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5" r:id="rId1"/>
    <p:sldMasterId id="2147484347" r:id="rId2"/>
  </p:sldMasterIdLst>
  <p:notesMasterIdLst>
    <p:notesMasterId r:id="rId15"/>
  </p:notesMasterIdLst>
  <p:sldIdLst>
    <p:sldId id="256" r:id="rId3"/>
    <p:sldId id="273" r:id="rId4"/>
    <p:sldId id="274" r:id="rId5"/>
    <p:sldId id="271" r:id="rId6"/>
    <p:sldId id="258" r:id="rId7"/>
    <p:sldId id="259" r:id="rId8"/>
    <p:sldId id="261" r:id="rId9"/>
    <p:sldId id="263" r:id="rId10"/>
    <p:sldId id="276" r:id="rId11"/>
    <p:sldId id="265" r:id="rId12"/>
    <p:sldId id="268" r:id="rId13"/>
    <p:sldId id="269" r:id="rId14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2438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09638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6838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4038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2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6" autoAdjust="0"/>
    <p:restoredTop sz="90942" autoAdjust="0"/>
  </p:normalViewPr>
  <p:slideViewPr>
    <p:cSldViewPr>
      <p:cViewPr>
        <p:scale>
          <a:sx n="94" d="100"/>
          <a:sy n="94" d="100"/>
        </p:scale>
        <p:origin x="-2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36A5B6-DC0F-4EFD-8D6D-56760AFF9726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A114B20-D582-4A12-8E07-643A6B928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78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4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6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40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08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76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43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FEF89B-B175-4BCC-8161-C31F8A6F8B7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12AE71-94EE-432C-BB27-0921104522E6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1B330F-9301-4A06-A760-CB45960DE6E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2D073A-F428-4D6E-898A-E530916A7F92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79FB58-278B-4310-A6E0-77BF329E064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8E96D1-0607-48DA-A4B1-17470CAA6B5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     When in the 1960s, UNC and Duke began to develop its own East Asian collection, cooperation and resource sharing were seeded deeply like part of the genetic makeup 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EB8697-6098-436C-AD8E-00AEE469EF34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E87F9D-4360-40FA-BBF3-DCE2C7C4542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BCAA60-8473-473B-B731-BC3B304377A6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1C9627-F80C-49DF-8D57-D6A55FFE652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2A850F-11DA-456B-9D68-15A94481636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SERU: Shared E-resources Understanding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114B20-D582-4A12-8E07-643A6B92871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8138" y="365125"/>
            <a:ext cx="9480550" cy="688657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5" tIns="50795" rIns="101595" bIns="50795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65107" y="482402"/>
            <a:ext cx="9229788" cy="345440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5" tIns="50795" rIns="101595" bIns="50795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02640" y="2022451"/>
            <a:ext cx="8636000" cy="2032000"/>
          </a:xfrm>
        </p:spPr>
        <p:txBody>
          <a:bodyPr lIns="50795" rIns="50795"/>
          <a:lstStyle>
            <a:lvl1pPr algn="r">
              <a:defRPr sz="50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802640" y="4094480"/>
            <a:ext cx="8636000" cy="1016000"/>
          </a:xfrm>
        </p:spPr>
        <p:txBody>
          <a:bodyPr tIns="0"/>
          <a:lstStyle>
            <a:lvl1pPr marL="40640" indent="0" algn="r">
              <a:spcBef>
                <a:spcPts val="0"/>
              </a:spcBef>
              <a:buNone/>
              <a:defRPr sz="2200">
                <a:solidFill>
                  <a:schemeClr val="bg2">
                    <a:shade val="25000"/>
                  </a:schemeClr>
                </a:solidFill>
              </a:defRPr>
            </a:lvl1pPr>
            <a:lvl2pPr marL="507975" indent="0" algn="ctr">
              <a:buNone/>
            </a:lvl2pPr>
            <a:lvl3pPr marL="1015950" indent="0" algn="ctr">
              <a:buNone/>
            </a:lvl3pPr>
            <a:lvl4pPr marL="1523925" indent="0" algn="ctr">
              <a:buNone/>
            </a:lvl4pPr>
            <a:lvl5pPr marL="2031900" indent="0" algn="ctr">
              <a:buNone/>
            </a:lvl5pPr>
            <a:lvl6pPr marL="2539875" indent="0" algn="ctr">
              <a:buNone/>
            </a:lvl6pPr>
            <a:lvl7pPr marL="3047850" indent="0" algn="ctr">
              <a:buNone/>
            </a:lvl7pPr>
            <a:lvl8pPr marL="3555822" indent="0" algn="ctr">
              <a:buNone/>
            </a:lvl8pPr>
            <a:lvl9pPr marL="4063795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2EB78B-FBE6-43F9-B899-71B400E62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5537200"/>
            <a:ext cx="9093200" cy="1168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800" y="589280"/>
            <a:ext cx="9093200" cy="465328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E06E-0751-4E3E-B1BC-0B224FB25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92676"/>
            <a:ext cx="2201333" cy="58419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67" y="592674"/>
            <a:ext cx="6604000" cy="58420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8C9F2-AFDB-4F33-A0E1-BCDB9A1BA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8138" y="365125"/>
            <a:ext cx="9480550" cy="688657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65107" y="482402"/>
            <a:ext cx="9229788" cy="345440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02640" y="2022451"/>
            <a:ext cx="8636000" cy="2032000"/>
          </a:xfrm>
        </p:spPr>
        <p:txBody>
          <a:bodyPr lIns="50799" rIns="50799"/>
          <a:lstStyle>
            <a:lvl1pPr algn="r">
              <a:defRPr sz="50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802640" y="4094480"/>
            <a:ext cx="8636000" cy="1016000"/>
          </a:xfrm>
        </p:spPr>
        <p:txBody>
          <a:bodyPr tIns="0"/>
          <a:lstStyle>
            <a:lvl1pPr marL="40640" indent="0" algn="r">
              <a:spcBef>
                <a:spcPts val="0"/>
              </a:spcBef>
              <a:buNone/>
              <a:defRPr sz="2200">
                <a:solidFill>
                  <a:schemeClr val="bg2">
                    <a:shade val="25000"/>
                  </a:schemeClr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F41545-C5B8-48BA-86CA-D373911ED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5537200"/>
            <a:ext cx="9093200" cy="1168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589280"/>
            <a:ext cx="9093200" cy="465328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559A4-322F-4613-8D62-99F11623E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8138" y="365125"/>
            <a:ext cx="9480550" cy="688657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65107" y="482403"/>
            <a:ext cx="9229788" cy="482369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382" y="5476240"/>
            <a:ext cx="9093200" cy="751840"/>
          </a:xfrm>
        </p:spPr>
        <p:txBody>
          <a:bodyPr bIns="0"/>
          <a:lstStyle>
            <a:lvl1pPr algn="l">
              <a:buNone/>
              <a:defRPr sz="40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382" y="6249427"/>
            <a:ext cx="9093200" cy="467360"/>
          </a:xfrm>
        </p:spPr>
        <p:txBody>
          <a:bodyPr lIns="132079" tIns="0"/>
          <a:lstStyle>
            <a:lvl1pPr marL="0" marR="40640" indent="0" algn="l"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2F11F2-6B7E-49DB-A028-7B1A3307C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2" y="589280"/>
            <a:ext cx="4368800" cy="4876800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3733" y="589280"/>
            <a:ext cx="4368800" cy="4876800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736C1-4FE3-430B-B955-4DFCD7739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5537200"/>
            <a:ext cx="9093200" cy="116840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93" y="643820"/>
            <a:ext cx="4368800" cy="880180"/>
          </a:xfrm>
        </p:spPr>
        <p:txBody>
          <a:bodyPr lIns="162558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69077" y="643820"/>
            <a:ext cx="4368800" cy="880180"/>
          </a:xfrm>
        </p:spPr>
        <p:txBody>
          <a:bodyPr lIns="152398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74693" y="1608667"/>
            <a:ext cx="4368800" cy="3877733"/>
          </a:xfrm>
        </p:spPr>
        <p:txBody>
          <a:bodyPr/>
          <a:lstStyle>
            <a:lvl1pPr algn="l">
              <a:defRPr sz="27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9077" y="1608667"/>
            <a:ext cx="4368800" cy="3877733"/>
          </a:xfrm>
        </p:spPr>
        <p:txBody>
          <a:bodyPr/>
          <a:lstStyle>
            <a:lvl1pPr algn="l">
              <a:defRPr sz="27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A4C91-A04D-4376-BCA5-1BC57EA5B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35FED-2100-45B8-88EB-AB9BE7F03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8138" y="365125"/>
            <a:ext cx="9480550" cy="688657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CDB51D-0CBE-40D8-B063-2F1A2EFCF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4204" y="592667"/>
            <a:ext cx="3302000" cy="1016000"/>
          </a:xfrm>
        </p:spPr>
        <p:txBody>
          <a:bodyPr/>
          <a:lstStyle>
            <a:lvl1pPr algn="l">
              <a:buNone/>
              <a:defRPr sz="24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154274" y="1608669"/>
            <a:ext cx="3302000" cy="4673458"/>
          </a:xfrm>
        </p:spPr>
        <p:txBody>
          <a:bodyPr lIns="101599"/>
          <a:lstStyle>
            <a:lvl1pPr marL="20320" marR="2032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3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45969" y="1033493"/>
            <a:ext cx="5140177" cy="5249336"/>
          </a:xfrm>
        </p:spPr>
        <p:txBody>
          <a:bodyPr/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2700">
                <a:solidFill>
                  <a:schemeClr val="tx1"/>
                </a:solidFill>
              </a:defRPr>
            </a:lvl3pPr>
            <a:lvl4pPr>
              <a:defRPr sz="2200">
                <a:solidFill>
                  <a:schemeClr val="tx1"/>
                </a:solidFill>
              </a:defRPr>
            </a:lvl4pPr>
            <a:lvl5pPr>
              <a:defRPr sz="22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4223C-6C76-4695-9C56-122E12949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5537200"/>
            <a:ext cx="9093200" cy="1168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589280"/>
            <a:ext cx="9093200" cy="465328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5BAAB-05C3-4DD3-87F0-F33CAA3C4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38138" y="365125"/>
            <a:ext cx="9480550" cy="688657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7112000" y="482600"/>
            <a:ext cx="2582863" cy="48260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5568951"/>
            <a:ext cx="9144000" cy="1168400"/>
          </a:xfrm>
        </p:spPr>
        <p:txBody>
          <a:bodyPr anchor="t"/>
          <a:lstStyle>
            <a:lvl1pPr algn="l">
              <a:buNone/>
              <a:defRPr sz="40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7180791" y="592667"/>
            <a:ext cx="2489200" cy="4679422"/>
          </a:xfrm>
        </p:spPr>
        <p:txBody>
          <a:bodyPr lIns="101599"/>
          <a:lstStyle>
            <a:lvl1pPr marL="50799" indent="0" algn="l">
              <a:spcBef>
                <a:spcPts val="0"/>
              </a:spcBef>
              <a:buNone/>
              <a:defRPr sz="1600">
                <a:solidFill>
                  <a:srgbClr val="FFFFFF"/>
                </a:solidFill>
              </a:defRPr>
            </a:lvl1pPr>
            <a:lvl2pPr>
              <a:defRPr sz="13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8311" y="484187"/>
            <a:ext cx="6583680" cy="48260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88D0B5-3E4D-4752-95A0-9A295F92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5537200"/>
            <a:ext cx="9093200" cy="1168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800" y="589280"/>
            <a:ext cx="9093200" cy="465328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D0EEF-1083-42C4-BE74-FA0EFFEEA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92672"/>
            <a:ext cx="2201333" cy="58419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67" y="592670"/>
            <a:ext cx="6604000" cy="58420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6CC8C-C6BA-4DC2-B666-BD01F8E20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8138" y="365125"/>
            <a:ext cx="9480550" cy="688657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5" tIns="50795" rIns="101595" bIns="50795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65107" y="482407"/>
            <a:ext cx="9229788" cy="482369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5" tIns="50795" rIns="101595" bIns="50795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382" y="5476240"/>
            <a:ext cx="9093200" cy="751840"/>
          </a:xfrm>
        </p:spPr>
        <p:txBody>
          <a:bodyPr bIns="0"/>
          <a:lstStyle>
            <a:lvl1pPr algn="l">
              <a:buNone/>
              <a:defRPr sz="40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382" y="6249427"/>
            <a:ext cx="9093200" cy="467360"/>
          </a:xfrm>
        </p:spPr>
        <p:txBody>
          <a:bodyPr lIns="132073" tIns="0"/>
          <a:lstStyle>
            <a:lvl1pPr marL="0" marR="40640" indent="0" algn="l"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CCAE77-EAB8-4FCE-8B29-C4B42DF4C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2" y="589280"/>
            <a:ext cx="4368800" cy="4876800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3733" y="589280"/>
            <a:ext cx="4368800" cy="4876800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A765E-14C7-4408-BFA5-9EE68FD42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5537200"/>
            <a:ext cx="9093200" cy="116840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93" y="643820"/>
            <a:ext cx="4368800" cy="880180"/>
          </a:xfrm>
        </p:spPr>
        <p:txBody>
          <a:bodyPr lIns="162552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69077" y="643820"/>
            <a:ext cx="4368800" cy="880180"/>
          </a:xfrm>
        </p:spPr>
        <p:txBody>
          <a:bodyPr lIns="152392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74693" y="1608669"/>
            <a:ext cx="4368800" cy="3877733"/>
          </a:xfrm>
        </p:spPr>
        <p:txBody>
          <a:bodyPr/>
          <a:lstStyle>
            <a:lvl1pPr algn="l">
              <a:defRPr sz="27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9077" y="1608669"/>
            <a:ext cx="4368800" cy="3877733"/>
          </a:xfrm>
        </p:spPr>
        <p:txBody>
          <a:bodyPr/>
          <a:lstStyle>
            <a:lvl1pPr algn="l">
              <a:defRPr sz="27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35856-CB46-42B6-8F75-45060F45C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6938B-FF4F-44D0-8FFD-A608A55AE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8138" y="365125"/>
            <a:ext cx="9480550" cy="688657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5" tIns="50795" rIns="101595" bIns="50795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D1092D-A3C7-49FC-AF6A-95D8DA10B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4204" y="592667"/>
            <a:ext cx="3302000" cy="1016000"/>
          </a:xfrm>
        </p:spPr>
        <p:txBody>
          <a:bodyPr/>
          <a:lstStyle>
            <a:lvl1pPr algn="l">
              <a:buNone/>
              <a:defRPr sz="24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154274" y="1608669"/>
            <a:ext cx="3302000" cy="4673458"/>
          </a:xfrm>
        </p:spPr>
        <p:txBody>
          <a:bodyPr lIns="101595"/>
          <a:lstStyle>
            <a:lvl1pPr marL="20320" marR="2032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3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45974" y="1033493"/>
            <a:ext cx="5140177" cy="5249336"/>
          </a:xfrm>
        </p:spPr>
        <p:txBody>
          <a:bodyPr/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2700">
                <a:solidFill>
                  <a:schemeClr val="tx1"/>
                </a:solidFill>
              </a:defRPr>
            </a:lvl3pPr>
            <a:lvl4pPr>
              <a:defRPr sz="2200">
                <a:solidFill>
                  <a:schemeClr val="tx1"/>
                </a:solidFill>
              </a:defRPr>
            </a:lvl4pPr>
            <a:lvl5pPr>
              <a:defRPr sz="22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BF3E5-2AF9-48CD-9A31-156AAEEE8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38138" y="365125"/>
            <a:ext cx="9480550" cy="688657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5" tIns="50795" rIns="101595" bIns="50795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7112000" y="482600"/>
            <a:ext cx="2582863" cy="48260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5" tIns="50795" rIns="101595" bIns="50795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5568951"/>
            <a:ext cx="9144000" cy="1168400"/>
          </a:xfrm>
        </p:spPr>
        <p:txBody>
          <a:bodyPr anchor="t"/>
          <a:lstStyle>
            <a:lvl1pPr algn="l">
              <a:buNone/>
              <a:defRPr sz="40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7180791" y="592667"/>
            <a:ext cx="2489200" cy="4679422"/>
          </a:xfrm>
        </p:spPr>
        <p:txBody>
          <a:bodyPr lIns="101595"/>
          <a:lstStyle>
            <a:lvl1pPr marL="50795" indent="0" algn="l">
              <a:spcBef>
                <a:spcPts val="0"/>
              </a:spcBef>
              <a:buNone/>
              <a:defRPr sz="1600">
                <a:solidFill>
                  <a:srgbClr val="FFFFFF"/>
                </a:solidFill>
              </a:defRPr>
            </a:lvl1pPr>
            <a:lvl2pPr>
              <a:defRPr sz="13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8311" y="484187"/>
            <a:ext cx="6583680" cy="48260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AAC778-B090-4179-ABD0-05B8ADFA9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38138" y="365125"/>
            <a:ext cx="9480550" cy="688657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5" tIns="50795" rIns="101595" bIns="50795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5107" y="482402"/>
            <a:ext cx="9229788" cy="60960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5" tIns="50795" rIns="101595" bIns="50795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58800" y="5538788"/>
            <a:ext cx="9093200" cy="1168400"/>
          </a:xfrm>
          <a:prstGeom prst="rect">
            <a:avLst/>
          </a:prstGeom>
        </p:spPr>
        <p:txBody>
          <a:bodyPr vert="horz" lIns="101595" tIns="50795" rIns="101595" bIns="50795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58800" y="588963"/>
            <a:ext cx="9093200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3190" tIns="101595" rIns="101595" bIns="50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4195763" y="6791325"/>
            <a:ext cx="2540000" cy="404813"/>
          </a:xfrm>
          <a:prstGeom prst="rect">
            <a:avLst/>
          </a:prstGeom>
        </p:spPr>
        <p:txBody>
          <a:bodyPr vert="horz" lIns="101595" tIns="50795" rIns="101595" bIns="50795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735763" y="6791325"/>
            <a:ext cx="2540000" cy="404813"/>
          </a:xfrm>
          <a:prstGeom prst="rect">
            <a:avLst/>
          </a:prstGeom>
        </p:spPr>
        <p:txBody>
          <a:bodyPr vert="horz" lIns="101595" tIns="50795" rIns="101595" bIns="50795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275763" y="6791325"/>
            <a:ext cx="508000" cy="404813"/>
          </a:xfrm>
          <a:prstGeom prst="rect">
            <a:avLst/>
          </a:prstGeom>
        </p:spPr>
        <p:txBody>
          <a:bodyPr vert="horz" lIns="101595" tIns="50795" rIns="101595" bIns="50795" anchor="b"/>
          <a:lstStyle>
            <a:lvl1pPr algn="r" eaLnBrk="1" latinLnBrk="0" hangingPunct="1">
              <a:defRPr kumimoji="0" sz="11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C74F62D2-4F21-48F0-B5BF-0E3510D88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67" r:id="rId2"/>
    <p:sldLayoutId id="2147484382" r:id="rId3"/>
    <p:sldLayoutId id="2147484368" r:id="rId4"/>
    <p:sldLayoutId id="2147484369" r:id="rId5"/>
    <p:sldLayoutId id="2147484370" r:id="rId6"/>
    <p:sldLayoutId id="2147484383" r:id="rId7"/>
    <p:sldLayoutId id="2147484371" r:id="rId8"/>
    <p:sldLayoutId id="2147484384" r:id="rId9"/>
    <p:sldLayoutId id="2147484372" r:id="rId10"/>
    <p:sldLayoutId id="214748437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93688" indent="-293688" algn="l" rtl="0" fontAlgn="base">
        <a:spcBef>
          <a:spcPts val="275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608013" indent="-222250" algn="l" rtl="0" fontAlgn="base">
        <a:spcBef>
          <a:spcPts val="275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873125" indent="-201613" algn="l" rtl="0" fontAlgn="base">
        <a:spcBef>
          <a:spcPts val="275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36650" indent="-201613" algn="l" rtl="0" fontAlgn="base">
        <a:spcBef>
          <a:spcPts val="250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420813" indent="-201613" algn="l" rtl="0" fontAlgn="base">
        <a:spcBef>
          <a:spcPts val="275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55997" indent="-203190" algn="l" rtl="0" eaLnBrk="1" latinLnBrk="0" hangingPunct="1">
        <a:spcBef>
          <a:spcPts val="278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89666" indent="-203190" algn="l" rtl="0" eaLnBrk="1" latinLnBrk="0" hangingPunct="1">
        <a:spcBef>
          <a:spcPts val="283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493" indent="-203190" algn="l" rtl="0" eaLnBrk="1" latinLnBrk="0" hangingPunct="1">
        <a:spcBef>
          <a:spcPts val="286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87481" indent="-203190" algn="l" rtl="0" eaLnBrk="1" latinLnBrk="0" hangingPunct="1">
        <a:spcBef>
          <a:spcPts val="283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8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8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8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7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38138" y="365125"/>
            <a:ext cx="9480550" cy="688657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5107" y="482402"/>
            <a:ext cx="9229788" cy="60960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58800" y="5538788"/>
            <a:ext cx="9093200" cy="1168400"/>
          </a:xfrm>
          <a:prstGeom prst="rect">
            <a:avLst/>
          </a:prstGeom>
        </p:spPr>
        <p:txBody>
          <a:bodyPr vert="horz" lIns="101599" tIns="50799" rIns="101599" bIns="50799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5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58800" y="588963"/>
            <a:ext cx="9093200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3198" tIns="101599" rIns="101599" bIns="50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4195763" y="6791325"/>
            <a:ext cx="2540000" cy="404813"/>
          </a:xfrm>
          <a:prstGeom prst="rect">
            <a:avLst/>
          </a:prstGeom>
        </p:spPr>
        <p:txBody>
          <a:bodyPr vert="horz" lIns="101599" tIns="50799" rIns="101599" bIns="50799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735763" y="6791325"/>
            <a:ext cx="2540000" cy="404813"/>
          </a:xfrm>
          <a:prstGeom prst="rect">
            <a:avLst/>
          </a:prstGeom>
        </p:spPr>
        <p:txBody>
          <a:bodyPr vert="horz" lIns="101599" tIns="50799" rIns="101599" bIns="50799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275763" y="6791325"/>
            <a:ext cx="508000" cy="404813"/>
          </a:xfrm>
          <a:prstGeom prst="rect">
            <a:avLst/>
          </a:prstGeom>
        </p:spPr>
        <p:txBody>
          <a:bodyPr vert="horz" lIns="101599" tIns="50799" rIns="101599" bIns="50799" anchor="b"/>
          <a:lstStyle>
            <a:lvl1pPr algn="r" eaLnBrk="1" latinLnBrk="0" hangingPunct="1">
              <a:defRPr kumimoji="0" sz="11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AC83B34-AFAD-40C9-A669-EF4646EEE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5" r:id="rId1"/>
    <p:sldLayoutId id="2147484374" r:id="rId2"/>
    <p:sldLayoutId id="2147484386" r:id="rId3"/>
    <p:sldLayoutId id="2147484375" r:id="rId4"/>
    <p:sldLayoutId id="2147484376" r:id="rId5"/>
    <p:sldLayoutId id="2147484377" r:id="rId6"/>
    <p:sldLayoutId id="2147484387" r:id="rId7"/>
    <p:sldLayoutId id="2147484378" r:id="rId8"/>
    <p:sldLayoutId id="2147484388" r:id="rId9"/>
    <p:sldLayoutId id="2147484379" r:id="rId10"/>
    <p:sldLayoutId id="21474843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93688" indent="-293688" algn="l" rtl="0" fontAlgn="base">
        <a:spcBef>
          <a:spcPts val="275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608013" indent="-222250" algn="l" rtl="0" fontAlgn="base">
        <a:spcBef>
          <a:spcPts val="275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873125" indent="-201613" algn="l" rtl="0" fontAlgn="base">
        <a:spcBef>
          <a:spcPts val="275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36650" indent="-201613" algn="l" rtl="0" fontAlgn="base">
        <a:spcBef>
          <a:spcPts val="250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420813" indent="-201613" algn="l" rtl="0" fontAlgn="base">
        <a:spcBef>
          <a:spcPts val="275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56063" indent="-203198" algn="l" rtl="0" eaLnBrk="1" latinLnBrk="0" hangingPunct="1">
        <a:spcBef>
          <a:spcPts val="278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89741" indent="-203198" algn="l" rtl="0" eaLnBrk="1" latinLnBrk="0" hangingPunct="1">
        <a:spcBef>
          <a:spcPts val="283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579" indent="-203198" algn="l" rtl="0" eaLnBrk="1" latinLnBrk="0" hangingPunct="1">
        <a:spcBef>
          <a:spcPts val="286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87576" indent="-203198" algn="l" rtl="0" eaLnBrk="1" latinLnBrk="0" hangingPunct="1">
        <a:spcBef>
          <a:spcPts val="283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06463" y="1117600"/>
            <a:ext cx="8288337" cy="2540000"/>
          </a:xfrm>
        </p:spPr>
        <p:txBody>
          <a:bodyPr lIns="0" tIns="0" rIns="0" bIns="0" anchor="t"/>
          <a:lstStyle/>
          <a:p>
            <a:pPr defTabSz="1015930"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2700" dirty="0">
                <a:solidFill>
                  <a:srgbClr val="000000"/>
                </a:solidFill>
                <a:effectLst/>
              </a:rPr>
              <a:t>Developing New Library Business Models for e-Books:</a:t>
            </a:r>
            <a:r>
              <a:rPr lang="en-US" sz="1800" dirty="0">
                <a:solidFill>
                  <a:srgbClr val="000000"/>
                </a:solidFill>
                <a:effectLst/>
              </a:rPr>
              <a:t/>
            </a:r>
            <a:br>
              <a:rPr lang="en-US" sz="1800" dirty="0">
                <a:solidFill>
                  <a:srgbClr val="000000"/>
                </a:solidFill>
                <a:effectLst/>
              </a:rPr>
            </a:br>
            <a:r>
              <a:rPr lang="en-US" sz="2700" dirty="0">
                <a:solidFill>
                  <a:srgbClr val="000000"/>
                </a:solidFill>
                <a:effectLst/>
              </a:rPr>
              <a:t/>
            </a:r>
            <a:br>
              <a:rPr lang="en-US" sz="2700" dirty="0">
                <a:solidFill>
                  <a:srgbClr val="000000"/>
                </a:solidFill>
                <a:effectLst/>
              </a:rPr>
            </a:br>
            <a:r>
              <a:rPr lang="en-US" sz="2700" dirty="0">
                <a:solidFill>
                  <a:srgbClr val="000000"/>
                </a:solidFill>
                <a:effectLst/>
              </a:rPr>
              <a:t>The Beyond Print Initiative at the Triangle Research Libraries (TRLN)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63600" y="4341813"/>
            <a:ext cx="8348663" cy="1441450"/>
          </a:xfrm>
        </p:spPr>
        <p:txBody>
          <a:bodyPr lIns="0" rIns="0" bIns="0" rtlCol="0">
            <a:normAutofit fontScale="85000" lnSpcReduction="20000"/>
          </a:bodyPr>
          <a:lstStyle/>
          <a:p>
            <a:pPr defTabSz="1015930"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Hsi-Chu Bolick 黄熹珠,  Librarian for East Asian Studies</a:t>
            </a:r>
          </a:p>
          <a:p>
            <a:pPr defTabSz="1015930"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University of North Carolina at Chapel Hill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pPr defTabSz="1015930"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1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15930"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Luo Zhou 周珞,   Chinese </a:t>
            </a:r>
            <a:r>
              <a:rPr lang="en-US" sz="21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1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tudies Librarian</a:t>
            </a:r>
            <a:endParaRPr lang="en-US" sz="21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15930"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Duke University</a:t>
            </a:r>
          </a:p>
          <a:p>
            <a:pPr defTabSz="1015930"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300" dirty="0">
              <a:solidFill>
                <a:srgbClr val="000000"/>
              </a:solidFill>
              <a:latin typeface="+mj-lt"/>
            </a:endParaRPr>
          </a:p>
          <a:p>
            <a:pPr defTabSz="1015930" fontAlgn="auto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300" dirty="0">
              <a:solidFill>
                <a:srgbClr val="000000"/>
              </a:solidFill>
              <a:latin typeface="+mj-lt"/>
            </a:endParaRPr>
          </a:p>
          <a:p>
            <a:pPr defTabSz="1015930" fontAlgn="auto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300" dirty="0">
              <a:solidFill>
                <a:srgbClr val="000000"/>
              </a:solidFill>
              <a:latin typeface="+mj-lt"/>
            </a:endParaRPr>
          </a:p>
          <a:p>
            <a:pPr defTabSz="1015930" fontAlgn="auto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3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3213" y="5935663"/>
            <a:ext cx="379888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830263" y="6542088"/>
            <a:ext cx="40227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rIns="91435">
            <a:spAutoFit/>
          </a:bodyPr>
          <a:lstStyle/>
          <a:p>
            <a:r>
              <a:rPr lang="en-US" sz="1200"/>
              <a:t>Committee on Chinese Materials, CEAL  Toronto, Canada</a:t>
            </a:r>
          </a:p>
          <a:p>
            <a:r>
              <a:rPr lang="en-US" sz="1200"/>
              <a:t>3/15/2012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54063" y="698500"/>
            <a:ext cx="8826500" cy="909638"/>
          </a:xfrm>
        </p:spPr>
        <p:txBody>
          <a:bodyPr lIns="0" tIns="0" rIns="0" bIns="0" anchor="t"/>
          <a:lstStyle/>
          <a:p>
            <a:pPr defTabSz="1015930"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29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Initial Frameworks: Business Models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526300" y="1304924"/>
            <a:ext cx="9183295" cy="5464981"/>
          </a:xfrm>
        </p:spPr>
        <p:txBody>
          <a:bodyPr lIns="0" tIns="0" rIns="0" bIns="0">
            <a:normAutofit fontScale="62500" lnSpcReduction="20000"/>
          </a:bodyPr>
          <a:lstStyle/>
          <a:p>
            <a:pPr marL="294637" indent="-294637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94637" indent="-294637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8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3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business model frameworks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609594" lvl="1" indent="-223518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Core collection at negotiated multiplier</a:t>
            </a:r>
            <a:br>
              <a:rPr lang="en-US" sz="3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80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594" lvl="1" indent="-223518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Individual purchase (user-driven or selected) </a:t>
            </a:r>
          </a:p>
          <a:p>
            <a:pPr marL="873751" lvl="2" indent="-203198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sz="3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one copy in consortia with </a:t>
            </a:r>
            <a:r>
              <a:rPr lang="en-US" sz="3800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consortial</a:t>
            </a:r>
            <a:r>
              <a:rPr lang="en-US" sz="3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access triggers additional fees based on use </a:t>
            </a:r>
            <a:r>
              <a:rPr lang="en-US" sz="38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thresholds to cap</a:t>
            </a:r>
          </a:p>
          <a:p>
            <a:pPr marL="1137909" lvl="3" indent="-203198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Verdana"/>
              <a:buChar char="◦"/>
              <a:defRPr/>
            </a:pPr>
            <a:r>
              <a:rPr lang="en-US" sz="3800" dirty="0" smtClean="0">
                <a:solidFill>
                  <a:srgbClr val="404040"/>
                </a:solidFill>
                <a:latin typeface="Times New Roman" pitchFamily="18" charset="0"/>
                <a:ea typeface="Helvetica" pitchFamily="34"/>
                <a:cs typeface="Times New Roman" pitchFamily="18" charset="0"/>
              </a:rPr>
              <a:t>Short-term </a:t>
            </a:r>
            <a:r>
              <a:rPr lang="en-US" sz="3800" dirty="0">
                <a:solidFill>
                  <a:srgbClr val="404040"/>
                </a:solidFill>
                <a:latin typeface="Times New Roman" pitchFamily="18" charset="0"/>
                <a:ea typeface="Helvetica" pitchFamily="34"/>
                <a:cs typeface="Times New Roman" pitchFamily="18" charset="0"/>
              </a:rPr>
              <a:t>loans that build to purchase (</a:t>
            </a:r>
            <a:r>
              <a:rPr lang="en-US" sz="3800" i="1" dirty="0">
                <a:solidFill>
                  <a:srgbClr val="404040"/>
                </a:solidFill>
                <a:latin typeface="Times New Roman" pitchFamily="18" charset="0"/>
                <a:ea typeface="Helvetica" pitchFamily="34"/>
                <a:cs typeface="Times New Roman" pitchFamily="18" charset="0"/>
              </a:rPr>
              <a:t>lease-to-own</a:t>
            </a:r>
            <a:r>
              <a:rPr lang="en-US" sz="3800" dirty="0">
                <a:solidFill>
                  <a:srgbClr val="404040"/>
                </a:solidFill>
                <a:latin typeface="Times New Roman" pitchFamily="18" charset="0"/>
                <a:ea typeface="Helvetica" pitchFamily="34"/>
                <a:cs typeface="Times New Roman" pitchFamily="18" charset="0"/>
              </a:rPr>
              <a:t>) </a:t>
            </a:r>
          </a:p>
          <a:p>
            <a:pPr marL="1137909" lvl="3" indent="-203198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Verdana"/>
              <a:buChar char="◦"/>
              <a:defRPr/>
            </a:pPr>
            <a:r>
              <a:rPr lang="en-US" sz="3800" dirty="0">
                <a:solidFill>
                  <a:srgbClr val="404040"/>
                </a:solidFill>
                <a:latin typeface="Times New Roman" pitchFamily="18" charset="0"/>
                <a:ea typeface="Helvetica" pitchFamily="34"/>
                <a:cs typeface="Times New Roman" pitchFamily="18" charset="0"/>
              </a:rPr>
              <a:t>ILL based on artificial scarcity</a:t>
            </a:r>
            <a:endParaRPr lang="en-US" sz="3800" dirty="0">
              <a:latin typeface="Times New Roman" pitchFamily="18" charset="0"/>
              <a:ea typeface="Helvetica" pitchFamily="34"/>
              <a:cs typeface="Times New Roman" pitchFamily="18" charset="0"/>
            </a:endParaRPr>
          </a:p>
          <a:p>
            <a:pPr marL="873751" lvl="2" indent="-203198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endParaRPr lang="en-US" sz="380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94637" indent="-294637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Devilish details: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609594" lvl="1" indent="-223518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Reasonable cap/threshold for consortia.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609594" lvl="1" indent="-223518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What is fair short-term loan cost? (</a:t>
            </a:r>
            <a:r>
              <a:rPr lang="en-US" sz="3800" i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Percentage of purchase price?)</a:t>
            </a:r>
            <a:endParaRPr lang="en-US" sz="3800" i="1" dirty="0">
              <a:latin typeface="Times New Roman" pitchFamily="18" charset="0"/>
              <a:cs typeface="Times New Roman" pitchFamily="18" charset="0"/>
            </a:endParaRPr>
          </a:p>
          <a:p>
            <a:pPr marL="609594" lvl="1" indent="-223518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What is fair level of artificial scarcity?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609594" lvl="1" indent="-223518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Infrastructure to execute both</a:t>
            </a:r>
            <a:r>
              <a:rPr lang="en-US" sz="38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594" lvl="1" indent="-223518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31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594" lvl="1" indent="-223518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31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594" lvl="1" indent="-223518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19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594" lvl="1" indent="-223518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19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594" lvl="1" indent="-223518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sz="19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9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70963" y="6450013"/>
            <a:ext cx="1189037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flipH="1">
            <a:off x="526299" y="6314535"/>
            <a:ext cx="73618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Committee on Chinese Materials, CEAL  Toronto, Canada</a:t>
            </a:r>
          </a:p>
          <a:p>
            <a:pPr>
              <a:buNone/>
            </a:pPr>
            <a:r>
              <a:rPr lang="en-US" sz="1200" dirty="0" smtClean="0"/>
              <a:t>    3/15/2012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754063" y="698500"/>
            <a:ext cx="9209087" cy="914400"/>
          </a:xfrm>
        </p:spPr>
        <p:txBody>
          <a:bodyPr lIns="0" tIns="0" rIns="0" bIns="0" anchor="t"/>
          <a:lstStyle/>
          <a:p>
            <a:pPr defTabSz="1015930"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2900" dirty="0" smtClean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Moving Forward</a:t>
            </a:r>
            <a:endParaRPr lang="en-US" sz="2900" dirty="0">
              <a:solidFill>
                <a:srgbClr val="40404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754063" y="1828800"/>
            <a:ext cx="8942387" cy="4713288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Pilots/discussions underway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sz="19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Beyond Print discussion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sz="19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Significant consortia interest in sharing/access of </a:t>
            </a:r>
            <a:r>
              <a:rPr lang="en-US" sz="1900" dirty="0" err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ebooks</a:t>
            </a:r>
            <a:endParaRPr lang="en-US" sz="19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Moving forward with pilots and experimentation.(</a:t>
            </a:r>
            <a:r>
              <a:rPr lang="en-US" sz="2000" i="1" dirty="0" err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Ebrary</a:t>
            </a:r>
            <a: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9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9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Data driven approach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sz="19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Consideration of ILL costs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sz="19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Data allows informed discussions with publisher partners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endParaRPr lang="en-US" sz="19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endParaRPr lang="en-US" sz="19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endParaRPr lang="en-US" sz="19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endParaRPr lang="en-US" sz="19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endParaRPr lang="en-US" sz="19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endParaRPr lang="en-US" sz="19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endParaRPr lang="en-US" sz="19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endParaRPr lang="en-US" sz="19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Committee on Chinese Materials, CEAL  Toronto, Canada</a:t>
            </a: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3/15/2012 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None/>
            </a:pPr>
            <a:endParaRPr lang="en-US" sz="19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8263" y="6450013"/>
            <a:ext cx="1189037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49" y="1912626"/>
            <a:ext cx="8548765" cy="1973270"/>
          </a:xfrm>
        </p:spPr>
        <p:txBody>
          <a:bodyPr lIns="0" tIns="0" rIns="0" bIns="0" anchor="t"/>
          <a:lstStyle/>
          <a:p>
            <a:pPr defTabSz="1015930"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4800" dirty="0">
                <a:solidFill>
                  <a:srgbClr val="000000"/>
                </a:solidFill>
                <a:effectLst/>
              </a:rPr>
              <a:t>Thank you!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68475" y="4562475"/>
            <a:ext cx="7485063" cy="952500"/>
          </a:xfrm>
        </p:spPr>
        <p:txBody>
          <a:bodyPr lIns="0" rIns="0" bIns="0" rtlCol="0">
            <a:normAutofit/>
          </a:bodyPr>
          <a:lstStyle/>
          <a:p>
            <a:pPr defTabSz="101593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'Times New Roman'" pitchFamily="34"/>
              </a:rPr>
              <a:t>His-Chu Bolick </a:t>
            </a:r>
            <a:r>
              <a:rPr lang="en-US" sz="1800" dirty="0">
                <a:solidFill>
                  <a:srgbClr val="000000"/>
                </a:solidFill>
                <a:latin typeface="SimSun" pitchFamily="2" charset="-122"/>
              </a:rPr>
              <a:t>黄熹珠</a:t>
            </a:r>
            <a:r>
              <a:rPr lang="en-US" sz="1800" dirty="0">
                <a:solidFill>
                  <a:srgbClr val="000000"/>
                </a:solidFill>
                <a:latin typeface="'Times New Roman'" pitchFamily="34"/>
              </a:rPr>
              <a:t>, bolick@email.unc.edu</a:t>
            </a:r>
            <a:br>
              <a:rPr lang="en-US" sz="1800" dirty="0">
                <a:solidFill>
                  <a:srgbClr val="000000"/>
                </a:solidFill>
                <a:latin typeface="'Times New Roman'" pitchFamily="34"/>
              </a:rPr>
            </a:br>
            <a:endParaRPr lang="en-US" sz="1800" dirty="0"/>
          </a:p>
          <a:p>
            <a:pPr defTabSz="101593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>
                <a:solidFill>
                  <a:srgbClr val="000000"/>
                </a:solidFill>
                <a:latin typeface="'Times New Roman'" pitchFamily="34"/>
              </a:rPr>
              <a:t>Luo</a:t>
            </a:r>
            <a:r>
              <a:rPr lang="en-US" sz="1800" dirty="0">
                <a:solidFill>
                  <a:srgbClr val="000000"/>
                </a:solidFill>
                <a:latin typeface="'Times New Roman'" pitchFamily="34"/>
              </a:rPr>
              <a:t> Zhou 周珞，luo.zhou@duke.edu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9413" y="5935663"/>
            <a:ext cx="379888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0406" y="6314535"/>
            <a:ext cx="4857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dirty="0" smtClean="0"/>
              <a:t>Committee on Chinese Materials, CEAL  Toronto, Canada</a:t>
            </a:r>
          </a:p>
          <a:p>
            <a:pPr>
              <a:buNone/>
            </a:pPr>
            <a:r>
              <a:rPr lang="en-US" sz="1200" dirty="0" smtClean="0"/>
              <a:t>    3/15/2012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>
          <a:xfrm>
            <a:off x="677863" y="622300"/>
            <a:ext cx="9031287" cy="5919788"/>
          </a:xfrm>
        </p:spPr>
        <p:txBody>
          <a:bodyPr lIns="0" tIns="0" rIns="0" bIns="0" anchor="t"/>
          <a:lstStyle/>
          <a:p>
            <a:pPr marL="203186" indent="-203186" defTabSz="1015930"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22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TRLN Consortia</a:t>
            </a:r>
            <a:r>
              <a:rPr lang="en-US" sz="20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The Triangle Research Libraries Network (TRLN)</a:t>
            </a:r>
            <a: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-  1930s: </a:t>
            </a:r>
            <a:b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8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800" b="0" dirty="0" smtClean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dirty="0" smtClean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800" b="0" dirty="0" smtClean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The </a:t>
            </a:r>
            <a:r>
              <a:rPr lang="en-US" sz="18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University of North Carolina at Chapel Hill </a:t>
            </a:r>
            <a:r>
              <a:rPr lang="en-US" sz="1800" b="0" dirty="0" smtClean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(UNC) and Duke University began      	cooperating </a:t>
            </a:r>
            <a:r>
              <a:rPr lang="en-US" sz="18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1800" b="0" dirty="0" smtClean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developing research level collections &amp; shared library services</a:t>
            </a:r>
            <a:r>
              <a:rPr lang="en-US" sz="2000" b="0" dirty="0" smtClean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 -  1950s </a:t>
            </a:r>
            <a:r>
              <a:rPr lang="en-US" sz="2000" b="0" dirty="0" smtClean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+ North </a:t>
            </a:r>
            <a: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Carolina State University</a:t>
            </a:r>
            <a:b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en-US" sz="2000" b="0" dirty="0" smtClean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1995 </a:t>
            </a:r>
            <a: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+ North Carolina Central University</a:t>
            </a:r>
            <a:b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 -  1960s - present   </a:t>
            </a:r>
            <a:r>
              <a:rPr lang="en-US" sz="2000" b="0" dirty="0" smtClean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UNC </a:t>
            </a:r>
            <a: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and Duke cooperate on </a:t>
            </a:r>
            <a:r>
              <a:rPr lang="en-US" sz="2000" b="0" dirty="0" smtClean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Chinese </a:t>
            </a:r>
            <a:r>
              <a:rPr lang="en-US" sz="2000" b="0" smtClean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and Japanese collections </a:t>
            </a:r>
            <a: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0" smtClean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and library services	</a:t>
            </a:r>
            <a:r>
              <a:rPr lang="en-US" sz="18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404040"/>
                </a:solidFill>
              </a:rPr>
              <a:t/>
            </a:r>
            <a:br>
              <a:rPr lang="en-US" sz="2800" dirty="0">
                <a:solidFill>
                  <a:srgbClr val="404040"/>
                </a:solidFill>
              </a:rPr>
            </a:b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830263" y="6542088"/>
            <a:ext cx="40227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rIns="91435">
            <a:spAutoFit/>
          </a:bodyPr>
          <a:lstStyle/>
          <a:p>
            <a:r>
              <a:rPr lang="en-US" sz="1200"/>
              <a:t>Committee on Chinese Materials, CEAL  Toronto, Canada</a:t>
            </a:r>
          </a:p>
          <a:p>
            <a:r>
              <a:rPr lang="en-US" sz="1200"/>
              <a:t>3/15/2012 </a:t>
            </a:r>
          </a:p>
        </p:txBody>
      </p:sp>
      <p:pic>
        <p:nvPicPr>
          <p:cNvPr id="1026" name="Ink 2"/>
          <p:cNvPicPr>
            <a:picLocks noRot="1" noChangeAspect="1" noEditPoints="1" noChangeArrowheads="1" noChangeShapeType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8775" y="5249863"/>
            <a:ext cx="58738" cy="5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70963" y="6450013"/>
            <a:ext cx="1189037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>
          <a:xfrm>
            <a:off x="520700" y="622300"/>
            <a:ext cx="9031288" cy="5919788"/>
          </a:xfrm>
        </p:spPr>
        <p:txBody>
          <a:bodyPr lIns="0" tIns="0" rIns="0" bIns="0" anchor="t"/>
          <a:lstStyle/>
          <a:p>
            <a:pPr marL="203186" indent="-203186" defTabSz="1015930"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20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TRLN:</a:t>
            </a:r>
            <a:r>
              <a:rPr lang="en-US" sz="20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Beyond </a:t>
            </a:r>
            <a:r>
              <a:rPr lang="en-US" sz="24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Print </a:t>
            </a:r>
            <a:r>
              <a:rPr lang="en-US" sz="2400" dirty="0" smtClean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Initiative </a:t>
            </a:r>
            <a:r>
              <a:rPr lang="en-US" sz="20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     Beyond Print is an Andrew W. Mellon funded project to develop new business  models and licensing for cooperative acquisitions for </a:t>
            </a:r>
            <a:r>
              <a:rPr lang="en-US" sz="2000" b="0" dirty="0" err="1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ebooks</a:t>
            </a:r>
            <a:r>
              <a:rPr lang="en-US" sz="28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i="1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Why:</a:t>
            </a:r>
            <a:r>
              <a:rPr lang="en-US" sz="22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TRLN’s proud cooperative history that 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has stressed resource 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sharing since the 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1930s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-  In the e-publishing environment both publishers &amp; libraries are struggling to 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figure out 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fair business practices for a format that is quickly evolving</a:t>
            </a:r>
            <a:b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000" b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idx="4294967295"/>
          </p:nvPr>
        </p:nvSpPr>
        <p:spPr>
          <a:xfrm flipV="1">
            <a:off x="1360488" y="5480050"/>
            <a:ext cx="8799512" cy="606425"/>
          </a:xfrm>
        </p:spPr>
        <p:txBody>
          <a:bodyPr lIns="0" rIns="0" bIns="0" rtlCol="0">
            <a:normAutofit/>
          </a:bodyPr>
          <a:lstStyle/>
          <a:p>
            <a:pPr marL="203186" indent="-203186" defTabSz="101593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300" b="1" dirty="0">
                <a:solidFill>
                  <a:srgbClr val="000000"/>
                </a:solidFill>
                <a:latin typeface="+mj-lt"/>
                <a:cs typeface="Aharoni" pitchFamily="2" charset="-79"/>
              </a:rPr>
              <a:t> </a:t>
            </a:r>
            <a:endParaRPr lang="en-US" sz="1300" dirty="0">
              <a:solidFill>
                <a:srgbClr val="000000"/>
              </a:solidFill>
              <a:latin typeface="+mj-lt"/>
            </a:endParaRPr>
          </a:p>
          <a:p>
            <a:pPr marL="203186" indent="-203186" defTabSz="1015930" fontAlgn="auto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300" dirty="0">
              <a:solidFill>
                <a:srgbClr val="000000"/>
              </a:solidFill>
              <a:latin typeface="+mj-lt"/>
            </a:endParaRPr>
          </a:p>
          <a:p>
            <a:pPr marL="203186" indent="-203186" defTabSz="1015930" fontAlgn="auto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300" dirty="0">
              <a:solidFill>
                <a:srgbClr val="000000"/>
              </a:solidFill>
              <a:latin typeface="+mj-lt"/>
            </a:endParaRPr>
          </a:p>
          <a:p>
            <a:pPr marL="203186" indent="-203186" defTabSz="1015930" fontAlgn="auto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3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830263" y="6542088"/>
            <a:ext cx="40227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rIns="91435">
            <a:spAutoFit/>
          </a:bodyPr>
          <a:lstStyle/>
          <a:p>
            <a:r>
              <a:rPr lang="en-US" sz="1200" dirty="0"/>
              <a:t>Committee on Chinese Materials, CEAL  Toronto, Canada</a:t>
            </a:r>
          </a:p>
          <a:p>
            <a:r>
              <a:rPr lang="en-US" sz="1200" dirty="0"/>
              <a:t>3/15/2012 </a:t>
            </a:r>
          </a:p>
        </p:txBody>
      </p:sp>
      <p:pic>
        <p:nvPicPr>
          <p:cNvPr id="2" name="Ink 2"/>
          <p:cNvPicPr>
            <a:picLocks noRot="1" noChangeAspect="1" noEditPoints="1" noChangeArrowheads="1" noChangeShapeType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8775" y="5249863"/>
            <a:ext cx="58738" cy="5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70963" y="6457950"/>
            <a:ext cx="118903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54063" y="698500"/>
            <a:ext cx="9144000" cy="509588"/>
          </a:xfrm>
        </p:spPr>
        <p:txBody>
          <a:bodyPr lIns="0" tIns="0" rIns="0" bIns="0" anchor="t"/>
          <a:lstStyle/>
          <a:p>
            <a:pPr defTabSz="1015930"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29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TRLN collaboration goal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1133476" y="1760835"/>
            <a:ext cx="8348434" cy="4933175"/>
          </a:xfrm>
        </p:spPr>
        <p:txBody>
          <a:bodyPr lIns="0" tIns="0" rIns="0" bIns="0" rtlCol="0">
            <a:normAutofit/>
          </a:bodyPr>
          <a:lstStyle/>
          <a:p>
            <a:pPr marL="203186" indent="-203186" defTabSz="101593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TRLN United: </a:t>
            </a:r>
            <a: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Continue </a:t>
            </a:r>
            <a:r>
              <a:rPr lang="en-US" sz="20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 One Collection, One Community tradition </a:t>
            </a:r>
            <a: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begun </a:t>
            </a:r>
            <a:r>
              <a:rPr lang="en-US" sz="20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 the 1930’</a:t>
            </a:r>
            <a: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00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3186" indent="-203186" defTabSz="101593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3186" indent="-203186" defTabSz="101593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 core idea sustaining TRLN’s long cooperation: </a:t>
            </a:r>
          </a:p>
          <a:p>
            <a:pPr marL="203186" indent="-203186" defTabSz="101593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0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3186" indent="-203186" defTabSz="101593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000" b="1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3186" indent="-203186" defTabSz="101593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 “</a:t>
            </a:r>
            <a:r>
              <a:rPr lang="en-US" sz="2000" b="1" i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i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cooperation is to succeed, it must emphasize institutional advancement and enhanced service to </a:t>
            </a:r>
            <a:r>
              <a:rPr lang="en-US" sz="2000" b="1" i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users”</a:t>
            </a:r>
            <a:r>
              <a:rPr lang="en-US" sz="2000" i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defTabSz="101593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70963" y="6446838"/>
            <a:ext cx="1189037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057565" y="6618115"/>
            <a:ext cx="6147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Committee on Chinese Materials, CEAL  Toronto, Canada</a:t>
            </a:r>
          </a:p>
          <a:p>
            <a:r>
              <a:rPr lang="en-US" sz="1200" dirty="0" smtClean="0"/>
              <a:t>3/15/2012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54063" y="700088"/>
            <a:ext cx="8878887" cy="909637"/>
          </a:xfrm>
        </p:spPr>
        <p:txBody>
          <a:bodyPr lIns="0" tIns="0" rIns="0" bIns="0" anchor="t"/>
          <a:lstStyle/>
          <a:p>
            <a:pPr defTabSz="1015930"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29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E-book Context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321175" y="1230313"/>
            <a:ext cx="3946525" cy="6084887"/>
          </a:xfrm>
        </p:spPr>
        <p:txBody>
          <a:bodyPr lIns="0" tIns="0" rIns="0" bIns="0" rtlCol="0">
            <a:normAutofit/>
          </a:bodyPr>
          <a:lstStyle/>
          <a:p>
            <a:pPr marL="0" indent="0" algn="ctr" defTabSz="101593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b="1" dirty="0">
              <a:solidFill>
                <a:srgbClr val="404040"/>
              </a:solidFill>
              <a:latin typeface="Helvetica" pitchFamily="34"/>
            </a:endParaRPr>
          </a:p>
          <a:p>
            <a:pPr marL="0" indent="0" algn="ctr" defTabSz="101593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But what about?</a:t>
            </a:r>
            <a:br>
              <a:rPr lang="en-US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03186" indent="-203186" defTabSz="101593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Principle of cooperative collection development and resource sharing</a:t>
            </a:r>
            <a:br>
              <a:rPr lang="en-US"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03186" indent="-203186" defTabSz="101593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Current complicated </a:t>
            </a:r>
            <a:r>
              <a:rPr lang="en-US"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rights environment</a:t>
            </a:r>
            <a:br>
              <a:rPr lang="en-US"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03186" indent="-203186" defTabSz="101593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Financial and workflow issues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0263" y="1609725"/>
            <a:ext cx="3565525" cy="1220788"/>
          </a:xfrm>
          <a:prstGeom prst="rect">
            <a:avLst/>
          </a:prstGeom>
          <a:noFill/>
        </p:spPr>
        <p:txBody>
          <a:bodyPr lIns="91435" rIns="91435">
            <a:spAutoFit/>
          </a:bodyPr>
          <a:lstStyle/>
          <a:p>
            <a:pPr>
              <a:defRPr/>
            </a:pPr>
            <a:r>
              <a:rPr lang="en-US" dirty="0"/>
              <a:t>•   </a:t>
            </a:r>
            <a:r>
              <a:rPr lang="en-US" dirty="0">
                <a:cs typeface="Times New Roman" pitchFamily="18" charset="0"/>
              </a:rPr>
              <a:t>Access </a:t>
            </a:r>
          </a:p>
          <a:p>
            <a:pPr marL="342877" indent="-342877">
              <a:buFont typeface="Arial" pitchFamily="34" charset="0"/>
              <a:buChar char="•"/>
              <a:defRPr/>
            </a:pPr>
            <a:r>
              <a:rPr lang="en-US" dirty="0">
                <a:cs typeface="Times New Roman" pitchFamily="18" charset="0"/>
              </a:rPr>
              <a:t>Search </a:t>
            </a:r>
          </a:p>
          <a:p>
            <a:pPr marL="342877" indent="-342877">
              <a:buFont typeface="Arial" pitchFamily="34" charset="0"/>
              <a:buChar char="•"/>
              <a:defRPr/>
            </a:pPr>
            <a:r>
              <a:rPr lang="en-US" dirty="0">
                <a:cs typeface="Times New Roman" pitchFamily="18" charset="0"/>
              </a:rPr>
              <a:t>Save space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3354392"/>
            <a:ext cx="2949576" cy="2960687"/>
          </a:xfrm>
          <a:prstGeom prst="rect">
            <a:avLst/>
          </a:prstGeom>
          <a:noFill/>
          <a:ln>
            <a:noFill/>
          </a:ln>
          <a:effectLst>
            <a:glow>
              <a:schemeClr val="accent1"/>
            </a:glow>
            <a:softEdge rad="190500"/>
          </a:effec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70963" y="6450013"/>
            <a:ext cx="1189037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 rot="10800000" flipV="1">
            <a:off x="602193" y="6679199"/>
            <a:ext cx="6866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Committee on Chinese Materials, CEAL  Toronto, Canada</a:t>
            </a:r>
          </a:p>
          <a:p>
            <a:r>
              <a:rPr lang="en-US" sz="1200" dirty="0" smtClean="0"/>
              <a:t>3/15/2012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54063" y="622300"/>
            <a:ext cx="9144000" cy="585788"/>
          </a:xfrm>
        </p:spPr>
        <p:txBody>
          <a:bodyPr lIns="0" tIns="0" rIns="0" bIns="0" anchor="t"/>
          <a:lstStyle/>
          <a:p>
            <a:pPr defTabSz="1015930"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29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Action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754063" y="1828800"/>
            <a:ext cx="9031427" cy="5396475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TRLN Beyond Print Summit August 2011</a:t>
            </a:r>
            <a:b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Who: Cohort of Librarians, Publishers, E-book Vendors</a:t>
            </a:r>
            <a:b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What: Resource sharing, acquisition options and cost focus</a:t>
            </a:r>
            <a:b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From Anecdote to Data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TRLN analyzed two sets of approval plan orders from YBP: </a:t>
            </a:r>
            <a:b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July 2007 – July 2010 (three years) &amp; </a:t>
            </a:r>
            <a:b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August 2010 – May 2011 (nine months)</a:t>
            </a:r>
            <a:b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Analyzed using SAS, </a:t>
            </a:r>
            <a:r>
              <a:rPr lang="en-US" sz="2000" dirty="0" err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MySQL</a:t>
            </a:r>
            <a: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database, Excel, and manual verification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endParaRPr lang="en-US" sz="20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endParaRPr lang="en-US" sz="20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endParaRPr lang="en-US" sz="20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Committee on Chinese Materials, CEAL  Toronto, Canada</a:t>
            </a: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3/15/2012 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endParaRPr lang="en-US" sz="20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endParaRPr lang="en-US" sz="1900" dirty="0" smtClean="0">
              <a:solidFill>
                <a:srgbClr val="404040"/>
              </a:solidFill>
              <a:latin typeface="Helvetica" pitchFamily="34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2400" dirty="0" smtClean="0">
              <a:solidFill>
                <a:srgbClr val="404040"/>
              </a:solidFill>
              <a:latin typeface="Helvetica" pitchFamily="34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70963" y="6472238"/>
            <a:ext cx="1189037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54063" y="698500"/>
            <a:ext cx="8902700" cy="814388"/>
          </a:xfrm>
        </p:spPr>
        <p:txBody>
          <a:bodyPr lIns="0" tIns="0" rIns="0" bIns="0" anchor="t"/>
          <a:lstStyle/>
          <a:p>
            <a:pPr defTabSz="1015930"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29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TRLN Collection Overlap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754063" y="1230313"/>
            <a:ext cx="9020175" cy="2125662"/>
          </a:xfrm>
        </p:spPr>
        <p:txBody>
          <a:bodyPr lIns="0" tIns="0" rIns="0" bIns="0" rtlCol="0">
            <a:normAutofit/>
          </a:bodyPr>
          <a:lstStyle/>
          <a:p>
            <a:pPr marL="203186" indent="-203186" defTabSz="1015930" fontAlgn="auto">
              <a:lnSpc>
                <a:spcPts val="16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5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TRLN libraries buy only one copy of a title more than 50% of the time and two or fewer copies </a:t>
            </a:r>
            <a:endParaRPr lang="en-US" sz="175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defTabSz="1015930" fontAlgn="auto">
              <a:lnSpc>
                <a:spcPts val="16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75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5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more </a:t>
            </a:r>
            <a:r>
              <a:rPr lang="en-US" sz="175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than 80% of the time.</a:t>
            </a:r>
            <a:br>
              <a:rPr lang="en-US" sz="175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750" dirty="0">
              <a:latin typeface="Times New Roman" pitchFamily="18" charset="0"/>
              <a:cs typeface="Times New Roman" pitchFamily="18" charset="0"/>
            </a:endParaRPr>
          </a:p>
          <a:p>
            <a:pPr marL="203186" indent="-203186" defTabSz="1015930" fontAlgn="auto">
              <a:lnSpc>
                <a:spcPts val="16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5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Eight publishers account for 30% of the overlap between all three institutions.</a:t>
            </a:r>
            <a:br>
              <a:rPr lang="en-US" sz="175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750" dirty="0">
              <a:latin typeface="Times New Roman" pitchFamily="18" charset="0"/>
              <a:cs typeface="Times New Roman" pitchFamily="18" charset="0"/>
            </a:endParaRPr>
          </a:p>
          <a:p>
            <a:pPr marL="203186" indent="-203186" defTabSz="1015930" fontAlgn="auto">
              <a:lnSpc>
                <a:spcPts val="16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5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 estimated 71% of e-books </a:t>
            </a:r>
            <a:r>
              <a:rPr lang="en-US" sz="175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175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duplicated in print by at least one institution</a:t>
            </a:r>
            <a:br>
              <a:rPr lang="en-US" sz="175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75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7493" lvl="1" indent="-203186" defTabSz="1015930" fontAlgn="auto">
              <a:lnSpc>
                <a:spcPts val="16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the estimated 29% of titles not duplicated in print, 84% are licensed as e-books by multiple institutions</a:t>
            </a:r>
          </a:p>
          <a:p>
            <a:pPr marL="0" indent="0" defTabSz="101593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>
              <a:solidFill>
                <a:srgbClr val="404040"/>
              </a:solidFill>
              <a:latin typeface="Helvetica" pitchFamily="34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10" y="3126945"/>
            <a:ext cx="6146867" cy="4117915"/>
          </a:xfrm>
          <a:prstGeom prst="rect">
            <a:avLst/>
          </a:prstGeom>
          <a:ln>
            <a:noFill/>
          </a:ln>
          <a:effectLst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70963" y="6450013"/>
            <a:ext cx="1189037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54063" y="698500"/>
            <a:ext cx="8878887" cy="909638"/>
          </a:xfrm>
        </p:spPr>
        <p:txBody>
          <a:bodyPr lIns="0" tIns="0" rIns="0" bIns="0" anchor="t"/>
          <a:lstStyle/>
          <a:p>
            <a:pPr defTabSz="1015930"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2900" dirty="0">
                <a:solidFill>
                  <a:srgbClr val="404040"/>
                </a:solidFill>
                <a:effectLst/>
                <a:latin typeface="Times New Roman" pitchFamily="18" charset="0"/>
                <a:cs typeface="Times New Roman" pitchFamily="18" charset="0"/>
              </a:rPr>
              <a:t>What Libraries Want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754063" y="1457325"/>
            <a:ext cx="9107487" cy="5483225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Flexible acquisitions options, including title-by-title selection</a:t>
            </a:r>
            <a:b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Integration of e-book purchasing into acquisitions workflow</a:t>
            </a:r>
            <a:b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Support for resource sharing</a:t>
            </a:r>
            <a:b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Transparency about availability of electronic materials</a:t>
            </a:r>
            <a:b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Preservation assurances</a:t>
            </a:r>
            <a:b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Clearer and less limiting application of digital rights management </a:t>
            </a:r>
            <a:r>
              <a:rPr lang="en-US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(DRM)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20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20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Committee on Chinese Materials, CEAL  Toronto, Canada</a:t>
            </a: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3/15/2012 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20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70963" y="6450013"/>
            <a:ext cx="1189037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1"/>
          <p:cNvSpPr>
            <a:spLocks/>
          </p:cNvSpPr>
          <p:nvPr/>
        </p:nvSpPr>
        <p:spPr bwMode="auto">
          <a:xfrm>
            <a:off x="647700" y="923925"/>
            <a:ext cx="6538913" cy="6226175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10799 h 21600"/>
              <a:gd name="T4" fmla="*/ 0 w 21600"/>
              <a:gd name="T5" fmla="*/ 10800 h 21600"/>
              <a:gd name="T6" fmla="*/ 10800 w 21600"/>
              <a:gd name="T7" fmla="*/ 21600 h 21600"/>
              <a:gd name="T8" fmla="*/ 10800 w 21600"/>
              <a:gd name="T9" fmla="*/ 21600 h 21600"/>
              <a:gd name="T10" fmla="*/ 21600 w 21600"/>
              <a:gd name="T11" fmla="*/ 10800 h 21600"/>
              <a:gd name="T12" fmla="*/ 10800 w 21600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835" y="0"/>
                  <a:pt x="0" y="4835"/>
                  <a:pt x="0" y="10799"/>
                </a:cubicBezTo>
                <a:lnTo>
                  <a:pt x="0" y="10800"/>
                </a:lnTo>
                <a:cubicBezTo>
                  <a:pt x="0" y="16764"/>
                  <a:pt x="4835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lose/>
              </a:path>
            </a:pathLst>
          </a:custGeom>
          <a:solidFill>
            <a:srgbClr val="7030A0">
              <a:alpha val="60000"/>
            </a:srgbClr>
          </a:solidFill>
          <a:ln w="13546" cap="flat" cmpd="sng">
            <a:noFill/>
            <a:prstDash val="solid"/>
            <a:round/>
            <a:headEnd/>
            <a:tailEnd/>
          </a:ln>
          <a:effectLst>
            <a:outerShdw blurRad="63500" dist="23000" dir="5400000" algn="ctr" rotWithShape="0">
              <a:srgbClr val="000000">
                <a:alpha val="34998"/>
              </a:srgbClr>
            </a:outerShdw>
          </a:effectLst>
        </p:spPr>
        <p:txBody>
          <a:bodyPr lIns="56435" tIns="56435" rIns="56435" bIns="56435" anchor="ctr"/>
          <a:lstStyle/>
          <a:p>
            <a:pPr>
              <a:defRPr/>
            </a:pPr>
            <a:endParaRPr lang="en-US">
              <a:solidFill>
                <a:srgbClr val="292934"/>
              </a:solidFill>
            </a:endParaRPr>
          </a:p>
        </p:txBody>
      </p:sp>
      <p:sp>
        <p:nvSpPr>
          <p:cNvPr id="18434" name="AutoShape 2"/>
          <p:cNvSpPr>
            <a:spLocks/>
          </p:cNvSpPr>
          <p:nvPr/>
        </p:nvSpPr>
        <p:spPr bwMode="auto">
          <a:xfrm>
            <a:off x="3241675" y="923925"/>
            <a:ext cx="6348413" cy="6226175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10799 h 21600"/>
              <a:gd name="T4" fmla="*/ 0 w 21600"/>
              <a:gd name="T5" fmla="*/ 10800 h 21600"/>
              <a:gd name="T6" fmla="*/ 10799 w 21600"/>
              <a:gd name="T7" fmla="*/ 21600 h 21600"/>
              <a:gd name="T8" fmla="*/ 10800 w 21600"/>
              <a:gd name="T9" fmla="*/ 21600 h 21600"/>
              <a:gd name="T10" fmla="*/ 21600 w 21600"/>
              <a:gd name="T11" fmla="*/ 10800 h 21600"/>
              <a:gd name="T12" fmla="*/ 10800 w 21600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835" y="0"/>
                  <a:pt x="0" y="4835"/>
                  <a:pt x="0" y="10799"/>
                </a:cubicBezTo>
                <a:lnTo>
                  <a:pt x="0" y="10800"/>
                </a:lnTo>
                <a:cubicBezTo>
                  <a:pt x="0" y="16764"/>
                  <a:pt x="4835" y="21600"/>
                  <a:pt x="10799" y="21600"/>
                </a:cubicBezTo>
                <a:cubicBezTo>
                  <a:pt x="10799" y="21600"/>
                  <a:pt x="10799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lose/>
              </a:path>
            </a:pathLst>
          </a:custGeom>
          <a:solidFill>
            <a:schemeClr val="accent5">
              <a:lumMod val="75000"/>
              <a:alpha val="70000"/>
            </a:schemeClr>
          </a:solidFill>
          <a:ln w="40640" cap="flat" cmpd="sng">
            <a:noFill/>
            <a:prstDash val="solid"/>
            <a:round/>
            <a:headEnd/>
            <a:tailEnd/>
          </a:ln>
          <a:effectLst>
            <a:outerShdw blurRad="63500" dist="23000" dir="5400000" algn="ctr" rotWithShape="0">
              <a:srgbClr val="000000">
                <a:alpha val="34998"/>
              </a:srgbClr>
            </a:outerShdw>
          </a:effectLst>
        </p:spPr>
        <p:txBody>
          <a:bodyPr lIns="56435" tIns="56435" rIns="56435" bIns="56435" anchor="ctr"/>
          <a:lstStyle/>
          <a:p>
            <a:pPr>
              <a:defRPr/>
            </a:pPr>
            <a:endParaRPr lang="en-US">
              <a:solidFill>
                <a:srgbClr val="292934"/>
              </a:solidFill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2951163" y="1012825"/>
            <a:ext cx="15287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6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LIBRARIANS,</a:t>
            </a:r>
            <a:endParaRPr lang="en-US" sz="1600" dirty="0">
              <a:solidFill>
                <a:srgbClr val="292934"/>
              </a:solidFill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6067425" y="1254125"/>
            <a:ext cx="18605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6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AGGREGATORS,</a:t>
            </a:r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3652838" y="2039938"/>
            <a:ext cx="3128962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algn="ctr" defTabSz="507189">
              <a:defRPr/>
            </a:pP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Avoid operational words like </a:t>
            </a:r>
            <a:r>
              <a:rPr lang="ja-JP" alt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“</a:t>
            </a:r>
            <a:r>
              <a:rPr lang="en-US" altLang="ja-JP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ILL.</a:t>
            </a:r>
            <a:r>
              <a:rPr lang="ja-JP" alt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”</a:t>
            </a:r>
            <a:r>
              <a:rPr lang="en-US" altLang="ja-JP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 </a:t>
            </a:r>
            <a:r>
              <a:rPr lang="ja-JP" alt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“</a:t>
            </a:r>
            <a:r>
              <a:rPr lang="en-US" altLang="ja-JP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Access,</a:t>
            </a:r>
            <a:r>
              <a:rPr lang="ja-JP" alt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”</a:t>
            </a:r>
            <a:r>
              <a:rPr lang="en-US" altLang="ja-JP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 </a:t>
            </a:r>
            <a:r>
              <a:rPr lang="ja-JP" alt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“</a:t>
            </a:r>
            <a:r>
              <a:rPr lang="en-US" altLang="ja-JP" sz="1200" b="1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resource sharing</a:t>
            </a:r>
            <a:r>
              <a:rPr lang="en-US" altLang="ja-JP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,</a:t>
            </a:r>
            <a:r>
              <a:rPr lang="ja-JP" alt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”</a:t>
            </a:r>
            <a:r>
              <a:rPr lang="en-US" altLang="ja-JP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 and </a:t>
            </a:r>
            <a:r>
              <a:rPr lang="ja-JP" alt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“</a:t>
            </a:r>
            <a:r>
              <a:rPr lang="en-US" altLang="ja-JP" sz="1200" b="1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temporary access</a:t>
            </a:r>
            <a:r>
              <a:rPr lang="ja-JP" altLang="en-US" sz="1200" b="1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”</a:t>
            </a:r>
            <a:r>
              <a:rPr lang="en-US" altLang="ja-JP" sz="1200" b="1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 </a:t>
            </a:r>
            <a:r>
              <a:rPr lang="en-US" altLang="ja-JP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are more descriptive</a:t>
            </a:r>
            <a:endParaRPr lang="en-US" sz="1200" dirty="0">
              <a:solidFill>
                <a:srgbClr val="292934"/>
              </a:solidFill>
            </a:endParaRPr>
          </a:p>
        </p:txBody>
      </p:sp>
      <p:sp>
        <p:nvSpPr>
          <p:cNvPr id="18438" name="Rectangle 6"/>
          <p:cNvSpPr>
            <a:spLocks/>
          </p:cNvSpPr>
          <p:nvPr/>
        </p:nvSpPr>
        <p:spPr bwMode="auto">
          <a:xfrm>
            <a:off x="1589088" y="4554538"/>
            <a:ext cx="1887537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industry standards for </a:t>
            </a:r>
          </a:p>
          <a:p>
            <a:pPr defTabSz="507189">
              <a:defRPr/>
            </a:pP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e-book usage and purchase triggers</a:t>
            </a:r>
            <a:endParaRPr lang="en-US" sz="1200" dirty="0">
              <a:solidFill>
                <a:srgbClr val="292934"/>
              </a:solidFill>
            </a:endParaRPr>
          </a:p>
        </p:txBody>
      </p:sp>
      <p:sp>
        <p:nvSpPr>
          <p:cNvPr id="18439" name="Rectangle 7"/>
          <p:cNvSpPr>
            <a:spLocks/>
          </p:cNvSpPr>
          <p:nvPr/>
        </p:nvSpPr>
        <p:spPr bwMode="auto">
          <a:xfrm>
            <a:off x="7167563" y="1874838"/>
            <a:ext cx="1973262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Ownership does not necessarily include </a:t>
            </a:r>
            <a:r>
              <a:rPr lang="ja-JP" alt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“</a:t>
            </a:r>
            <a:r>
              <a:rPr lang="en-US" altLang="ja-JP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permanent access,</a:t>
            </a:r>
            <a:r>
              <a:rPr lang="ja-JP" alt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”</a:t>
            </a:r>
            <a:r>
              <a:rPr lang="en-US" altLang="ja-JP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 and does not allow the owner to provide temporary access</a:t>
            </a:r>
            <a:endParaRPr lang="en-US" sz="1200" dirty="0">
              <a:solidFill>
                <a:srgbClr val="292934"/>
              </a:solidFill>
            </a:endParaRPr>
          </a:p>
        </p:txBody>
      </p:sp>
      <p:sp>
        <p:nvSpPr>
          <p:cNvPr id="18440" name="Rectangle 8"/>
          <p:cNvSpPr>
            <a:spLocks/>
          </p:cNvSpPr>
          <p:nvPr/>
        </p:nvSpPr>
        <p:spPr bwMode="auto">
          <a:xfrm>
            <a:off x="1589088" y="1890713"/>
            <a:ext cx="18526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200" b="1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permanent access</a:t>
            </a: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, provide </a:t>
            </a:r>
            <a:r>
              <a:rPr lang="en-US" sz="1200" b="1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temporary access  </a:t>
            </a: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to consortia members and to external libraries</a:t>
            </a:r>
            <a:endParaRPr lang="en-US" sz="1200" dirty="0">
              <a:solidFill>
                <a:srgbClr val="292934"/>
              </a:solidFill>
            </a:endParaRPr>
          </a:p>
        </p:txBody>
      </p:sp>
      <p:sp>
        <p:nvSpPr>
          <p:cNvPr id="18441" name="Rectangle 9"/>
          <p:cNvSpPr>
            <a:spLocks/>
          </p:cNvSpPr>
          <p:nvPr/>
        </p:nvSpPr>
        <p:spPr bwMode="auto">
          <a:xfrm>
            <a:off x="1593850" y="5264150"/>
            <a:ext cx="18891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altLang="ja-JP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investment in </a:t>
            </a:r>
            <a:r>
              <a:rPr lang="en-US" altLang="ja-JP" sz="1200" i="1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p</a:t>
            </a:r>
            <a:r>
              <a:rPr lang="en-US" altLang="ja-JP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 should be considered by publishers in pricing </a:t>
            </a:r>
            <a:r>
              <a:rPr lang="en-US" altLang="ja-JP" sz="1200" i="1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e</a:t>
            </a:r>
            <a:endParaRPr lang="en-US" sz="1200" dirty="0">
              <a:solidFill>
                <a:srgbClr val="292934"/>
              </a:solidFill>
            </a:endParaRPr>
          </a:p>
        </p:txBody>
      </p:sp>
      <p:sp>
        <p:nvSpPr>
          <p:cNvPr id="18442" name="Rectangle 10"/>
          <p:cNvSpPr>
            <a:spLocks/>
          </p:cNvSpPr>
          <p:nvPr/>
        </p:nvSpPr>
        <p:spPr bwMode="auto">
          <a:xfrm>
            <a:off x="1589088" y="3135313"/>
            <a:ext cx="15351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Lease-to-own models should be offered</a:t>
            </a:r>
            <a:endParaRPr lang="en-US" sz="1200" dirty="0">
              <a:solidFill>
                <a:srgbClr val="292934"/>
              </a:solidFill>
            </a:endParaRPr>
          </a:p>
        </p:txBody>
      </p:sp>
      <p:sp>
        <p:nvSpPr>
          <p:cNvPr id="18443" name="Rectangle 11"/>
          <p:cNvSpPr>
            <a:spLocks/>
          </p:cNvSpPr>
          <p:nvPr/>
        </p:nvSpPr>
        <p:spPr bwMode="auto">
          <a:xfrm>
            <a:off x="1589088" y="3930650"/>
            <a:ext cx="17367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SERU in lieu of license?</a:t>
            </a:r>
            <a:endParaRPr lang="en-US" sz="1200" dirty="0">
              <a:solidFill>
                <a:srgbClr val="292934"/>
              </a:solidFill>
            </a:endParaRPr>
          </a:p>
        </p:txBody>
      </p:sp>
      <p:sp>
        <p:nvSpPr>
          <p:cNvPr id="18444" name="Rectangle 12"/>
          <p:cNvSpPr>
            <a:spLocks/>
          </p:cNvSpPr>
          <p:nvPr/>
        </p:nvSpPr>
        <p:spPr bwMode="auto">
          <a:xfrm>
            <a:off x="7231063" y="5184775"/>
            <a:ext cx="2024062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offer deep discounts for print with purchase of e-book and vice versa</a:t>
            </a:r>
            <a:endParaRPr lang="en-US" sz="1200" dirty="0">
              <a:solidFill>
                <a:srgbClr val="292934"/>
              </a:solidFill>
            </a:endParaRPr>
          </a:p>
        </p:txBody>
      </p:sp>
      <p:sp>
        <p:nvSpPr>
          <p:cNvPr id="18445" name="Rectangle 13"/>
          <p:cNvSpPr>
            <a:spLocks/>
          </p:cNvSpPr>
          <p:nvPr/>
        </p:nvSpPr>
        <p:spPr bwMode="auto">
          <a:xfrm>
            <a:off x="7186613" y="3135313"/>
            <a:ext cx="2143125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Transaction costs are low in short-term loan environment, &amp; justify full price purchase</a:t>
            </a:r>
            <a:endParaRPr lang="en-US" sz="1200" dirty="0">
              <a:solidFill>
                <a:srgbClr val="292934"/>
              </a:solidFill>
            </a:endParaRPr>
          </a:p>
        </p:txBody>
      </p:sp>
      <p:sp>
        <p:nvSpPr>
          <p:cNvPr id="18446" name="Rectangle 14"/>
          <p:cNvSpPr>
            <a:spLocks/>
          </p:cNvSpPr>
          <p:nvPr/>
        </p:nvSpPr>
        <p:spPr bwMode="auto">
          <a:xfrm>
            <a:off x="7223125" y="3913188"/>
            <a:ext cx="2106613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Simplify licensing language and paperwork, not necessarily SERU</a:t>
            </a:r>
            <a:endParaRPr lang="en-US" sz="1200" dirty="0">
              <a:solidFill>
                <a:srgbClr val="292934"/>
              </a:solidFill>
            </a:endParaRPr>
          </a:p>
        </p:txBody>
      </p:sp>
      <p:sp>
        <p:nvSpPr>
          <p:cNvPr id="18447" name="Rectangle 15"/>
          <p:cNvSpPr>
            <a:spLocks/>
          </p:cNvSpPr>
          <p:nvPr/>
        </p:nvSpPr>
        <p:spPr bwMode="auto">
          <a:xfrm>
            <a:off x="7231063" y="4568825"/>
            <a:ext cx="2160587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Industry standards are not feasible in current market</a:t>
            </a:r>
            <a:endParaRPr lang="en-US" sz="1200" dirty="0">
              <a:solidFill>
                <a:srgbClr val="292934"/>
              </a:solidFill>
            </a:endParaRPr>
          </a:p>
        </p:txBody>
      </p:sp>
      <p:sp>
        <p:nvSpPr>
          <p:cNvPr id="18448" name="Rectangle 16"/>
          <p:cNvSpPr>
            <a:spLocks/>
          </p:cNvSpPr>
          <p:nvPr/>
        </p:nvSpPr>
        <p:spPr bwMode="auto">
          <a:xfrm>
            <a:off x="474663" y="1843088"/>
            <a:ext cx="11906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300" b="1" dirty="0">
                <a:solidFill>
                  <a:schemeClr val="bg1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Sharing and Networks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449" name="Rectangle 17"/>
          <p:cNvSpPr>
            <a:spLocks/>
          </p:cNvSpPr>
          <p:nvPr/>
        </p:nvSpPr>
        <p:spPr bwMode="auto">
          <a:xfrm>
            <a:off x="471488" y="4646613"/>
            <a:ext cx="1296987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300" b="1" dirty="0">
                <a:solidFill>
                  <a:schemeClr val="bg1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Cost Models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450" name="Rectangle 18"/>
          <p:cNvSpPr>
            <a:spLocks/>
          </p:cNvSpPr>
          <p:nvPr/>
        </p:nvSpPr>
        <p:spPr bwMode="auto">
          <a:xfrm>
            <a:off x="474663" y="3063875"/>
            <a:ext cx="126523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300" b="1" dirty="0">
                <a:solidFill>
                  <a:schemeClr val="bg1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Acquisitions Options</a:t>
            </a:r>
            <a:endParaRPr lang="en-US" sz="1300" b="1" dirty="0">
              <a:solidFill>
                <a:schemeClr val="bg1"/>
              </a:solidFill>
            </a:endParaRPr>
          </a:p>
        </p:txBody>
      </p:sp>
      <p:sp>
        <p:nvSpPr>
          <p:cNvPr id="18451" name="Rectangle 19"/>
          <p:cNvSpPr>
            <a:spLocks/>
          </p:cNvSpPr>
          <p:nvPr/>
        </p:nvSpPr>
        <p:spPr bwMode="auto">
          <a:xfrm>
            <a:off x="3359150" y="3105150"/>
            <a:ext cx="367823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algn="ctr" defTabSz="507189">
              <a:lnSpc>
                <a:spcPts val="1300"/>
              </a:lnSpc>
              <a:defRPr/>
            </a:pP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multiple models: title-by-title selection, DDA, lease-to-own, packages</a:t>
            </a:r>
          </a:p>
          <a:p>
            <a:pPr algn="ctr" defTabSz="507189">
              <a:lnSpc>
                <a:spcPts val="1300"/>
              </a:lnSpc>
              <a:defRPr/>
            </a:pPr>
            <a:endParaRPr lang="en-US" sz="1200" dirty="0">
              <a:solidFill>
                <a:srgbClr val="FFFFFF"/>
              </a:solidFill>
              <a:latin typeface="Helvetica" pitchFamily="34"/>
              <a:ea typeface="Helvetica" pitchFamily="34"/>
              <a:cs typeface="Helvetica" pitchFamily="34"/>
              <a:sym typeface="Helvetica" pitchFamily="34"/>
            </a:endParaRPr>
          </a:p>
          <a:p>
            <a:pPr algn="ctr" defTabSz="507189">
              <a:lnSpc>
                <a:spcPts val="1300"/>
              </a:lnSpc>
              <a:defRPr/>
            </a:pP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Integration with book vendors (workflow, ordering information, e and p duplication)</a:t>
            </a:r>
          </a:p>
          <a:p>
            <a:pPr algn="ctr" defTabSz="507189">
              <a:lnSpc>
                <a:spcPts val="1300"/>
              </a:lnSpc>
              <a:defRPr/>
            </a:pPr>
            <a:endParaRPr lang="en-US" sz="1200" dirty="0">
              <a:solidFill>
                <a:srgbClr val="FFFFFF"/>
              </a:solidFill>
              <a:latin typeface="Helvetica" pitchFamily="34"/>
              <a:ea typeface="Helvetica" pitchFamily="34"/>
              <a:cs typeface="Helvetica" pitchFamily="34"/>
              <a:sym typeface="Helvetica" pitchFamily="34"/>
            </a:endParaRPr>
          </a:p>
          <a:p>
            <a:pPr algn="ctr" defTabSz="507189">
              <a:lnSpc>
                <a:spcPts val="1300"/>
              </a:lnSpc>
              <a:defRPr/>
            </a:pP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Simultaneous publication of p and e, </a:t>
            </a:r>
          </a:p>
          <a:p>
            <a:pPr algn="ctr" defTabSz="507189">
              <a:lnSpc>
                <a:spcPts val="1300"/>
              </a:lnSpc>
              <a:defRPr/>
            </a:pP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preferably e first</a:t>
            </a:r>
            <a:endParaRPr lang="en-US" sz="1200" dirty="0">
              <a:solidFill>
                <a:srgbClr val="292934"/>
              </a:solidFill>
            </a:endParaRPr>
          </a:p>
        </p:txBody>
      </p:sp>
      <p:sp>
        <p:nvSpPr>
          <p:cNvPr id="18452" name="Rectangle 20"/>
          <p:cNvSpPr>
            <a:spLocks/>
          </p:cNvSpPr>
          <p:nvPr/>
        </p:nvSpPr>
        <p:spPr bwMode="auto">
          <a:xfrm>
            <a:off x="3359150" y="4740275"/>
            <a:ext cx="3678238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algn="ctr" defTabSz="507189">
              <a:defRPr/>
            </a:pPr>
            <a:r>
              <a:rPr lang="en-US" sz="1200" dirty="0">
                <a:solidFill>
                  <a:srgbClr val="FFFFFF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Need transparent terminology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1579563" y="1852613"/>
            <a:ext cx="7067550" cy="12700"/>
          </a:xfrm>
          <a:prstGeom prst="line">
            <a:avLst/>
          </a:prstGeom>
          <a:noFill/>
          <a:ln w="13546" cap="flat" cmpd="sng">
            <a:solidFill>
              <a:srgbClr val="FFFF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1433" tIns="35715" rIns="71433" bIns="35715"/>
          <a:lstStyle/>
          <a:p>
            <a:pPr>
              <a:defRPr/>
            </a:pPr>
            <a:endParaRPr lang="en-US">
              <a:solidFill>
                <a:srgbClr val="292934"/>
              </a:solidFill>
              <a:ea typeface="ＭＳ Ｐゴシック" charset="0"/>
            </a:endParaRP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830263" y="3063875"/>
            <a:ext cx="8520112" cy="0"/>
          </a:xfrm>
          <a:prstGeom prst="line">
            <a:avLst/>
          </a:prstGeom>
          <a:noFill/>
          <a:ln w="13546" cap="flat" cmpd="sng">
            <a:solidFill>
              <a:srgbClr val="FFFF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1433" tIns="35715" rIns="71433" bIns="35715"/>
          <a:lstStyle/>
          <a:p>
            <a:pPr>
              <a:defRPr/>
            </a:pPr>
            <a:endParaRPr lang="en-US">
              <a:solidFill>
                <a:srgbClr val="292934"/>
              </a:solidFill>
              <a:ea typeface="ＭＳ Ｐゴシック" charset="0"/>
            </a:endParaRP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754063" y="4551363"/>
            <a:ext cx="8732837" cy="0"/>
          </a:xfrm>
          <a:prstGeom prst="line">
            <a:avLst/>
          </a:prstGeom>
          <a:noFill/>
          <a:ln w="13546" cap="flat" cmpd="sng">
            <a:solidFill>
              <a:srgbClr val="FFFF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1433" tIns="35715" rIns="71433" bIns="35715"/>
          <a:lstStyle/>
          <a:p>
            <a:pPr>
              <a:defRPr/>
            </a:pPr>
            <a:endParaRPr lang="en-US">
              <a:solidFill>
                <a:srgbClr val="292934"/>
              </a:solidFill>
              <a:ea typeface="ＭＳ Ｐゴシック" charset="0"/>
            </a:endParaRP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647700" y="3913188"/>
            <a:ext cx="2593975" cy="0"/>
          </a:xfrm>
          <a:prstGeom prst="line">
            <a:avLst/>
          </a:prstGeom>
          <a:noFill/>
          <a:ln w="13546" cap="flat" cmpd="sng">
            <a:solidFill>
              <a:srgbClr val="FFFFFF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1433" tIns="35715" rIns="71433" bIns="35715"/>
          <a:lstStyle/>
          <a:p>
            <a:pPr>
              <a:defRPr/>
            </a:pPr>
            <a:endParaRPr lang="en-US">
              <a:solidFill>
                <a:srgbClr val="292934"/>
              </a:solidFill>
              <a:ea typeface="ＭＳ Ｐゴシック" charset="0"/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7186613" y="3889375"/>
            <a:ext cx="2343150" cy="0"/>
          </a:xfrm>
          <a:prstGeom prst="line">
            <a:avLst/>
          </a:prstGeom>
          <a:noFill/>
          <a:ln w="13546" cap="flat" cmpd="sng">
            <a:solidFill>
              <a:srgbClr val="FFFFFF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1433" tIns="35715" rIns="71433" bIns="35715"/>
          <a:lstStyle/>
          <a:p>
            <a:pPr>
              <a:defRPr/>
            </a:pPr>
            <a:endParaRPr lang="en-US">
              <a:solidFill>
                <a:srgbClr val="292934"/>
              </a:solidFill>
              <a:ea typeface="ＭＳ Ｐゴシック" charset="0"/>
            </a:endParaRPr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906463" y="5251450"/>
            <a:ext cx="2541587" cy="0"/>
          </a:xfrm>
          <a:prstGeom prst="line">
            <a:avLst/>
          </a:prstGeom>
          <a:noFill/>
          <a:ln w="13546" cap="flat" cmpd="sng">
            <a:solidFill>
              <a:srgbClr val="FFFFFF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1433" tIns="35715" rIns="71433" bIns="35715"/>
          <a:lstStyle/>
          <a:p>
            <a:pPr>
              <a:defRPr/>
            </a:pPr>
            <a:endParaRPr lang="en-US">
              <a:solidFill>
                <a:srgbClr val="292934"/>
              </a:solidFill>
              <a:ea typeface="ＭＳ Ｐゴシック" charset="0"/>
            </a:endParaRPr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6977063" y="5178425"/>
            <a:ext cx="2352675" cy="0"/>
          </a:xfrm>
          <a:prstGeom prst="line">
            <a:avLst/>
          </a:prstGeom>
          <a:noFill/>
          <a:ln w="13546" cap="flat" cmpd="sng">
            <a:solidFill>
              <a:srgbClr val="FFFFFF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1433" tIns="35715" rIns="71433" bIns="35715"/>
          <a:lstStyle/>
          <a:p>
            <a:pPr>
              <a:defRPr/>
            </a:pPr>
            <a:endParaRPr lang="en-US">
              <a:solidFill>
                <a:srgbClr val="292934"/>
              </a:solidFill>
              <a:ea typeface="ＭＳ Ｐゴシック" charset="0"/>
            </a:endParaRPr>
          </a:p>
        </p:txBody>
      </p:sp>
      <p:sp>
        <p:nvSpPr>
          <p:cNvPr id="18460" name="Rectangle 28"/>
          <p:cNvSpPr>
            <a:spLocks/>
          </p:cNvSpPr>
          <p:nvPr/>
        </p:nvSpPr>
        <p:spPr bwMode="auto">
          <a:xfrm>
            <a:off x="3652838" y="5346700"/>
            <a:ext cx="3097212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algn="ctr" defTabSz="507189">
              <a:defRPr/>
            </a:pPr>
            <a:r>
              <a:rPr lang="en-US" sz="12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Explore pricing options for short-term loans, and use-based pricing</a:t>
            </a:r>
            <a:endParaRPr lang="en-US" sz="1200" dirty="0">
              <a:solidFill>
                <a:srgbClr val="292934"/>
              </a:solidFill>
            </a:endParaRPr>
          </a:p>
        </p:txBody>
      </p:sp>
      <p:sp>
        <p:nvSpPr>
          <p:cNvPr id="18461" name="Rectangle 29"/>
          <p:cNvSpPr>
            <a:spLocks/>
          </p:cNvSpPr>
          <p:nvPr/>
        </p:nvSpPr>
        <p:spPr bwMode="auto">
          <a:xfrm>
            <a:off x="474663" y="469900"/>
            <a:ext cx="9234487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algn="ctr" defTabSz="506383">
              <a:defRPr/>
            </a:pPr>
            <a:r>
              <a:rPr lang="en-US" b="1" dirty="0">
                <a:solidFill>
                  <a:srgbClr val="292934"/>
                </a:solidFill>
                <a:ea typeface="Helvetica" pitchFamily="34"/>
                <a:cs typeface="Times New Roman" pitchFamily="18" charset="0"/>
                <a:sym typeface="Helvetica" pitchFamily="34"/>
              </a:rPr>
              <a:t>TRLN: Beyond Print | Commonalities and Gaps</a:t>
            </a:r>
            <a:endParaRPr lang="en-US" b="1" dirty="0">
              <a:solidFill>
                <a:srgbClr val="292934"/>
              </a:solidFill>
              <a:ea typeface="Helvetica" pitchFamily="34"/>
              <a:cs typeface="Times New Roman" pitchFamily="18" charset="0"/>
            </a:endParaRPr>
          </a:p>
        </p:txBody>
      </p:sp>
      <p:pic>
        <p:nvPicPr>
          <p:cNvPr id="19487" name="Picture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9850" y="6450013"/>
            <a:ext cx="1189038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3"/>
          <p:cNvSpPr>
            <a:spLocks/>
          </p:cNvSpPr>
          <p:nvPr/>
        </p:nvSpPr>
        <p:spPr bwMode="auto">
          <a:xfrm>
            <a:off x="2573338" y="1254125"/>
            <a:ext cx="15192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6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CONSORTIAL</a:t>
            </a:r>
            <a:endParaRPr lang="en-US" sz="1600" dirty="0">
              <a:solidFill>
                <a:srgbClr val="292934"/>
              </a:solidFill>
            </a:endParaRPr>
          </a:p>
        </p:txBody>
      </p:sp>
      <p:sp>
        <p:nvSpPr>
          <p:cNvPr id="37" name="Rectangle 3"/>
          <p:cNvSpPr>
            <a:spLocks/>
          </p:cNvSpPr>
          <p:nvPr/>
        </p:nvSpPr>
        <p:spPr bwMode="auto">
          <a:xfrm>
            <a:off x="2141538" y="1504950"/>
            <a:ext cx="15811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6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COLLEAGUES</a:t>
            </a:r>
            <a:endParaRPr lang="en-US" sz="1600" dirty="0">
              <a:solidFill>
                <a:srgbClr val="292934"/>
              </a:solidFill>
            </a:endParaRPr>
          </a:p>
        </p:txBody>
      </p:sp>
      <p:sp>
        <p:nvSpPr>
          <p:cNvPr id="38" name="Rectangle 4"/>
          <p:cNvSpPr>
            <a:spLocks/>
          </p:cNvSpPr>
          <p:nvPr/>
        </p:nvSpPr>
        <p:spPr bwMode="auto">
          <a:xfrm>
            <a:off x="6750050" y="1504950"/>
            <a:ext cx="175418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6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PUBLISHERS</a:t>
            </a:r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39" name="Rectangle 4"/>
          <p:cNvSpPr>
            <a:spLocks/>
          </p:cNvSpPr>
          <p:nvPr/>
        </p:nvSpPr>
        <p:spPr bwMode="auto">
          <a:xfrm>
            <a:off x="5562600" y="1033463"/>
            <a:ext cx="1752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8765" tIns="56435" rIns="98765" bIns="56435">
            <a:spAutoFit/>
          </a:bodyPr>
          <a:lstStyle/>
          <a:p>
            <a:pPr defTabSz="507189">
              <a:defRPr/>
            </a:pPr>
            <a:r>
              <a:rPr lang="en-US" sz="1600" dirty="0">
                <a:solidFill>
                  <a:srgbClr val="FFFFFF"/>
                </a:solidFill>
                <a:latin typeface="Helvetica" pitchFamily="34"/>
                <a:ea typeface="Helvetica" pitchFamily="34"/>
                <a:cs typeface="Helvetica" pitchFamily="34"/>
                <a:sym typeface="Helvetica" pitchFamily="34"/>
              </a:rPr>
              <a:t>VENDORS, </a:t>
            </a:r>
            <a:endParaRPr lang="en-US" dirty="0">
              <a:solidFill>
                <a:srgbClr val="292934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2397</TotalTime>
  <Words>489</Words>
  <Application>Microsoft Office PowerPoint</Application>
  <PresentationFormat>Custom</PresentationFormat>
  <Paragraphs>158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1_Aspect</vt:lpstr>
      <vt:lpstr>Aspect</vt:lpstr>
      <vt:lpstr>Developing New Library Business Models for e-Books:  The Beyond Print Initiative at the Triangle Research Libraries (TRLN)</vt:lpstr>
      <vt:lpstr> TRLN Consortia   The Triangle Research Libraries Network (TRLN)  -  1930s:                    The University of North Carolina at Chapel Hill (UNC) and Duke University began       cooperating on developing research level collections &amp; shared library services          -  1950s + North Carolina State University   -  1995 + North Carolina Central University   -  1960s - present   UNC and Duke cooperate on Chinese and Japanese collections      development and library services      </vt:lpstr>
      <vt:lpstr>  TRLN:  Beyond Print Initiative         Beyond Print is an Andrew W. Mellon funded project to develop new business  models and licensing for cooperative acquisitions for ebooks.  Why:    -  TRLN’s proud cooperative history that has stressed resource sharing since the  1930s    -  In the e-publishing environment both publishers &amp; libraries are struggling to  figure out fair business practices for a format that is quickly evolving  </vt:lpstr>
      <vt:lpstr>TRLN collaboration goal</vt:lpstr>
      <vt:lpstr>E-book Context</vt:lpstr>
      <vt:lpstr>Action</vt:lpstr>
      <vt:lpstr>TRLN Collection Overlap</vt:lpstr>
      <vt:lpstr>What Libraries Want</vt:lpstr>
      <vt:lpstr>PowerPoint Presentation</vt:lpstr>
      <vt:lpstr>Initial Frameworks: Business Models</vt:lpstr>
      <vt:lpstr>Moving Forward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luo Zhou</cp:lastModifiedBy>
  <cp:revision>164</cp:revision>
  <dcterms:created xsi:type="dcterms:W3CDTF">2004-05-06T09:28:21Z</dcterms:created>
  <dcterms:modified xsi:type="dcterms:W3CDTF">2012-03-08T19:55:59Z</dcterms:modified>
</cp:coreProperties>
</file>