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1" r:id="rId4"/>
    <p:sldId id="268" r:id="rId5"/>
    <p:sldId id="269" r:id="rId6"/>
    <p:sldId id="258" r:id="rId7"/>
    <p:sldId id="272" r:id="rId8"/>
    <p:sldId id="260" r:id="rId9"/>
    <p:sldId id="270" r:id="rId10"/>
    <p:sldId id="277" r:id="rId11"/>
    <p:sldId id="276" r:id="rId12"/>
    <p:sldId id="275" r:id="rId13"/>
    <p:sldId id="285" r:id="rId14"/>
    <p:sldId id="287" r:id="rId15"/>
    <p:sldId id="261" r:id="rId16"/>
    <p:sldId id="262" r:id="rId17"/>
    <p:sldId id="263" r:id="rId18"/>
    <p:sldId id="279" r:id="rId19"/>
    <p:sldId id="281" r:id="rId20"/>
    <p:sldId id="280" r:id="rId21"/>
    <p:sldId id="266" r:id="rId22"/>
    <p:sldId id="288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5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7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41FD-0BE7-44D6-96B4-570E15746EE4}" type="datetimeFigureOut">
              <a:rPr lang="en-US" smtClean="0"/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662F-DA47-4062-8FBC-6AAB63A27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kudata.com/hbcc/navi/navigate.action?navinodeId=86315" TargetMode="External"/><Relationship Id="rId3" Type="http://schemas.openxmlformats.org/officeDocument/2006/relationships/hyperlink" Target="http://www.pkudata.com/hbcc/navi/navigate.action?navinodeId=86321" TargetMode="External"/><Relationship Id="rId7" Type="http://schemas.openxmlformats.org/officeDocument/2006/relationships/hyperlink" Target="http://www.pkudata.com/hbcc/navi/navigate.action?navinodeId=86309" TargetMode="External"/><Relationship Id="rId2" Type="http://schemas.openxmlformats.org/officeDocument/2006/relationships/hyperlink" Target="http://www.pkudata.com/hbcc/navi/navigate.action?navinodeId=862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kudata.com/hbcc/navi/navigate.action?navinodeId=86303" TargetMode="External"/><Relationship Id="rId5" Type="http://schemas.openxmlformats.org/officeDocument/2006/relationships/hyperlink" Target="http://www.pkudata.com/hbcc/navi/navigate.action?navinodeId=86333" TargetMode="External"/><Relationship Id="rId4" Type="http://schemas.openxmlformats.org/officeDocument/2006/relationships/hyperlink" Target="http://www.pkudata.com/hbcc/navi/navigate.action?navinodeId=86327" TargetMode="External"/><Relationship Id="rId9" Type="http://schemas.openxmlformats.org/officeDocument/2006/relationships/hyperlink" Target="http://www.pkudata.com/hbcc/browse/browseBook.action?entryId=10038010000035&amp;pedigree=5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udata.com/hbcc/navi/navigate.action?navinodeId=86231" TargetMode="External"/><Relationship Id="rId2" Type="http://schemas.openxmlformats.org/officeDocument/2006/relationships/hyperlink" Target="http://www.pkudata.com/hbcc/navi/navigate.action?navinodeId=81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kudata.com/hbcc/navi/navigate.action?navinodeId=86348" TargetMode="External"/><Relationship Id="rId5" Type="http://schemas.openxmlformats.org/officeDocument/2006/relationships/hyperlink" Target="http://www.pkudata.com/hbcc/navi/navigate.action?navinodeId=86287" TargetMode="External"/><Relationship Id="rId4" Type="http://schemas.openxmlformats.org/officeDocument/2006/relationships/hyperlink" Target="http://www.pkudata.com/hbcc/navi/navigate.action?navinodeId=8627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Book Catalog of China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705600" cy="12192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err="1" smtClean="0"/>
              <a:t>Chengzhi</a:t>
            </a:r>
            <a:r>
              <a:rPr lang="en-US" dirty="0" smtClean="0"/>
              <a:t> Wang</a:t>
            </a:r>
          </a:p>
          <a:p>
            <a:pPr algn="r"/>
            <a:r>
              <a:rPr lang="en-US" dirty="0" smtClean="0"/>
              <a:t>cw2165@columbia.edu</a:t>
            </a:r>
          </a:p>
          <a:p>
            <a:pPr lvl="1" algn="r"/>
            <a:r>
              <a:rPr lang="en-US" b="1" dirty="0" smtClean="0"/>
              <a:t>C. V. Starr East Asian Library</a:t>
            </a:r>
          </a:p>
          <a:p>
            <a:pPr algn="r"/>
            <a:r>
              <a:rPr lang="en-US" b="1" dirty="0" smtClean="0"/>
              <a:t>Columbia University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3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Record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條目</a:t>
            </a:r>
            <a:r>
              <a:rPr lang="en-US" dirty="0"/>
              <a:t>: </a:t>
            </a:r>
            <a:r>
              <a:rPr lang="en-US" dirty="0" err="1"/>
              <a:t>百川學海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二百七十九卷</a:t>
            </a:r>
            <a:r>
              <a:rPr lang="en-US" dirty="0" smtClean="0"/>
              <a:t> </a:t>
            </a:r>
            <a:r>
              <a:rPr lang="en-US" dirty="0"/>
              <a:t>（</a:t>
            </a:r>
            <a:r>
              <a:rPr lang="en-US" dirty="0" err="1"/>
              <a:t>宋）</a:t>
            </a:r>
            <a:r>
              <a:rPr lang="en-US" dirty="0" err="1" smtClean="0"/>
              <a:t>左圭編</a:t>
            </a:r>
            <a:endParaRPr lang="en-US" dirty="0" smtClean="0"/>
          </a:p>
          <a:p>
            <a:r>
              <a:rPr lang="en-US" altLang="ja-JP" dirty="0" smtClean="0"/>
              <a:t>Either book card </a:t>
            </a:r>
            <a:r>
              <a:rPr lang="ja-JP" altLang="en-US" dirty="0" smtClean="0">
                <a:solidFill>
                  <a:srgbClr val="FF0000"/>
                </a:solidFill>
              </a:rPr>
              <a:t>信</a:t>
            </a:r>
            <a:r>
              <a:rPr lang="ja-JP" altLang="en-US" dirty="0">
                <a:solidFill>
                  <a:srgbClr val="FF0000"/>
                </a:solidFill>
              </a:rPr>
              <a:t>息卡</a:t>
            </a:r>
            <a:r>
              <a:rPr lang="ja-JP" altLang="en-US" dirty="0" smtClean="0">
                <a:solidFill>
                  <a:srgbClr val="FF0000"/>
                </a:solidFill>
              </a:rPr>
              <a:t>片</a:t>
            </a:r>
            <a:r>
              <a:rPr lang="en-US" altLang="ja-JP" dirty="0" smtClean="0"/>
              <a:t> or book form </a:t>
            </a:r>
            <a:r>
              <a:rPr lang="ja-JP" altLang="en-US" dirty="0" smtClean="0">
                <a:solidFill>
                  <a:srgbClr val="FF0000"/>
                </a:solidFill>
              </a:rPr>
              <a:t>信</a:t>
            </a:r>
            <a:r>
              <a:rPr lang="ja-JP" altLang="en-US" dirty="0">
                <a:solidFill>
                  <a:srgbClr val="FF0000"/>
                </a:solidFill>
              </a:rPr>
              <a:t>息表</a:t>
            </a:r>
            <a:r>
              <a:rPr lang="ja-JP" altLang="en-US" dirty="0" smtClean="0">
                <a:solidFill>
                  <a:srgbClr val="FF0000"/>
                </a:solidFill>
              </a:rPr>
              <a:t>格</a:t>
            </a:r>
            <a:r>
              <a:rPr lang="ja-JP" altLang="en-US" dirty="0" smtClean="0"/>
              <a:t> </a:t>
            </a:r>
            <a:r>
              <a:rPr lang="en-US" altLang="ja-JP" dirty="0" smtClean="0"/>
              <a:t>includes the bibliographic info, plus some related clickable links:</a:t>
            </a:r>
            <a:r>
              <a:rPr lang="en-US" dirty="0"/>
              <a:t/>
            </a:r>
            <a:br>
              <a:rPr lang="en-US" dirty="0"/>
            </a:br>
            <a:r>
              <a:rPr lang="zh-TW" altLang="en-US" dirty="0"/>
              <a:t>百川學海 </a:t>
            </a:r>
            <a:r>
              <a:rPr lang="en-US" altLang="zh-TW" dirty="0"/>
              <a:t>279</a:t>
            </a:r>
            <a:r>
              <a:rPr lang="zh-TW" altLang="en-US" dirty="0"/>
              <a:t>卷 </a:t>
            </a:r>
            <a:r>
              <a:rPr lang="en-US" altLang="zh-TW" dirty="0"/>
              <a:t>(</a:t>
            </a:r>
            <a:r>
              <a:rPr lang="zh-TW" altLang="en-US" dirty="0"/>
              <a:t>宋</a:t>
            </a:r>
            <a:r>
              <a:rPr lang="en-US" altLang="zh-TW" dirty="0"/>
              <a:t>)</a:t>
            </a:r>
            <a:r>
              <a:rPr lang="zh-TW" altLang="en-US" dirty="0"/>
              <a:t>左圭編 </a:t>
            </a:r>
            <a:r>
              <a:rPr lang="en-US" altLang="zh-TW" dirty="0"/>
              <a:t>(</a:t>
            </a:r>
            <a:r>
              <a:rPr lang="zh-TW" altLang="en-US" dirty="0"/>
              <a:t>明弘治十四年</a:t>
            </a:r>
            <a:r>
              <a:rPr lang="en-US" altLang="zh-TW" dirty="0"/>
              <a:t>)</a:t>
            </a:r>
            <a:r>
              <a:rPr lang="zh-TW" altLang="en-US" dirty="0"/>
              <a:t>華珵刻 半葉</a:t>
            </a:r>
            <a:r>
              <a:rPr lang="en-US" altLang="zh-TW" dirty="0"/>
              <a:t>12</a:t>
            </a:r>
            <a:r>
              <a:rPr lang="zh-TW" altLang="en-US" dirty="0"/>
              <a:t>行 每行</a:t>
            </a:r>
            <a:r>
              <a:rPr lang="en-US" altLang="zh-TW" dirty="0"/>
              <a:t>20</a:t>
            </a:r>
            <a:r>
              <a:rPr lang="zh-TW" altLang="en-US" dirty="0"/>
              <a:t>字 白口 左右雙邊 </a:t>
            </a:r>
            <a:r>
              <a:rPr lang="en-US" altLang="zh-TW" dirty="0"/>
              <a:t>(</a:t>
            </a:r>
            <a:r>
              <a:rPr lang="zh-TW" altLang="en-US" dirty="0"/>
              <a:t>當代</a:t>
            </a:r>
            <a:r>
              <a:rPr lang="en-US" altLang="zh-TW" dirty="0"/>
              <a:t>)</a:t>
            </a:r>
            <a:r>
              <a:rPr lang="zh-TW" altLang="en-US" dirty="0"/>
              <a:t>國家圖書館藏 亦見</a:t>
            </a:r>
            <a:r>
              <a:rPr lang="en-US" altLang="zh-TW" dirty="0"/>
              <a:t>《</a:t>
            </a:r>
            <a:r>
              <a:rPr lang="zh-TW" altLang="en-US" dirty="0"/>
              <a:t>國家圖書館藏善本書目</a:t>
            </a:r>
            <a:r>
              <a:rPr lang="en-US" altLang="zh-TW" dirty="0" smtClean="0"/>
              <a:t>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???? ??? 1-????????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683" y="0"/>
            <a:ext cx="9959683" cy="7684941"/>
          </a:xfrm>
        </p:spPr>
      </p:pic>
    </p:spTree>
    <p:extLst>
      <p:ext uri="{BB962C8B-B14F-4D97-AF65-F5344CB8AC3E}">
        <p14:creationId xmlns:p14="http://schemas.microsoft.com/office/powerpoint/2010/main" val="1241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096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/>
              <a:t>條目</a:t>
            </a:r>
            <a:r>
              <a:rPr lang="en-US" sz="2000" dirty="0"/>
              <a:t>: </a:t>
            </a:r>
            <a:r>
              <a:rPr lang="en-US" sz="2000" dirty="0" err="1"/>
              <a:t>百川學海</a:t>
            </a:r>
            <a:r>
              <a:rPr lang="en-US" sz="2000" dirty="0"/>
              <a:t> </a:t>
            </a:r>
            <a:r>
              <a:rPr lang="en-US" sz="2000" dirty="0" err="1"/>
              <a:t>一百種</a:t>
            </a:r>
            <a:r>
              <a:rPr lang="en-US" sz="2000" dirty="0"/>
              <a:t> 10集 </a:t>
            </a:r>
            <a:r>
              <a:rPr lang="en-US" sz="2000" dirty="0" err="1"/>
              <a:t>二百七十九卷</a:t>
            </a:r>
            <a:r>
              <a:rPr lang="en-US" sz="2000" dirty="0"/>
              <a:t> （</a:t>
            </a:r>
            <a:r>
              <a:rPr lang="en-US" sz="2000" dirty="0" err="1"/>
              <a:t>宋）</a:t>
            </a:r>
            <a:r>
              <a:rPr lang="en-US" sz="2000" dirty="0" err="1" smtClean="0"/>
              <a:t>左圭編</a:t>
            </a:r>
            <a:endParaRPr lang="en-US" sz="2000" dirty="0"/>
          </a:p>
        </p:txBody>
      </p:sp>
      <p:pic>
        <p:nvPicPr>
          <p:cNvPr id="4" name="Content Placeholder 3" descr="???? ??? 1-????????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204"/>
            <a:ext cx="9220200" cy="6291203"/>
          </a:xfrm>
        </p:spPr>
      </p:pic>
    </p:spTree>
    <p:extLst>
      <p:ext uri="{BB962C8B-B14F-4D97-AF65-F5344CB8AC3E}">
        <p14:creationId xmlns:p14="http://schemas.microsoft.com/office/powerpoint/2010/main" val="35733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 Records from American Libraries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245245"/>
              </p:ext>
            </p:extLst>
          </p:nvPr>
        </p:nvGraphicFramePr>
        <p:xfrm>
          <a:off x="457200" y="1447800"/>
          <a:ext cx="8534400" cy="6309360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67387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altLang="zh-TW" sz="2400" dirty="0" smtClean="0"/>
                        <a:t>Book records</a:t>
                      </a:r>
                      <a:r>
                        <a:rPr lang="en-US" altLang="zh-TW" sz="2400" baseline="0" dirty="0" smtClean="0"/>
                        <a:t> from American e</a:t>
                      </a:r>
                      <a:r>
                        <a:rPr lang="en-US" altLang="zh-TW" sz="2400" dirty="0" smtClean="0"/>
                        <a:t>ducationa</a:t>
                      </a:r>
                      <a:r>
                        <a:rPr lang="en-US" altLang="zh-TW" sz="2400" baseline="0" dirty="0" smtClean="0"/>
                        <a:t>l libraries </a:t>
                      </a:r>
                      <a:br>
                        <a:rPr lang="en-US" altLang="zh-TW" sz="2400" baseline="0" dirty="0" smtClean="0"/>
                      </a:br>
                      <a:r>
                        <a:rPr lang="en-US" altLang="zh-TW" sz="2400" dirty="0" smtClean="0"/>
                        <a:t>[</a:t>
                      </a:r>
                      <a:r>
                        <a:rPr lang="zh-TW" altLang="en-US" sz="2400" dirty="0"/>
                        <a:t>教育系統</a:t>
                      </a:r>
                      <a:r>
                        <a:rPr lang="en-US" altLang="zh-TW" sz="2400" dirty="0" smtClean="0"/>
                        <a:t>]</a:t>
                      </a:r>
                      <a:r>
                        <a:rPr lang="zh-TW" altLang="en-US" sz="2400" dirty="0" smtClean="0"/>
                        <a:t> </a:t>
                      </a:r>
                      <a:endParaRPr lang="zh-TW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2487">
                <a:tc>
                  <a:txBody>
                    <a:bodyPr/>
                    <a:lstStyle/>
                    <a:p>
                      <a:pPr lvl="1"/>
                      <a:r>
                        <a:rPr lang="zh-TW" altLang="en-US" dirty="0">
                          <a:hlinkClick r:id="rId2"/>
                        </a:rPr>
                        <a:t>哥倫比亞大學東亞圖書館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860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3"/>
                        </a:rPr>
                        <a:t>加利福尼亞大學東亞圖書館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33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4"/>
                        </a:rPr>
                        <a:t>夏威夷大學東亞圖書館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2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5"/>
                        </a:rPr>
                        <a:t>芝加哥大學遠東圖書館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28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6"/>
                        </a:rPr>
                        <a:t>胡佛研究所東亞收藏部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4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7"/>
                        </a:rPr>
                        <a:t>哈佛燕京圖書館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188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8"/>
                        </a:rPr>
                        <a:t>華盛頓大學東亞圖書館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6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baseline="0" dirty="0" smtClean="0">
                          <a:solidFill>
                            <a:srgbClr val="FF0000"/>
                          </a:solidFill>
                        </a:rPr>
                        <a:t>How could Columbia have more such books than Harvard?</a:t>
                      </a:r>
                      <a:br>
                        <a:rPr lang="en-US" altLang="zh-TW" sz="2400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</a:rPr>
                        <a:t>All book records are from 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《 </a:t>
                      </a:r>
                      <a:r>
                        <a:rPr lang="zh-TW" altLang="en-US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美國家譜學會中國族譜目錄 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》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</a:rPr>
                        <a:t>only ! And Columbia does hold much more genealogical titles</a:t>
                      </a:r>
                      <a:r>
                        <a:rPr lang="en-US" altLang="zh-TW" sz="2400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</a:rPr>
                        <a:t>It is good to</a:t>
                      </a:r>
                      <a:r>
                        <a:rPr lang="en-US" altLang="zh-TW" sz="2400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</a:rPr>
                        <a:t>have 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《 </a:t>
                      </a:r>
                      <a:r>
                        <a:rPr lang="zh-TW" altLang="en-US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美國家譜學會中國族譜目錄 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  <a:hlinkClick r:id="rId9"/>
                        </a:rPr>
                        <a:t>》</a:t>
                      </a:r>
                      <a:r>
                        <a:rPr lang="en-US" altLang="zh-TW" sz="2400" u="none" dirty="0" smtClean="0">
                          <a:solidFill>
                            <a:srgbClr val="FF0000"/>
                          </a:solidFill>
                          <a:effectLst/>
                        </a:rPr>
                        <a:t> electronically and analyzable though</a:t>
                      </a:r>
                      <a:r>
                        <a:rPr lang="en-US" altLang="zh-TW" u="non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altLang="zh-TW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8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Related: Holding Libraries Navigation</a:t>
            </a:r>
            <a:br>
              <a:rPr lang="en-US" altLang="zh-TW" dirty="0" smtClean="0"/>
            </a:br>
            <a:r>
              <a:rPr lang="en-US" altLang="zh-TW" dirty="0" smtClean="0"/>
              <a:t>[</a:t>
            </a:r>
            <a:r>
              <a:rPr lang="zh-TW" altLang="en-US" dirty="0" smtClean="0"/>
              <a:t>藏地導航</a:t>
            </a:r>
            <a:r>
              <a:rPr lang="en-US" altLang="zh-TW" dirty="0" smtClean="0"/>
              <a:t>]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749132"/>
              </p:ext>
            </p:extLst>
          </p:nvPr>
        </p:nvGraphicFramePr>
        <p:xfrm>
          <a:off x="381000" y="1752600"/>
          <a:ext cx="8229600" cy="24688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/>
                        <a:t>以下是</a:t>
                      </a:r>
                      <a:r>
                        <a:rPr lang="en-US" altLang="zh-TW" dirty="0"/>
                        <a:t>[</a:t>
                      </a:r>
                      <a:r>
                        <a:rPr lang="zh-TW" altLang="en-US" dirty="0"/>
                        <a:t>藏地導航</a:t>
                      </a:r>
                      <a:r>
                        <a:rPr lang="en-US" altLang="zh-TW" dirty="0"/>
                        <a:t>]</a:t>
                      </a:r>
                      <a:r>
                        <a:rPr lang="zh-TW" altLang="en-US" dirty="0"/>
                        <a:t>的所有子分類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zh-TW" altLang="en-US" dirty="0">
                          <a:hlinkClick r:id="rId2"/>
                        </a:rPr>
                        <a:t>中國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31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193531 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3"/>
                        </a:rPr>
                        <a:t>日本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3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246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4"/>
                        </a:rPr>
                        <a:t>韩国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3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5"/>
                        </a:rPr>
                        <a:t>美國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2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1245 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條條目</a:t>
                      </a:r>
                      <a:r>
                        <a:rPr lang="en-US" altLang="zh-TW" dirty="0"/>
                        <a:t>) </a:t>
                      </a:r>
                      <a:br>
                        <a:rPr lang="en-US" altLang="zh-TW" dirty="0"/>
                      </a:br>
                      <a:r>
                        <a:rPr lang="zh-TW" altLang="en-US" dirty="0">
                          <a:hlinkClick r:id="rId6"/>
                        </a:rPr>
                        <a:t>英國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該節點下共有 </a:t>
                      </a:r>
                      <a:r>
                        <a:rPr lang="en-US" altLang="zh-TW" dirty="0"/>
                        <a:t>1 </a:t>
                      </a:r>
                      <a:r>
                        <a:rPr lang="zh-TW" altLang="en-US" dirty="0"/>
                        <a:t>個包含條目的子節點和 </a:t>
                      </a:r>
                      <a:r>
                        <a:rPr lang="en-US" altLang="zh-TW" dirty="0"/>
                        <a:t>45 </a:t>
                      </a:r>
                      <a:r>
                        <a:rPr lang="zh-TW" altLang="en-US" dirty="0"/>
                        <a:t>條條目</a:t>
                      </a:r>
                      <a:r>
                        <a:rPr lang="en-US" altLang="zh-TW" dirty="0"/>
                        <a:t>) </a:t>
                      </a:r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sz="2400" dirty="0" smtClean="0"/>
                        <a:t>So, to some degree, international scope</a:t>
                      </a:r>
                      <a:endParaRPr lang="en-US" altLang="zh-TW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50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Search: Simple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Default simple search: full-text search</a:t>
            </a:r>
            <a:endParaRPr lang="en-US" altLang="zh-TW" dirty="0"/>
          </a:p>
          <a:p>
            <a:pPr lvl="1"/>
            <a:r>
              <a:rPr lang="zh-TW" altLang="en-US" dirty="0"/>
              <a:t>書目的全文信息搜</a:t>
            </a:r>
            <a:r>
              <a:rPr lang="zh-TW" altLang="en-US" dirty="0" smtClean="0"/>
              <a:t>索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Search </a:t>
            </a:r>
            <a:r>
              <a:rPr lang="en-US" altLang="zh-TW" dirty="0" smtClean="0">
                <a:solidFill>
                  <a:srgbClr val="FF0000"/>
                </a:solidFill>
              </a:rPr>
              <a:t>full texts of </a:t>
            </a:r>
            <a:r>
              <a:rPr lang="en-US" altLang="zh-TW" sz="3000" b="1" u="sng" dirty="0" smtClean="0">
                <a:solidFill>
                  <a:srgbClr val="FF0000"/>
                </a:solidFill>
              </a:rPr>
              <a:t>about 20 source bibliographies </a:t>
            </a:r>
            <a:r>
              <a:rPr lang="en-US" altLang="zh-TW" dirty="0" smtClean="0">
                <a:solidFill>
                  <a:srgbClr val="FF0000"/>
                </a:solidFill>
              </a:rPr>
              <a:t>that the database is based on</a:t>
            </a:r>
            <a:endParaRPr lang="en-US" altLang="zh-TW" dirty="0"/>
          </a:p>
          <a:p>
            <a:pPr lvl="1"/>
            <a:r>
              <a:rPr lang="en-US" altLang="zh-TW" dirty="0" smtClean="0"/>
              <a:t>Search example: Results of searching </a:t>
            </a:r>
            <a:r>
              <a:rPr lang="ja-JP" altLang="en-US" dirty="0" smtClean="0">
                <a:solidFill>
                  <a:srgbClr val="FF0000"/>
                </a:solidFill>
              </a:rPr>
              <a:t>家乘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zh-TW" altLang="en-US" dirty="0" smtClean="0">
                <a:solidFill>
                  <a:srgbClr val="FF0000"/>
                </a:solidFill>
              </a:rPr>
              <a:t>檢</a:t>
            </a:r>
            <a:r>
              <a:rPr lang="zh-TW" altLang="en-US" dirty="0">
                <a:solidFill>
                  <a:srgbClr val="FF0000"/>
                </a:solidFill>
              </a:rPr>
              <a:t>索結果 </a:t>
            </a:r>
            <a:r>
              <a:rPr lang="en-US" altLang="zh-TW" dirty="0">
                <a:solidFill>
                  <a:srgbClr val="FF0000"/>
                </a:solidFill>
              </a:rPr>
              <a:t>&gt;&gt;(</a:t>
            </a:r>
            <a:r>
              <a:rPr lang="zh-TW" altLang="en-US" sz="3000" b="1" dirty="0">
                <a:solidFill>
                  <a:srgbClr val="FF0000"/>
                </a:solidFill>
              </a:rPr>
              <a:t>全文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家</a:t>
            </a:r>
            <a:r>
              <a:rPr lang="zh-TW" altLang="en-US" dirty="0" smtClean="0">
                <a:solidFill>
                  <a:srgbClr val="FF0000"/>
                </a:solidFill>
              </a:rPr>
              <a:t>乘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當</a:t>
            </a:r>
            <a:r>
              <a:rPr lang="zh-TW" altLang="en-US" dirty="0"/>
              <a:t>前第</a:t>
            </a:r>
            <a:r>
              <a:rPr lang="en-US" altLang="zh-TW" dirty="0"/>
              <a:t>1</a:t>
            </a:r>
            <a:r>
              <a:rPr lang="zh-TW" altLang="en-US" dirty="0"/>
              <a:t>頁</a:t>
            </a:r>
            <a:r>
              <a:rPr lang="en-US" altLang="zh-TW" dirty="0"/>
              <a:t>/</a:t>
            </a:r>
            <a:r>
              <a:rPr lang="zh-TW" altLang="en-US" dirty="0"/>
              <a:t>共</a:t>
            </a:r>
            <a:r>
              <a:rPr lang="en-US" altLang="zh-TW" dirty="0"/>
              <a:t>1</a:t>
            </a:r>
            <a:r>
              <a:rPr lang="zh-TW" altLang="en-US" dirty="0" smtClean="0"/>
              <a:t>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* </a:t>
            </a:r>
            <a:r>
              <a:rPr lang="zh-TW" altLang="en-US" dirty="0"/>
              <a:t>史志目錄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2</a:t>
            </a:r>
            <a:r>
              <a:rPr lang="zh-TW" altLang="en-US" dirty="0"/>
              <a:t>個子分組 </a:t>
            </a:r>
            <a:r>
              <a:rPr lang="en-US" altLang="zh-TW" dirty="0"/>
              <a:t>3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/>
              <a:t>官修目錄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2</a:t>
            </a:r>
            <a:r>
              <a:rPr lang="zh-TW" altLang="en-US" dirty="0"/>
              <a:t>個子分組 </a:t>
            </a:r>
            <a:r>
              <a:rPr lang="en-US" altLang="zh-TW" dirty="0"/>
              <a:t>26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/>
              <a:t>知見目錄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2</a:t>
            </a:r>
            <a:r>
              <a:rPr lang="zh-TW" altLang="en-US" dirty="0"/>
              <a:t>個子分組 </a:t>
            </a:r>
            <a:r>
              <a:rPr lang="en-US" altLang="zh-TW" dirty="0"/>
              <a:t>12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/>
              <a:t>公藏目錄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3</a:t>
            </a:r>
            <a:r>
              <a:rPr lang="zh-TW" altLang="en-US" dirty="0"/>
              <a:t>個子分組 </a:t>
            </a:r>
            <a:r>
              <a:rPr lang="en-US" altLang="zh-TW" dirty="0"/>
              <a:t>223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/>
              <a:t>專科目錄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3</a:t>
            </a:r>
            <a:r>
              <a:rPr lang="zh-TW" altLang="en-US" dirty="0"/>
              <a:t>個子分組 </a:t>
            </a:r>
            <a:r>
              <a:rPr lang="en-US" altLang="zh-TW" dirty="0"/>
              <a:t>1835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* </a:t>
            </a:r>
            <a:r>
              <a:rPr lang="zh-TW" altLang="en-US" dirty="0"/>
              <a:t>叢書目錄 </a:t>
            </a:r>
            <a:r>
              <a:rPr lang="en-US" altLang="zh-TW" dirty="0"/>
              <a:t>(</a:t>
            </a:r>
            <a:r>
              <a:rPr lang="zh-TW" altLang="en-US" dirty="0"/>
              <a:t>包含</a:t>
            </a:r>
            <a:r>
              <a:rPr lang="en-US" altLang="zh-TW" dirty="0"/>
              <a:t>1</a:t>
            </a:r>
            <a:r>
              <a:rPr lang="zh-TW" altLang="en-US" dirty="0"/>
              <a:t>個子分組 </a:t>
            </a:r>
            <a:r>
              <a:rPr lang="en-US" altLang="zh-TW" dirty="0"/>
              <a:t>310</a:t>
            </a:r>
            <a:r>
              <a:rPr lang="zh-TW" altLang="en-US" dirty="0"/>
              <a:t>條書目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dirty="0" smtClean="0"/>
              <a:t>當</a:t>
            </a:r>
            <a:r>
              <a:rPr lang="zh-TW" altLang="en-US" dirty="0"/>
              <a:t>前第</a:t>
            </a:r>
            <a:r>
              <a:rPr lang="en-US" altLang="zh-TW" dirty="0"/>
              <a:t>1</a:t>
            </a:r>
            <a:r>
              <a:rPr lang="zh-TW" altLang="en-US" dirty="0"/>
              <a:t>頁</a:t>
            </a:r>
            <a:r>
              <a:rPr lang="en-US" altLang="zh-TW" dirty="0"/>
              <a:t>/</a:t>
            </a:r>
            <a:r>
              <a:rPr lang="zh-TW" altLang="en-US" dirty="0"/>
              <a:t>共</a:t>
            </a:r>
            <a:r>
              <a:rPr lang="en-US" altLang="zh-TW" dirty="0"/>
              <a:t>1</a:t>
            </a:r>
            <a:r>
              <a:rPr lang="zh-TW" altLang="en-US" dirty="0"/>
              <a:t>頁</a:t>
            </a:r>
            <a:endParaRPr lang="en-US" altLang="ja-JP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Search: Advanced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Combined search of 9 elements: </a:t>
            </a:r>
          </a:p>
          <a:p>
            <a:pPr lvl="1"/>
            <a:r>
              <a:rPr lang="en-US" altLang="zh-TW" dirty="0"/>
              <a:t>1. </a:t>
            </a:r>
            <a:r>
              <a:rPr lang="zh-TW" altLang="en-US" dirty="0"/>
              <a:t>書名</a:t>
            </a:r>
            <a:r>
              <a:rPr lang="en-US" altLang="zh-TW" dirty="0"/>
              <a:t>; 2. </a:t>
            </a:r>
            <a:r>
              <a:rPr lang="zh-TW" altLang="en-US" dirty="0"/>
              <a:t>書目範圍</a:t>
            </a:r>
            <a:r>
              <a:rPr lang="en-US" altLang="zh-TW" dirty="0"/>
              <a:t>; 3. </a:t>
            </a:r>
            <a:r>
              <a:rPr lang="zh-TW" altLang="en-US" dirty="0"/>
              <a:t>分類</a:t>
            </a:r>
            <a:r>
              <a:rPr lang="en-US" altLang="zh-TW" dirty="0"/>
              <a:t>; 4. </a:t>
            </a:r>
            <a:r>
              <a:rPr lang="zh-TW" altLang="en-US" dirty="0"/>
              <a:t>書目層級</a:t>
            </a:r>
            <a:r>
              <a:rPr lang="en-US" altLang="zh-TW" dirty="0"/>
              <a:t>; 5. </a:t>
            </a:r>
            <a:r>
              <a:rPr lang="zh-TW" altLang="en-US" dirty="0"/>
              <a:t>版本類型</a:t>
            </a:r>
            <a:r>
              <a:rPr lang="en-US" altLang="zh-TW" dirty="0"/>
              <a:t>; 6. </a:t>
            </a:r>
            <a:r>
              <a:rPr lang="zh-TW" altLang="en-US" dirty="0"/>
              <a:t>版本時代</a:t>
            </a:r>
            <a:r>
              <a:rPr lang="en-US" altLang="zh-TW" dirty="0"/>
              <a:t>; 7. </a:t>
            </a:r>
            <a:r>
              <a:rPr lang="zh-TW" altLang="en-US" dirty="0"/>
              <a:t>責任</a:t>
            </a:r>
            <a:r>
              <a:rPr lang="en-US" altLang="zh-TW" dirty="0"/>
              <a:t>(</a:t>
            </a:r>
            <a:r>
              <a:rPr lang="zh-TW" altLang="en-US" dirty="0"/>
              <a:t>責任者</a:t>
            </a:r>
            <a:r>
              <a:rPr lang="en-US" altLang="zh-TW" dirty="0"/>
              <a:t>); 8. </a:t>
            </a:r>
            <a:r>
              <a:rPr lang="zh-TW" altLang="en-US" dirty="0"/>
              <a:t>責任時間</a:t>
            </a:r>
            <a:r>
              <a:rPr lang="en-US" altLang="zh-TW" dirty="0"/>
              <a:t>; 9. </a:t>
            </a:r>
            <a:r>
              <a:rPr lang="zh-TW" altLang="en-US" dirty="0"/>
              <a:t>全文</a:t>
            </a:r>
          </a:p>
          <a:p>
            <a:pPr lvl="1"/>
            <a:r>
              <a:rPr lang="en-US" dirty="0" smtClean="0"/>
              <a:t>1. book title; 2. </a:t>
            </a:r>
            <a:r>
              <a:rPr lang="en-US" b="1" dirty="0" smtClean="0">
                <a:solidFill>
                  <a:srgbClr val="FF0000"/>
                </a:solidFill>
              </a:rPr>
              <a:t>source (bibliography) title</a:t>
            </a:r>
            <a:r>
              <a:rPr lang="en-US" dirty="0" smtClean="0"/>
              <a:t>; 3.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 (each bibliography classifies books differently); 4. source level (single volume or combined, etc.); 5. edition type; 6. edition time;  7. </a:t>
            </a:r>
            <a:r>
              <a:rPr lang="en-US" dirty="0" smtClean="0">
                <a:solidFill>
                  <a:srgbClr val="FF0000"/>
                </a:solidFill>
              </a:rPr>
              <a:t>book author</a:t>
            </a:r>
            <a:r>
              <a:rPr lang="en-US" dirty="0" smtClean="0"/>
              <a:t>; 8. authoring time; 9. </a:t>
            </a:r>
            <a:r>
              <a:rPr lang="en-US" b="1" dirty="0" smtClean="0">
                <a:solidFill>
                  <a:srgbClr val="FF0000"/>
                </a:solidFill>
              </a:rPr>
              <a:t>(bibliography) full text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3855"/>
            <a:ext cx="6477972" cy="67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7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責任者相關度分</a:t>
            </a:r>
            <a:r>
              <a:rPr lang="zh-TW" altLang="en-US" dirty="0" smtClean="0"/>
              <a:t>析 </a:t>
            </a:r>
            <a:r>
              <a:rPr lang="en-US" dirty="0" smtClean="0"/>
              <a:t>Author relationship (via a book):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 person or an institution takes action related to a book such as authoring, editing, correcting, </a:t>
            </a:r>
            <a:r>
              <a:rPr lang="en-US" dirty="0" err="1" smtClean="0"/>
              <a:t>forewording</a:t>
            </a:r>
            <a:r>
              <a:rPr lang="en-US" dirty="0" smtClean="0"/>
              <a:t>, </a:t>
            </a:r>
            <a:r>
              <a:rPr lang="en-US" dirty="0" err="1" smtClean="0"/>
              <a:t>epiloging</a:t>
            </a:r>
            <a:r>
              <a:rPr lang="en-US" dirty="0" smtClean="0"/>
              <a:t>, etc. The relationship via the book can be analyzed</a:t>
            </a:r>
          </a:p>
          <a:p>
            <a:pPr lvl="1"/>
            <a:r>
              <a:rPr lang="en-US" dirty="0" smtClean="0"/>
              <a:t>Generate/Analyze such </a:t>
            </a:r>
            <a:r>
              <a:rPr lang="en-US" dirty="0" err="1" smtClean="0"/>
              <a:t>bibliometric</a:t>
            </a:r>
            <a:r>
              <a:rPr lang="en-US" dirty="0" smtClean="0"/>
              <a:t> data as frequency, percentage, holding info, etc. can be presented; results </a:t>
            </a:r>
            <a:r>
              <a:rPr lang="en-US" dirty="0" err="1" smtClean="0"/>
              <a:t>clickabe</a:t>
            </a:r>
            <a:r>
              <a:rPr lang="en-US" dirty="0" smtClean="0"/>
              <a:t> to show more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6019800" cy="145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zh-TW" altLang="en-US" sz="3600" dirty="0"/>
              <a:t>責任者相關度分析</a:t>
            </a:r>
            <a:r>
              <a:rPr lang="en-US" altLang="zh-TW" sz="3600" dirty="0"/>
              <a:t>&gt;&gt;</a:t>
            </a:r>
            <a:r>
              <a:rPr lang="zh-TW" altLang="en-US" sz="3600" dirty="0"/>
              <a:t>當前責任者</a:t>
            </a:r>
            <a:r>
              <a:rPr lang="en-US" altLang="zh-TW" sz="3600" dirty="0"/>
              <a:t>:</a:t>
            </a:r>
            <a:r>
              <a:rPr lang="zh-TW" altLang="en-US" sz="3600" dirty="0"/>
              <a:t>酈道元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86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8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Interface: </a:t>
            </a:r>
            <a:br>
              <a:rPr lang="en-US" dirty="0" smtClean="0"/>
            </a:br>
            <a:r>
              <a:rPr lang="en-US" dirty="0" smtClean="0"/>
              <a:t>structure; organization</a:t>
            </a:r>
          </a:p>
          <a:p>
            <a:r>
              <a:rPr lang="en-US" dirty="0" smtClean="0"/>
              <a:t>Search:</a:t>
            </a:r>
            <a:br>
              <a:rPr lang="en-US" dirty="0" smtClean="0"/>
            </a:br>
            <a:r>
              <a:rPr lang="en-US" dirty="0" smtClean="0"/>
              <a:t>Default/simple search; Advanced search</a:t>
            </a:r>
          </a:p>
          <a:p>
            <a:r>
              <a:rPr lang="en-US" dirty="0" smtClean="0"/>
              <a:t>Data analysis (</a:t>
            </a:r>
            <a:r>
              <a:rPr lang="en-US" dirty="0" err="1" smtClean="0"/>
              <a:t>bibliometric</a:t>
            </a:r>
            <a:r>
              <a:rPr lang="en-US" dirty="0" smtClean="0"/>
              <a:t> analysis &amp; visualization):</a:t>
            </a:r>
            <a:br>
              <a:rPr lang="en-US" dirty="0" smtClean="0"/>
            </a:br>
            <a:r>
              <a:rPr lang="en-US" dirty="0" smtClean="0"/>
              <a:t>Author relationship; Distribution of books published in given year(s)/time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10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5700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成書年代分佈統計分</a:t>
            </a:r>
            <a:r>
              <a:rPr lang="zh-TW" altLang="en-US" dirty="0" smtClean="0"/>
              <a:t>析 </a:t>
            </a:r>
            <a:r>
              <a:rPr lang="en-US" dirty="0"/>
              <a:t>Distribution of books published in given year(s)/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Visualization: diagram; each variable value clickable</a:t>
            </a:r>
          </a:p>
          <a:p>
            <a:pPr lvl="1"/>
            <a:r>
              <a:rPr lang="en-US" dirty="0" smtClean="0"/>
              <a:t>Example: </a:t>
            </a:r>
            <a:r>
              <a:rPr lang="zh-TW" altLang="en-US" dirty="0" smtClean="0"/>
              <a:t>周</a:t>
            </a:r>
            <a:r>
              <a:rPr lang="zh-TW" altLang="en-US" dirty="0"/>
              <a:t>易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zh-TW" altLang="en-US" dirty="0"/>
              <a:t>成書年代分佈統計分析</a:t>
            </a:r>
            <a:r>
              <a:rPr lang="en-US" altLang="zh-TW" dirty="0"/>
              <a:t>&gt;&gt;</a:t>
            </a:r>
            <a:r>
              <a:rPr lang="zh-TW" altLang="en-US" dirty="0"/>
              <a:t>當前條件</a:t>
            </a:r>
            <a:r>
              <a:rPr lang="en-US" altLang="zh-TW" dirty="0"/>
              <a:t>:(</a:t>
            </a:r>
            <a:r>
              <a:rPr lang="zh-TW" altLang="en-US" dirty="0"/>
              <a:t>書目名稱</a:t>
            </a:r>
            <a:r>
              <a:rPr lang="en-US" altLang="zh-TW" dirty="0"/>
              <a:t>:</a:t>
            </a:r>
            <a:r>
              <a:rPr lang="zh-TW" altLang="en-US" dirty="0"/>
              <a:t>周</a:t>
            </a:r>
            <a:r>
              <a:rPr lang="zh-TW" altLang="en-US" dirty="0" smtClean="0"/>
              <a:t>易</a:t>
            </a:r>
            <a:r>
              <a:rPr lang="en-US" altLang="zh-TW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106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Strengths:</a:t>
            </a:r>
          </a:p>
          <a:p>
            <a:pPr lvl="1"/>
            <a:r>
              <a:rPr lang="en-US" dirty="0" smtClean="0"/>
              <a:t>Full-text bibliographies of significant nature</a:t>
            </a:r>
          </a:p>
          <a:p>
            <a:pPr lvl="1"/>
            <a:r>
              <a:rPr lang="en-US" dirty="0" smtClean="0"/>
              <a:t>An interesting/useful tool for research and </a:t>
            </a:r>
            <a:r>
              <a:rPr lang="en-US" dirty="0" err="1" smtClean="0"/>
              <a:t>bibliometric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Attempts towards the positive </a:t>
            </a:r>
            <a:r>
              <a:rPr lang="en-US" dirty="0" err="1" smtClean="0"/>
              <a:t>visualizaton</a:t>
            </a:r>
            <a:r>
              <a:rPr lang="en-US" dirty="0" smtClean="0"/>
              <a:t> direction of advanced </a:t>
            </a:r>
            <a:r>
              <a:rPr lang="en-US" dirty="0" err="1" smtClean="0"/>
              <a:t>Worldcat</a:t>
            </a:r>
            <a:r>
              <a:rPr lang="en-US" dirty="0" smtClean="0"/>
              <a:t> and Web of Knowledge, etc.</a:t>
            </a:r>
          </a:p>
          <a:p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More than the about 20 bibliographies? To include</a:t>
            </a:r>
            <a:r>
              <a:rPr lang="zh-TW" altLang="en-US" b="1" dirty="0"/>
              <a:t>中國古籍總</a:t>
            </a:r>
            <a:r>
              <a:rPr lang="zh-TW" altLang="en-US" b="1" dirty="0" smtClean="0"/>
              <a:t>目 </a:t>
            </a:r>
            <a:r>
              <a:rPr lang="en-US" dirty="0" smtClean="0"/>
              <a:t>and more international records?</a:t>
            </a:r>
          </a:p>
          <a:p>
            <a:pPr lvl="1"/>
            <a:r>
              <a:rPr lang="en-US" dirty="0" smtClean="0"/>
              <a:t>More and better functions/features?</a:t>
            </a:r>
          </a:p>
          <a:p>
            <a:pPr lvl="1"/>
            <a:r>
              <a:rPr lang="en-US" dirty="0" smtClean="0"/>
              <a:t>Most reasonable pricing/service to be popularly used?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79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4958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首頁-中國歷代典籍總目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49" y="-228600"/>
            <a:ext cx="10179749" cy="7854744"/>
          </a:xfrm>
        </p:spPr>
      </p:pic>
    </p:spTree>
    <p:extLst>
      <p:ext uri="{BB962C8B-B14F-4D97-AF65-F5344CB8AC3E}">
        <p14:creationId xmlns:p14="http://schemas.microsoft.com/office/powerpoint/2010/main" val="24633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中国历代典籍总目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zh-CN" altLang="en-US" dirty="0" smtClean="0"/>
              <a:t>“中国历代典籍分析系统”</a:t>
            </a:r>
            <a:r>
              <a:rPr lang="en-US" altLang="zh-CN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Title</a:t>
            </a:r>
            <a:r>
              <a:rPr lang="en-US" altLang="zh-CN" dirty="0"/>
              <a:t>: Historical Book Catalog of China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</a:t>
            </a:r>
            <a:r>
              <a:rPr lang="zh-CN" altLang="en-US" dirty="0" smtClean="0"/>
              <a:t>中国历代典籍总目系统</a:t>
            </a:r>
            <a:r>
              <a:rPr lang="en-US" altLang="zh-CN" dirty="0" smtClean="0"/>
              <a:t>”</a:t>
            </a:r>
          </a:p>
          <a:p>
            <a:pPr lvl="1"/>
            <a:r>
              <a:rPr lang="en-US" altLang="zh-CN" dirty="0" smtClean="0"/>
              <a:t>“</a:t>
            </a:r>
            <a:r>
              <a:rPr lang="zh-CN" altLang="en-US" dirty="0" smtClean="0"/>
              <a:t>中国历代典籍总目分析系统</a:t>
            </a:r>
            <a:r>
              <a:rPr lang="en-US" altLang="zh-CN" dirty="0" smtClean="0"/>
              <a:t>”</a:t>
            </a:r>
          </a:p>
          <a:p>
            <a:pPr lvl="1"/>
            <a:r>
              <a:rPr lang="en-US" altLang="zh-CN" dirty="0" smtClean="0"/>
              <a:t>“</a:t>
            </a:r>
            <a:r>
              <a:rPr lang="zh-CN" altLang="en-US" dirty="0" smtClean="0"/>
              <a:t>中国历代典籍分析系统</a:t>
            </a:r>
            <a:r>
              <a:rPr lang="en-US" altLang="zh-CN" dirty="0" smtClean="0"/>
              <a:t>”</a:t>
            </a:r>
          </a:p>
          <a:p>
            <a:r>
              <a:rPr lang="en-US" altLang="zh-CN" dirty="0" smtClean="0"/>
              <a:t>Creator: </a:t>
            </a:r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Prof. Li Duo, Chinese </a:t>
            </a:r>
            <a:r>
              <a:rPr lang="en-US" altLang="zh-CN" dirty="0" err="1"/>
              <a:t>Dept</a:t>
            </a:r>
            <a:r>
              <a:rPr lang="en-US" altLang="zh-CN" dirty="0"/>
              <a:t>, Peking </a:t>
            </a:r>
            <a:r>
              <a:rPr lang="en-US" altLang="zh-CN" dirty="0" smtClean="0"/>
              <a:t>University</a:t>
            </a:r>
            <a:br>
              <a:rPr lang="en-US" altLang="zh-CN" dirty="0" smtClean="0"/>
            </a:br>
            <a:r>
              <a:rPr lang="zh-CN" altLang="en-US" dirty="0" smtClean="0"/>
              <a:t>北</a:t>
            </a:r>
            <a:r>
              <a:rPr lang="zh-CN" altLang="en-US" dirty="0"/>
              <a:t>京大学中国语言文学系李</a:t>
            </a:r>
            <a:r>
              <a:rPr lang="zh-CN" altLang="en-US" dirty="0" smtClean="0"/>
              <a:t>铎 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(National Library of China: Press &amp; Library of Ancient Books</a:t>
            </a:r>
            <a:br>
              <a:rPr lang="en-US" altLang="zh-CN" dirty="0" smtClean="0"/>
            </a:br>
            <a:r>
              <a:rPr lang="zh-CN" altLang="en-US" dirty="0"/>
              <a:t>国家图书馆</a:t>
            </a:r>
            <a:r>
              <a:rPr lang="en-US" altLang="zh-CN" dirty="0"/>
              <a:t>: </a:t>
            </a:r>
            <a:r>
              <a:rPr lang="zh-CN" altLang="en-US" dirty="0"/>
              <a:t>出版社、古籍馆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 smtClean="0"/>
              <a:t>北京大学数据分析研究中心</a:t>
            </a:r>
          </a:p>
          <a:p>
            <a:pPr lvl="1"/>
            <a:r>
              <a:rPr lang="zh-CN" altLang="en-US" dirty="0" smtClean="0"/>
              <a:t>北京欣诺格科技有限公司</a:t>
            </a:r>
            <a:endParaRPr lang="en-US" altLang="zh-CN" dirty="0"/>
          </a:p>
          <a:p>
            <a:r>
              <a:rPr lang="en-US" altLang="zh-CN" dirty="0" smtClean="0"/>
              <a:t>Provider</a:t>
            </a:r>
          </a:p>
          <a:p>
            <a:pPr lvl="1"/>
            <a:r>
              <a:rPr lang="en-US" altLang="zh-CN" dirty="0" smtClean="0"/>
              <a:t>CIBTC</a:t>
            </a:r>
          </a:p>
          <a:p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“华夏历史 </a:t>
            </a:r>
            <a:r>
              <a:rPr lang="en-US" altLang="zh-CN" dirty="0" smtClean="0"/>
              <a:t>e </a:t>
            </a:r>
            <a:r>
              <a:rPr lang="zh-CN" altLang="en-US" dirty="0" smtClean="0"/>
              <a:t>文志”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“China’s e-Dynastic Bibliographies”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From vendor documents:</a:t>
            </a:r>
            <a:endParaRPr lang="zh-CN" altLang="en-US" dirty="0" smtClean="0"/>
          </a:p>
          <a:p>
            <a:r>
              <a:rPr lang="en-US" altLang="zh-CN" dirty="0" smtClean="0"/>
              <a:t>Funded by NLC Press; created by NLC Library of Ancient Books and Prof. Li Duo’s data center </a:t>
            </a:r>
            <a:br>
              <a:rPr lang="en-US" altLang="zh-CN" dirty="0" smtClean="0"/>
            </a:br>
            <a:r>
              <a:rPr lang="zh-CN" altLang="en-US" dirty="0" smtClean="0"/>
              <a:t>国图出版社出资、国图古籍馆和北大数据分析研究中心研制</a:t>
            </a:r>
            <a:endParaRPr lang="en-US" altLang="zh-CN" dirty="0" smtClean="0"/>
          </a:p>
          <a:p>
            <a:r>
              <a:rPr lang="en-US" altLang="zh-CN" dirty="0" smtClean="0"/>
              <a:t>A collection of Chinese bibliographies of all generations – “Historical (Dynastic) Bibliographies”, “China’s e-Dynastic Bibliographies” </a:t>
            </a:r>
            <a:br>
              <a:rPr lang="en-US" altLang="zh-CN" dirty="0" smtClean="0"/>
            </a:br>
            <a:r>
              <a:rPr lang="zh-CN" altLang="en-US" dirty="0" smtClean="0"/>
              <a:t>汇总中国历代书目，当代“历史艺文志”，“华夏历史</a:t>
            </a:r>
            <a:r>
              <a:rPr lang="en-US" altLang="zh-CN" dirty="0" smtClean="0"/>
              <a:t>e</a:t>
            </a:r>
            <a:r>
              <a:rPr lang="zh-CN" altLang="en-US" dirty="0" smtClean="0"/>
              <a:t>文志”</a:t>
            </a:r>
          </a:p>
          <a:p>
            <a:r>
              <a:rPr lang="en-US" altLang="zh-CN" dirty="0" smtClean="0"/>
              <a:t>2.4 million entries from about 20 bibliographies </a:t>
            </a:r>
            <a:br>
              <a:rPr lang="en-US" altLang="zh-CN" dirty="0" smtClean="0"/>
            </a:br>
            <a:r>
              <a:rPr lang="zh-CN" altLang="en-US" dirty="0"/>
              <a:t>从</a:t>
            </a:r>
            <a:r>
              <a:rPr lang="en-US" altLang="zh-CN" dirty="0"/>
              <a:t>20</a:t>
            </a:r>
            <a:r>
              <a:rPr lang="zh-CN" altLang="en-US" dirty="0"/>
              <a:t>余种目录整理收</a:t>
            </a:r>
            <a:r>
              <a:rPr lang="zh-CN" altLang="en-US" dirty="0" smtClean="0"/>
              <a:t>录</a:t>
            </a:r>
            <a:r>
              <a:rPr lang="zh-CN" altLang="en-US" dirty="0"/>
              <a:t>，</a:t>
            </a:r>
            <a:r>
              <a:rPr lang="zh-CN" altLang="en-US" dirty="0" smtClean="0"/>
              <a:t>书目信息</a:t>
            </a:r>
            <a:r>
              <a:rPr lang="en-US" altLang="zh-CN" dirty="0"/>
              <a:t>240</a:t>
            </a:r>
            <a:r>
              <a:rPr lang="zh-CN" altLang="en-US" dirty="0"/>
              <a:t>万条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中国历代典籍总目分析系统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Advertised features:</a:t>
            </a:r>
          </a:p>
          <a:p>
            <a:pPr lvl="1"/>
            <a:r>
              <a:rPr lang="en-US" altLang="zh-CN" dirty="0" smtClean="0"/>
              <a:t>Powerful full-text and advanced searches </a:t>
            </a:r>
            <a:br>
              <a:rPr lang="en-US" altLang="zh-CN" dirty="0" smtClean="0"/>
            </a:br>
            <a:r>
              <a:rPr lang="zh-CN" altLang="en-US" dirty="0" smtClean="0"/>
              <a:t>强</a:t>
            </a:r>
            <a:r>
              <a:rPr lang="zh-CN" altLang="en-US" dirty="0"/>
              <a:t>大的全文检索和高级检索功能</a:t>
            </a:r>
            <a:r>
              <a:rPr lang="zh-CN" altLang="en-US" dirty="0" smtClean="0"/>
              <a:t>。</a:t>
            </a:r>
            <a:endParaRPr lang="en-US" dirty="0"/>
          </a:p>
          <a:p>
            <a:pPr lvl="1"/>
            <a:r>
              <a:rPr lang="en-US" altLang="zh-CN" dirty="0" smtClean="0"/>
              <a:t>Powerful multi-dimension analyzing functions </a:t>
            </a:r>
            <a:br>
              <a:rPr lang="en-US" altLang="zh-CN" dirty="0" smtClean="0"/>
            </a:br>
            <a:r>
              <a:rPr lang="zh-CN" altLang="en-US" dirty="0" smtClean="0"/>
              <a:t>强大的多维分析功能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Author network analysis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最</a:t>
            </a:r>
            <a:r>
              <a:rPr lang="zh-CN" altLang="en-US" dirty="0"/>
              <a:t>主要</a:t>
            </a:r>
            <a:r>
              <a:rPr lang="zh-CN" altLang="en-US" dirty="0" smtClean="0"/>
              <a:t>的</a:t>
            </a:r>
            <a:r>
              <a:rPr lang="en-US" altLang="zh-CN" dirty="0" smtClean="0"/>
              <a:t>: </a:t>
            </a:r>
            <a:r>
              <a:rPr lang="zh-CN" altLang="en-US" dirty="0" smtClean="0"/>
              <a:t>责</a:t>
            </a:r>
            <a:r>
              <a:rPr lang="zh-CN" altLang="en-US" dirty="0"/>
              <a:t>任者相关性多维分析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Other element network analysis </a:t>
            </a:r>
            <a:br>
              <a:rPr lang="en-US" altLang="zh-CN" dirty="0" smtClean="0"/>
            </a:br>
            <a:r>
              <a:rPr lang="zh-CN" altLang="en-US" dirty="0" smtClean="0"/>
              <a:t>对成</a:t>
            </a:r>
            <a:r>
              <a:rPr lang="zh-CN" altLang="en-US" dirty="0"/>
              <a:t>书年代、品种、藏地等进行多维分</a:t>
            </a:r>
            <a:r>
              <a:rPr lang="zh-CN" altLang="en-US" dirty="0" smtClean="0"/>
              <a:t>析</a:t>
            </a:r>
            <a:endParaRPr lang="en-US" altLang="zh-CN" dirty="0" smtClean="0"/>
          </a:p>
          <a:p>
            <a:r>
              <a:rPr lang="en-US" altLang="zh-CN" dirty="0" smtClean="0"/>
              <a:t>Aiming at </a:t>
            </a:r>
            <a:r>
              <a:rPr lang="en-US" altLang="zh-CN" dirty="0" smtClean="0">
                <a:solidFill>
                  <a:srgbClr val="FF0000"/>
                </a:solidFill>
              </a:rPr>
              <a:t>full-text </a:t>
            </a:r>
            <a:r>
              <a:rPr lang="en-US" altLang="zh-CN" dirty="0" smtClean="0"/>
              <a:t>and </a:t>
            </a:r>
            <a:r>
              <a:rPr lang="en-US" altLang="zh-CN" dirty="0" smtClean="0">
                <a:solidFill>
                  <a:srgbClr val="FF0000"/>
                </a:solidFill>
              </a:rPr>
              <a:t>faceted search </a:t>
            </a:r>
            <a:r>
              <a:rPr lang="en-US" altLang="zh-CN" dirty="0" smtClean="0"/>
              <a:t>(</a:t>
            </a:r>
            <a:r>
              <a:rPr lang="zh-CN" altLang="en-US" dirty="0"/>
              <a:t>分面</a:t>
            </a:r>
            <a:r>
              <a:rPr lang="en-US" altLang="zh-CN" dirty="0"/>
              <a:t>/</a:t>
            </a:r>
            <a:r>
              <a:rPr lang="zh-CN" altLang="en-US" dirty="0"/>
              <a:t>多面</a:t>
            </a:r>
            <a:r>
              <a:rPr lang="en-US" altLang="zh-CN" dirty="0"/>
              <a:t>/</a:t>
            </a:r>
            <a:r>
              <a:rPr lang="zh-CN" altLang="en-US" dirty="0"/>
              <a:t>多维搜</a:t>
            </a:r>
            <a:r>
              <a:rPr lang="zh-CN" altLang="en-US" dirty="0" smtClean="0"/>
              <a:t>索</a:t>
            </a:r>
            <a:r>
              <a:rPr lang="en-US" altLang="zh-CN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406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Interface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Structure: </a:t>
            </a:r>
            <a:br>
              <a:rPr lang="en-US" dirty="0" smtClean="0"/>
            </a:br>
            <a:r>
              <a:rPr lang="en-US" dirty="0" err="1" smtClean="0"/>
              <a:t>導航</a:t>
            </a:r>
            <a:r>
              <a:rPr lang="en-US" dirty="0" smtClean="0"/>
              <a:t> navigation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節點</a:t>
            </a:r>
            <a:r>
              <a:rPr lang="en-US" dirty="0" smtClean="0"/>
              <a:t> network node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err="1" smtClean="0"/>
              <a:t>子節點</a:t>
            </a:r>
            <a:r>
              <a:rPr lang="en-US" dirty="0" smtClean="0"/>
              <a:t> sub-network node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條目</a:t>
            </a:r>
            <a:r>
              <a:rPr lang="en-US" dirty="0" smtClean="0"/>
              <a:t> bibliographic entry</a:t>
            </a:r>
          </a:p>
          <a:p>
            <a:r>
              <a:rPr lang="en-US" dirty="0" smtClean="0"/>
              <a:t>Navigation example:</a:t>
            </a:r>
            <a:br>
              <a:rPr lang="en-US" dirty="0" smtClean="0"/>
            </a:br>
            <a:r>
              <a:rPr lang="en-US" dirty="0" err="1" smtClean="0"/>
              <a:t>版本時代</a:t>
            </a:r>
            <a:r>
              <a:rPr lang="en-US" dirty="0" err="1" smtClean="0">
                <a:solidFill>
                  <a:srgbClr val="FF0000"/>
                </a:solidFill>
              </a:rPr>
              <a:t>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唐朝時期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該</a:t>
            </a:r>
            <a:r>
              <a:rPr lang="en-US" dirty="0" err="1">
                <a:solidFill>
                  <a:srgbClr val="FF0000"/>
                </a:solidFill>
              </a:rPr>
              <a:t>節點</a:t>
            </a:r>
            <a:r>
              <a:rPr lang="en-US" dirty="0" err="1"/>
              <a:t>下共有</a:t>
            </a:r>
            <a:r>
              <a:rPr lang="en-US" dirty="0"/>
              <a:t> 1 </a:t>
            </a:r>
            <a:r>
              <a:rPr lang="en-US" dirty="0" err="1" smtClean="0"/>
              <a:t>個包含條目的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子節點</a:t>
            </a:r>
            <a:r>
              <a:rPr lang="en-US" dirty="0" err="1" smtClean="0"/>
              <a:t>和</a:t>
            </a:r>
            <a:r>
              <a:rPr lang="en-US" dirty="0" smtClean="0"/>
              <a:t> </a:t>
            </a:r>
            <a:r>
              <a:rPr lang="en-US" dirty="0"/>
              <a:t>20 </a:t>
            </a:r>
            <a:r>
              <a:rPr lang="en-US" dirty="0" err="1"/>
              <a:t>條</a:t>
            </a:r>
            <a:r>
              <a:rPr lang="en-US" dirty="0" err="1">
                <a:solidFill>
                  <a:srgbClr val="FF0000"/>
                </a:solidFill>
              </a:rPr>
              <a:t>條目</a:t>
            </a:r>
            <a:r>
              <a:rPr lang="en-US" dirty="0"/>
              <a:t>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16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Navigations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標準分類導航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Traditional classification navigation</a:t>
            </a:r>
            <a:endParaRPr lang="en-US" dirty="0"/>
          </a:p>
          <a:p>
            <a:pPr lvl="1"/>
            <a:r>
              <a:rPr lang="en-US" dirty="0" err="1"/>
              <a:t>經部</a:t>
            </a:r>
            <a:r>
              <a:rPr lang="en-US" dirty="0"/>
              <a:t>; </a:t>
            </a:r>
            <a:r>
              <a:rPr lang="en-US" dirty="0" err="1"/>
              <a:t>史部</a:t>
            </a:r>
            <a:r>
              <a:rPr lang="en-US" dirty="0"/>
              <a:t>; </a:t>
            </a:r>
            <a:r>
              <a:rPr lang="en-US" dirty="0" err="1"/>
              <a:t>子部</a:t>
            </a:r>
            <a:r>
              <a:rPr lang="en-US" dirty="0"/>
              <a:t>; </a:t>
            </a:r>
            <a:r>
              <a:rPr lang="en-US" dirty="0" err="1"/>
              <a:t>集部</a:t>
            </a:r>
            <a:r>
              <a:rPr lang="en-US" dirty="0"/>
              <a:t>; </a:t>
            </a:r>
            <a:r>
              <a:rPr lang="en-US" dirty="0" err="1"/>
              <a:t>叢部</a:t>
            </a:r>
            <a:endParaRPr lang="en-US" dirty="0"/>
          </a:p>
          <a:p>
            <a:r>
              <a:rPr lang="en-US" dirty="0" err="1" smtClean="0"/>
              <a:t>原目出處導航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Original source </a:t>
            </a:r>
            <a:r>
              <a:rPr lang="en-US" dirty="0"/>
              <a:t>navigation</a:t>
            </a:r>
          </a:p>
          <a:p>
            <a:pPr lvl="1"/>
            <a:r>
              <a:rPr lang="en-US" dirty="0" err="1"/>
              <a:t>歷史著錄</a:t>
            </a:r>
            <a:r>
              <a:rPr lang="en-US" dirty="0"/>
              <a:t>; </a:t>
            </a:r>
            <a:r>
              <a:rPr lang="en-US" dirty="0" err="1"/>
              <a:t>館藏著錄</a:t>
            </a:r>
            <a:r>
              <a:rPr lang="en-US" dirty="0"/>
              <a:t>; </a:t>
            </a:r>
            <a:r>
              <a:rPr lang="en-US" dirty="0" err="1"/>
              <a:t>古籍整理目錄</a:t>
            </a:r>
            <a:r>
              <a:rPr lang="en-US" dirty="0"/>
              <a:t>; </a:t>
            </a:r>
            <a:r>
              <a:rPr lang="en-US" dirty="0" err="1"/>
              <a:t>珍貴古籍名錄</a:t>
            </a:r>
            <a:endParaRPr lang="en-US" dirty="0"/>
          </a:p>
          <a:p>
            <a:r>
              <a:rPr lang="en-US" dirty="0" err="1" smtClean="0"/>
              <a:t>成書時代導航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Publishing time </a:t>
            </a:r>
            <a:r>
              <a:rPr lang="en-US" dirty="0"/>
              <a:t>navigation</a:t>
            </a:r>
          </a:p>
          <a:p>
            <a:pPr lvl="1"/>
            <a:r>
              <a:rPr lang="en-US" dirty="0" err="1"/>
              <a:t>先秦時期</a:t>
            </a:r>
            <a:r>
              <a:rPr lang="en-US" dirty="0"/>
              <a:t>; </a:t>
            </a:r>
            <a:r>
              <a:rPr lang="en-US" dirty="0" err="1"/>
              <a:t>秦朝時期</a:t>
            </a:r>
            <a:r>
              <a:rPr lang="en-US" dirty="0"/>
              <a:t>; </a:t>
            </a:r>
            <a:r>
              <a:rPr lang="en-US" dirty="0" err="1"/>
              <a:t>漢朝時期</a:t>
            </a:r>
            <a:r>
              <a:rPr lang="en-US" dirty="0"/>
              <a:t>; </a:t>
            </a:r>
            <a:r>
              <a:rPr lang="en-US" dirty="0" err="1"/>
              <a:t>三國時期</a:t>
            </a:r>
            <a:r>
              <a:rPr lang="en-US" dirty="0"/>
              <a:t>……</a:t>
            </a:r>
            <a:r>
              <a:rPr lang="en-US" dirty="0" err="1"/>
              <a:t>民國時期</a:t>
            </a:r>
            <a:r>
              <a:rPr lang="en-US" dirty="0"/>
              <a:t>; </a:t>
            </a:r>
            <a:r>
              <a:rPr lang="en-US" dirty="0" err="1"/>
              <a:t>當代</a:t>
            </a:r>
            <a:endParaRPr lang="en-US" dirty="0"/>
          </a:p>
          <a:p>
            <a:r>
              <a:rPr lang="en-US" dirty="0" err="1" smtClean="0"/>
              <a:t>版本時代導航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Edition date </a:t>
            </a:r>
            <a:r>
              <a:rPr lang="en-US" dirty="0"/>
              <a:t>navigation</a:t>
            </a:r>
          </a:p>
          <a:p>
            <a:pPr lvl="1"/>
            <a:r>
              <a:rPr lang="en-US" dirty="0" err="1"/>
              <a:t>唐朝時期</a:t>
            </a:r>
            <a:r>
              <a:rPr lang="en-US" dirty="0"/>
              <a:t>; </a:t>
            </a:r>
            <a:r>
              <a:rPr lang="en-US" dirty="0" err="1"/>
              <a:t>五代十國時期</a:t>
            </a:r>
            <a:r>
              <a:rPr lang="en-US" dirty="0"/>
              <a:t>; </a:t>
            </a:r>
            <a:r>
              <a:rPr lang="en-US" dirty="0" err="1"/>
              <a:t>宋遼金時期</a:t>
            </a:r>
            <a:r>
              <a:rPr lang="en-US" dirty="0"/>
              <a:t>……</a:t>
            </a:r>
            <a:r>
              <a:rPr lang="en-US" dirty="0" err="1"/>
              <a:t>民國時期</a:t>
            </a:r>
            <a:r>
              <a:rPr lang="en-US" dirty="0"/>
              <a:t>; </a:t>
            </a:r>
            <a:r>
              <a:rPr lang="en-US" dirty="0" err="1"/>
              <a:t>當代</a:t>
            </a:r>
            <a:endParaRPr lang="en-US" dirty="0"/>
          </a:p>
          <a:p>
            <a:r>
              <a:rPr lang="en-US" dirty="0" err="1" smtClean="0"/>
              <a:t>藏地導航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Holding library </a:t>
            </a:r>
            <a:r>
              <a:rPr lang="en-US" dirty="0"/>
              <a:t>navigation</a:t>
            </a:r>
          </a:p>
          <a:p>
            <a:pPr lvl="1"/>
            <a:r>
              <a:rPr lang="en-US" dirty="0" err="1"/>
              <a:t>中國</a:t>
            </a:r>
            <a:r>
              <a:rPr lang="en-US" dirty="0"/>
              <a:t>; </a:t>
            </a:r>
            <a:r>
              <a:rPr lang="en-US" dirty="0" err="1"/>
              <a:t>日本</a:t>
            </a:r>
            <a:r>
              <a:rPr lang="en-US" b="1" dirty="0"/>
              <a:t>; </a:t>
            </a:r>
            <a:r>
              <a:rPr lang="en-US" b="1" dirty="0" err="1"/>
              <a:t>韩国</a:t>
            </a:r>
            <a:r>
              <a:rPr lang="en-US" b="1" dirty="0"/>
              <a:t>; </a:t>
            </a:r>
            <a:r>
              <a:rPr lang="en-US" dirty="0" err="1"/>
              <a:t>美國</a:t>
            </a:r>
            <a:r>
              <a:rPr lang="en-US" dirty="0"/>
              <a:t>; </a:t>
            </a:r>
            <a:r>
              <a:rPr lang="en-US" dirty="0" err="1"/>
              <a:t>英國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5080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762000"/>
            <a:ext cx="12192000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2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602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Historical Book Catalog of China </vt:lpstr>
      <vt:lpstr>Outline</vt:lpstr>
      <vt:lpstr>PowerPoint Presentation</vt:lpstr>
      <vt:lpstr>中国历代典籍总目 (“中国历代典籍分析系统”)</vt:lpstr>
      <vt:lpstr>“华夏历史 e 文志” “China’s e-Dynastic Bibliographies”</vt:lpstr>
      <vt:lpstr>中国历代典籍总目分析系统</vt:lpstr>
      <vt:lpstr>Interface Presentation</vt:lpstr>
      <vt:lpstr>Major Navigations</vt:lpstr>
      <vt:lpstr>PowerPoint Presentation</vt:lpstr>
      <vt:lpstr>Book Record Example</vt:lpstr>
      <vt:lpstr>PowerPoint Presentation</vt:lpstr>
      <vt:lpstr>條目: 百川學海 一百種 10集 二百七十九卷 （宋）左圭編</vt:lpstr>
      <vt:lpstr>Book Records from American Libraries</vt:lpstr>
      <vt:lpstr>Related: Holding Libraries Navigation [藏地導航]</vt:lpstr>
      <vt:lpstr>Search: Simple Search</vt:lpstr>
      <vt:lpstr>Search: Advanced Search</vt:lpstr>
      <vt:lpstr>PowerPoint Presentation</vt:lpstr>
      <vt:lpstr>Data Analysis</vt:lpstr>
      <vt:lpstr>Example: 責任者相關度分析&gt;&gt;當前責任者:酈道元 </vt:lpstr>
      <vt:lpstr>PowerPoint Presentation</vt:lpstr>
      <vt:lpstr>Data Analysis</vt:lpstr>
      <vt:lpstr>PowerPoint Presentation</vt:lpstr>
      <vt:lpstr>Conclusion</vt:lpstr>
      <vt:lpstr>Thank you!</vt:lpstr>
    </vt:vector>
  </TitlesOfParts>
  <Company>LITO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cw2165</dc:creator>
  <cp:lastModifiedBy>Susan Xue</cp:lastModifiedBy>
  <cp:revision>57</cp:revision>
  <dcterms:created xsi:type="dcterms:W3CDTF">2012-03-10T02:41:20Z</dcterms:created>
  <dcterms:modified xsi:type="dcterms:W3CDTF">2012-03-12T16:26:48Z</dcterms:modified>
</cp:coreProperties>
</file>