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3157"/>
            <a:ext cx="7772400" cy="1470025"/>
          </a:xfrm>
        </p:spPr>
        <p:txBody>
          <a:bodyPr anchor="b"/>
          <a:lstStyle>
            <a:lvl1pPr algn="l">
              <a:defRPr sz="4800"/>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2EBB553-7EB4-4E54-BDFD-12B8361EAF8D}"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4521-64A5-441C-A48B-9553864403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BB553-7EB4-4E54-BDFD-12B8361EAF8D}"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274639"/>
            <a:ext cx="1543032"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61513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BB553-7EB4-4E54-BDFD-12B8361EAF8D}"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BB553-7EB4-4E54-BDFD-12B8361EAF8D}"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924181"/>
            <a:ext cx="7772400" cy="1362075"/>
          </a:xfrm>
        </p:spPr>
        <p:txBody>
          <a:bodyPr anchor="t"/>
          <a:lstStyle>
            <a:lvl1pPr algn="l">
              <a:defRPr sz="44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BB553-7EB4-4E54-BDFD-12B8361EAF8D}"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4521-64A5-441C-A48B-9553864403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EBB553-7EB4-4E54-BDFD-12B8361EAF8D}"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EBB553-7EB4-4E54-BDFD-12B8361EAF8D}" type="datetimeFigureOut">
              <a:rPr lang="en-US" smtClean="0"/>
              <a:pPr/>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EBB553-7EB4-4E54-BDFD-12B8361EAF8D}" type="datetimeFigureOut">
              <a:rPr lang="en-US" smtClean="0"/>
              <a:pPr/>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BB553-7EB4-4E54-BDFD-12B8361EAF8D}" type="datetimeFigureOut">
              <a:rPr lang="en-US" smtClean="0"/>
              <a:pPr/>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EBB553-7EB4-4E54-BDFD-12B8361EAF8D}"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4521-64A5-441C-A48B-95538644034B}" type="slidenum">
              <a:rPr lang="en-US" smtClean="0"/>
              <a:pPr/>
              <a:t>‹#›</a:t>
            </a:fld>
            <a:endParaRPr lang="en-US"/>
          </a:p>
        </p:txBody>
      </p:sp>
      <p:sp>
        <p:nvSpPr>
          <p:cNvPr id="2" name="Title 1"/>
          <p:cNvSpPr>
            <a:spLocks noGrp="1"/>
          </p:cNvSpPr>
          <p:nvPr>
            <p:ph type="title"/>
          </p:nvPr>
        </p:nvSpPr>
        <p:spPr>
          <a:xfrm>
            <a:off x="457205" y="285728"/>
            <a:ext cx="8230993" cy="696626"/>
          </a:xfrm>
        </p:spPr>
        <p:txBody>
          <a:bodyPr anchor="ctr"/>
          <a:lstStyle>
            <a:lvl1pPr algn="ctr">
              <a:defRPr sz="3600" b="0"/>
            </a:lvl1pPr>
          </a:lstStyle>
          <a:p>
            <a:r>
              <a:rPr kumimoji="0" lang="en-US" smtClean="0"/>
              <a:t>Click to edit Master title style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1024" y="642918"/>
            <a:ext cx="785818" cy="4572032"/>
          </a:xfrm>
        </p:spPr>
        <p:txBody>
          <a:bodyPr vert="eaVert" anchor="ctr"/>
          <a:lstStyle>
            <a:lvl1pPr algn="l">
              <a:defRPr sz="24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EBB553-7EB4-4E54-BDFD-12B8361EAF8D}"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4521-64A5-441C-A48B-9553864403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Rectangle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Rectangle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Picture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92EBB553-7EB4-4E54-BDFD-12B8361EAF8D}" type="datetimeFigureOut">
              <a:rPr lang="en-US" smtClean="0"/>
              <a:pPr/>
              <a:t>3/6/2012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A46B4521-64A5-441C-A48B-9553864403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153400" cy="1470025"/>
          </a:xfrm>
        </p:spPr>
        <p:txBody>
          <a:bodyPr>
            <a:normAutofit/>
          </a:bodyPr>
          <a:lstStyle/>
          <a:p>
            <a:pPr algn="ctr"/>
            <a:r>
              <a:rPr lang="en-US" dirty="0" smtClean="0"/>
              <a:t>Erudition </a:t>
            </a:r>
            <a:r>
              <a:rPr lang="zh-CN" altLang="en-US" sz="4400" b="1" dirty="0" smtClean="0">
                <a:latin typeface="MingLiU" pitchFamily="49" charset="-120"/>
                <a:ea typeface="MingLiU" pitchFamily="49" charset="-120"/>
                <a:cs typeface="Arial Unicode MS" pitchFamily="34" charset="-128"/>
              </a:rPr>
              <a:t>愛如生</a:t>
            </a:r>
            <a:r>
              <a:rPr lang="en-US" sz="4400" dirty="0" smtClean="0">
                <a:latin typeface="Arial Unicode MS" pitchFamily="34" charset="-128"/>
                <a:ea typeface="Arial Unicode MS" pitchFamily="34" charset="-128"/>
                <a:cs typeface="Arial Unicode MS" pitchFamily="34" charset="-128"/>
              </a:rPr>
              <a:t> </a:t>
            </a:r>
            <a:r>
              <a:rPr lang="en-US" dirty="0" smtClean="0"/>
              <a:t>Databases</a:t>
            </a:r>
            <a:endParaRPr lang="en-US" dirty="0"/>
          </a:p>
        </p:txBody>
      </p:sp>
      <p:sp>
        <p:nvSpPr>
          <p:cNvPr id="3" name="Subtitle 2"/>
          <p:cNvSpPr>
            <a:spLocks noGrp="1"/>
          </p:cNvSpPr>
          <p:nvPr>
            <p:ph type="subTitle" idx="1"/>
          </p:nvPr>
        </p:nvSpPr>
        <p:spPr>
          <a:xfrm>
            <a:off x="1524000" y="3581400"/>
            <a:ext cx="6670366" cy="1752600"/>
          </a:xfrm>
        </p:spPr>
        <p:txBody>
          <a:bodyPr>
            <a:normAutofit/>
          </a:bodyPr>
          <a:lstStyle/>
          <a:p>
            <a:pPr algn="r"/>
            <a:r>
              <a:rPr lang="en-US" sz="3200" dirty="0" smtClean="0">
                <a:solidFill>
                  <a:schemeClr val="tx1">
                    <a:lumMod val="95000"/>
                    <a:lumOff val="5000"/>
                  </a:schemeClr>
                </a:solidFill>
              </a:rPr>
              <a:t>Yang Jidong</a:t>
            </a:r>
          </a:p>
          <a:p>
            <a:pPr algn="r"/>
            <a:r>
              <a:rPr lang="en-US" sz="3200" dirty="0" smtClean="0">
                <a:solidFill>
                  <a:schemeClr val="tx1">
                    <a:lumMod val="95000"/>
                    <a:lumOff val="5000"/>
                  </a:schemeClr>
                </a:solidFill>
              </a:rPr>
              <a:t>Univ. of Michigan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Databases of pre-modern Chinese texts: an overview</a:t>
            </a:r>
            <a:endParaRPr lang="en-US" sz="3600" dirty="0"/>
          </a:p>
        </p:txBody>
      </p:sp>
      <p:sp>
        <p:nvSpPr>
          <p:cNvPr id="3" name="Content Placeholder 2"/>
          <p:cNvSpPr>
            <a:spLocks noGrp="1"/>
          </p:cNvSpPr>
          <p:nvPr>
            <p:ph idx="1"/>
          </p:nvPr>
        </p:nvSpPr>
        <p:spPr/>
        <p:txBody>
          <a:bodyPr>
            <a:normAutofit/>
          </a:bodyPr>
          <a:lstStyle/>
          <a:p>
            <a:r>
              <a:rPr lang="en-US" sz="2800" b="1" dirty="0" smtClean="0"/>
              <a:t>Scripta Sinica (</a:t>
            </a:r>
            <a:r>
              <a:rPr lang="zh-CN" altLang="en-US" sz="2800" b="1" dirty="0" smtClean="0">
                <a:latin typeface="Arial Unicode MS" pitchFamily="34" charset="-128"/>
                <a:ea typeface="Arial Unicode MS" pitchFamily="34" charset="-128"/>
                <a:cs typeface="Arial Unicode MS" pitchFamily="34" charset="-128"/>
              </a:rPr>
              <a:t>漢籍電子文獻</a:t>
            </a:r>
            <a:r>
              <a:rPr lang="en-US" sz="2800" b="1" dirty="0" smtClean="0"/>
              <a:t>)</a:t>
            </a:r>
            <a:r>
              <a:rPr lang="en-US" sz="2800" dirty="0" smtClean="0"/>
              <a:t>,</a:t>
            </a:r>
            <a:r>
              <a:rPr lang="en-US" sz="2800" dirty="0" smtClean="0">
                <a:solidFill>
                  <a:srgbClr val="FF0000"/>
                </a:solidFill>
              </a:rPr>
              <a:t> </a:t>
            </a:r>
            <a:r>
              <a:rPr lang="en-US" sz="2800" dirty="0" smtClean="0"/>
              <a:t>Academia Sinica,  Taipei. </a:t>
            </a:r>
            <a:r>
              <a:rPr lang="en-US" sz="2800" dirty="0" smtClean="0">
                <a:solidFill>
                  <a:srgbClr val="FF0000"/>
                </a:solidFill>
              </a:rPr>
              <a:t>PROS</a:t>
            </a:r>
            <a:r>
              <a:rPr lang="en-US" sz="2800" dirty="0" smtClean="0"/>
              <a:t>: Earliest full-text database of pre-modern Chinese works. Based on modern punctuated and annotated versions. High accuracy.  Acceptable price ($2,500/yr). </a:t>
            </a:r>
            <a:r>
              <a:rPr lang="en-US" sz="2800" dirty="0" smtClean="0">
                <a:solidFill>
                  <a:srgbClr val="FF0000"/>
                </a:solidFill>
              </a:rPr>
              <a:t>CONS</a:t>
            </a:r>
            <a:r>
              <a:rPr lang="en-US" sz="2800" dirty="0" smtClean="0"/>
              <a:t>: Early contents based on Big5 encoding, many missing characters. Uneven qualities of digitized texts. Lack of strong financial and technological </a:t>
            </a:r>
            <a:r>
              <a:rPr lang="en-US" sz="2800" smtClean="0"/>
              <a:t>support for </a:t>
            </a:r>
            <a:r>
              <a:rPr lang="en-US" sz="2800" dirty="0" smtClean="0"/>
              <a:t>future development.</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Databases of pre-modern Chinese texts: an overview (cont’d)</a:t>
            </a:r>
            <a:endParaRPr lang="en-US" sz="3600" dirty="0"/>
          </a:p>
        </p:txBody>
      </p:sp>
      <p:sp>
        <p:nvSpPr>
          <p:cNvPr id="3" name="Content Placeholder 2"/>
          <p:cNvSpPr>
            <a:spLocks noGrp="1"/>
          </p:cNvSpPr>
          <p:nvPr>
            <p:ph idx="1"/>
          </p:nvPr>
        </p:nvSpPr>
        <p:spPr/>
        <p:txBody>
          <a:bodyPr>
            <a:normAutofit/>
          </a:bodyPr>
          <a:lstStyle/>
          <a:p>
            <a:r>
              <a:rPr lang="en-US" sz="2800" b="1" dirty="0" smtClean="0"/>
              <a:t>Guoxue baodian (</a:t>
            </a:r>
            <a:r>
              <a:rPr lang="zh-CN" altLang="en-US" sz="2800" b="1" dirty="0" smtClean="0">
                <a:latin typeface="Arial Unicode MS" pitchFamily="34" charset="-128"/>
                <a:ea typeface="Arial Unicode MS" pitchFamily="34" charset="-128"/>
                <a:cs typeface="Arial Unicode MS" pitchFamily="34" charset="-128"/>
              </a:rPr>
              <a:t>國學寶典</a:t>
            </a:r>
            <a:r>
              <a:rPr lang="en-US" sz="2800" b="1" dirty="0" smtClean="0"/>
              <a:t>)</a:t>
            </a:r>
            <a:r>
              <a:rPr lang="en-US" sz="2800" dirty="0" smtClean="0"/>
              <a:t>,</a:t>
            </a:r>
            <a:r>
              <a:rPr lang="en-US" sz="2800" dirty="0" smtClean="0">
                <a:solidFill>
                  <a:srgbClr val="FF0000"/>
                </a:solidFill>
              </a:rPr>
              <a:t> </a:t>
            </a:r>
            <a:r>
              <a:rPr lang="en-US" sz="2800" dirty="0" smtClean="0"/>
              <a:t>Guoxue Company, Beijing. </a:t>
            </a:r>
            <a:r>
              <a:rPr lang="en-US" sz="2800" dirty="0" smtClean="0">
                <a:solidFill>
                  <a:srgbClr val="FF0000"/>
                </a:solidFill>
              </a:rPr>
              <a:t>PROS</a:t>
            </a:r>
            <a:r>
              <a:rPr lang="en-US" sz="2800" dirty="0" smtClean="0"/>
              <a:t>: Simplified characters (could be a con to some users). Most texts punctuated. Available in various media (Web, flash drive, CD-ROM, etc.). </a:t>
            </a:r>
            <a:r>
              <a:rPr lang="en-US" sz="2800" dirty="0" smtClean="0">
                <a:solidFill>
                  <a:srgbClr val="FF0000"/>
                </a:solidFill>
              </a:rPr>
              <a:t>CONS</a:t>
            </a:r>
            <a:r>
              <a:rPr lang="en-US" sz="2800" dirty="0" smtClean="0"/>
              <a:t>: Relatively low accuracy. Early contents based on GB encoding with many missing characters. Some contents may have copy-right issues (challenged by various Chinese publishers in court).</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Databases of pre-modern Chinese texts: an overview (cont’d)</a:t>
            </a:r>
            <a:endParaRPr lang="en-US" sz="3600" dirty="0"/>
          </a:p>
        </p:txBody>
      </p:sp>
      <p:sp>
        <p:nvSpPr>
          <p:cNvPr id="3" name="Content Placeholder 2"/>
          <p:cNvSpPr>
            <a:spLocks noGrp="1"/>
          </p:cNvSpPr>
          <p:nvPr>
            <p:ph idx="1"/>
          </p:nvPr>
        </p:nvSpPr>
        <p:spPr/>
        <p:txBody>
          <a:bodyPr>
            <a:normAutofit/>
          </a:bodyPr>
          <a:lstStyle/>
          <a:p>
            <a:r>
              <a:rPr lang="en-US" sz="2800" b="1" dirty="0" smtClean="0"/>
              <a:t>Unihan databases (</a:t>
            </a:r>
            <a:r>
              <a:rPr lang="zh-CN" altLang="en-US" sz="2800" b="1" dirty="0" smtClean="0">
                <a:latin typeface="Arial Unicode MS" pitchFamily="34" charset="-128"/>
                <a:ea typeface="Arial Unicode MS" pitchFamily="34" charset="-128"/>
                <a:cs typeface="Arial Unicode MS" pitchFamily="34" charset="-128"/>
              </a:rPr>
              <a:t>書同文數據庫</a:t>
            </a:r>
            <a:r>
              <a:rPr lang="en-US" sz="2800" b="1" dirty="0" smtClean="0"/>
              <a:t>)</a:t>
            </a:r>
            <a:r>
              <a:rPr lang="en-US" sz="2800" dirty="0" smtClean="0"/>
              <a:t>,</a:t>
            </a:r>
            <a:r>
              <a:rPr lang="en-US" sz="2800" dirty="0" smtClean="0">
                <a:solidFill>
                  <a:srgbClr val="FF0000"/>
                </a:solidFill>
              </a:rPr>
              <a:t> </a:t>
            </a:r>
            <a:r>
              <a:rPr lang="en-US" sz="2800" dirty="0" smtClean="0"/>
              <a:t>including </a:t>
            </a:r>
            <a:r>
              <a:rPr lang="zh-CN" altLang="en-US" sz="2800" dirty="0" smtClean="0">
                <a:latin typeface="Arial Unicode MS" pitchFamily="34" charset="-128"/>
                <a:ea typeface="Arial Unicode MS" pitchFamily="34" charset="-128"/>
                <a:cs typeface="Arial Unicode MS" pitchFamily="34" charset="-128"/>
              </a:rPr>
              <a:t>四部備要</a:t>
            </a:r>
            <a:r>
              <a:rPr lang="en-US" altLang="zh-CN" sz="2800" dirty="0" smtClean="0">
                <a:ea typeface="Arial Unicode MS" pitchFamily="34" charset="-128"/>
                <a:cs typeface="Arial Unicode MS" pitchFamily="34" charset="-128"/>
              </a:rPr>
              <a:t>, </a:t>
            </a:r>
            <a:r>
              <a:rPr lang="zh-CN" altLang="en-US" sz="2800" dirty="0" smtClean="0">
                <a:latin typeface="Arial Unicode MS" pitchFamily="34" charset="-128"/>
                <a:ea typeface="Arial Unicode MS" pitchFamily="34" charset="-128"/>
                <a:cs typeface="Arial Unicode MS" pitchFamily="34" charset="-128"/>
              </a:rPr>
              <a:t>四部叢刊</a:t>
            </a:r>
            <a:r>
              <a:rPr lang="en-US" altLang="zh-CN" sz="2800" dirty="0" smtClean="0">
                <a:ea typeface="Arial Unicode MS" pitchFamily="34" charset="-128"/>
                <a:cs typeface="Arial Unicode MS" pitchFamily="34" charset="-128"/>
              </a:rPr>
              <a:t>, </a:t>
            </a:r>
            <a:r>
              <a:rPr lang="zh-CN" altLang="en-US" sz="2800" dirty="0" smtClean="0">
                <a:latin typeface="Arial Unicode MS" pitchFamily="34" charset="-128"/>
                <a:ea typeface="Arial Unicode MS" pitchFamily="34" charset="-128"/>
                <a:cs typeface="Arial Unicode MS" pitchFamily="34" charset="-128"/>
              </a:rPr>
              <a:t>石刻文獻</a:t>
            </a:r>
            <a:r>
              <a:rPr lang="en-US" altLang="zh-CN" sz="2800" dirty="0" smtClean="0">
                <a:ea typeface="Arial Unicode MS" pitchFamily="34" charset="-128"/>
                <a:cs typeface="Arial Unicode MS" pitchFamily="34" charset="-128"/>
              </a:rPr>
              <a:t>, </a:t>
            </a:r>
            <a:r>
              <a:rPr lang="zh-CN" altLang="en-US" sz="2800" dirty="0" smtClean="0">
                <a:latin typeface="Arial Unicode MS" pitchFamily="34" charset="-128"/>
                <a:ea typeface="Arial Unicode MS" pitchFamily="34" charset="-128"/>
                <a:cs typeface="Arial Unicode MS" pitchFamily="34" charset="-128"/>
              </a:rPr>
              <a:t>明清實錄、會典</a:t>
            </a:r>
            <a:r>
              <a:rPr lang="en-US" altLang="zh-CN" sz="2800" dirty="0" smtClean="0">
                <a:ea typeface="Arial Unicode MS" pitchFamily="34" charset="-128"/>
                <a:cs typeface="Arial Unicode MS" pitchFamily="34" charset="-128"/>
              </a:rPr>
              <a:t>, </a:t>
            </a:r>
            <a:r>
              <a:rPr lang="zh-CN" altLang="en-US" sz="2800" dirty="0" smtClean="0">
                <a:latin typeface="Arial Unicode MS" pitchFamily="34" charset="-128"/>
                <a:ea typeface="Arial Unicode MS" pitchFamily="34" charset="-128"/>
                <a:cs typeface="Arial Unicode MS" pitchFamily="34" charset="-128"/>
              </a:rPr>
              <a:t>中醫古文獻</a:t>
            </a:r>
            <a:r>
              <a:rPr lang="en-US" altLang="zh-CN" sz="2800" dirty="0" smtClean="0"/>
              <a:t>, etc., </a:t>
            </a:r>
            <a:r>
              <a:rPr lang="en-US" sz="2800" dirty="0" smtClean="0"/>
              <a:t>Unihan Company, Beijing. </a:t>
            </a:r>
            <a:r>
              <a:rPr lang="en-US" sz="2800" dirty="0" smtClean="0">
                <a:solidFill>
                  <a:srgbClr val="FF0000"/>
                </a:solidFill>
              </a:rPr>
              <a:t>PROS</a:t>
            </a:r>
            <a:r>
              <a:rPr lang="en-US" sz="2800" dirty="0" smtClean="0"/>
              <a:t>: High accuracy. Using Unicode from the beginning. Reliable and fast access. Relatively low prices (one-time charges only for most databases, no annual fee). </a:t>
            </a:r>
            <a:r>
              <a:rPr lang="en-US" sz="2800" dirty="0" smtClean="0">
                <a:solidFill>
                  <a:srgbClr val="FF0000"/>
                </a:solidFill>
              </a:rPr>
              <a:t>CONS</a:t>
            </a:r>
            <a:r>
              <a:rPr lang="en-US" sz="2800" dirty="0" smtClean="0"/>
              <a:t>: Except for the </a:t>
            </a:r>
            <a:r>
              <a:rPr lang="zh-CN" altLang="en-US" sz="2800" dirty="0" smtClean="0">
                <a:latin typeface="Arial Unicode MS" pitchFamily="34" charset="-128"/>
                <a:ea typeface="Arial Unicode MS" pitchFamily="34" charset="-128"/>
                <a:cs typeface="Arial Unicode MS" pitchFamily="34" charset="-128"/>
              </a:rPr>
              <a:t>四部備要</a:t>
            </a:r>
            <a:r>
              <a:rPr lang="en-US" altLang="zh-CN" sz="2800" dirty="0" smtClean="0">
                <a:ea typeface="Arial Unicode MS" pitchFamily="34" charset="-128"/>
                <a:cs typeface="Arial Unicode MS" pitchFamily="34" charset="-128"/>
              </a:rPr>
              <a:t> and </a:t>
            </a:r>
            <a:r>
              <a:rPr lang="zh-CN" altLang="en-US" sz="2800" dirty="0" smtClean="0">
                <a:latin typeface="Arial Unicode MS" pitchFamily="34" charset="-128"/>
                <a:ea typeface="Arial Unicode MS" pitchFamily="34" charset="-128"/>
                <a:cs typeface="Arial Unicode MS" pitchFamily="34" charset="-128"/>
              </a:rPr>
              <a:t>四部叢刊</a:t>
            </a:r>
            <a:r>
              <a:rPr lang="en-US" sz="2800" dirty="0" smtClean="0"/>
              <a:t>, most databases target researchers with specific interests such as those studying stone inscriptions and history of Chinese medicine.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Databases of pre-modern Chinese texts: an overview (cont’d)</a:t>
            </a:r>
            <a:endParaRPr lang="en-US" sz="3600" dirty="0"/>
          </a:p>
        </p:txBody>
      </p:sp>
      <p:sp>
        <p:nvSpPr>
          <p:cNvPr id="3" name="Content Placeholder 2"/>
          <p:cNvSpPr>
            <a:spLocks noGrp="1"/>
          </p:cNvSpPr>
          <p:nvPr>
            <p:ph idx="1"/>
          </p:nvPr>
        </p:nvSpPr>
        <p:spPr/>
        <p:txBody>
          <a:bodyPr>
            <a:normAutofit/>
          </a:bodyPr>
          <a:lstStyle/>
          <a:p>
            <a:r>
              <a:rPr lang="en-US" sz="2800" b="1" dirty="0" smtClean="0"/>
              <a:t>Wenyuan Ge Siku quanshu (</a:t>
            </a:r>
            <a:r>
              <a:rPr lang="zh-CN" altLang="en-US" sz="2800" b="1" dirty="0" smtClean="0">
                <a:latin typeface="Arial Unicode MS" pitchFamily="34" charset="-128"/>
                <a:ea typeface="Arial Unicode MS" pitchFamily="34" charset="-128"/>
                <a:cs typeface="Arial Unicode MS" pitchFamily="34" charset="-128"/>
              </a:rPr>
              <a:t>文淵閣庫全書</a:t>
            </a:r>
            <a:r>
              <a:rPr lang="en-US" sz="2800" b="1" dirty="0" smtClean="0"/>
              <a:t>)</a:t>
            </a:r>
            <a:r>
              <a:rPr lang="en-US" sz="2800" dirty="0" smtClean="0"/>
              <a:t>,</a:t>
            </a:r>
            <a:r>
              <a:rPr lang="en-US" sz="2800" dirty="0" smtClean="0">
                <a:solidFill>
                  <a:srgbClr val="FF0000"/>
                </a:solidFill>
              </a:rPr>
              <a:t> </a:t>
            </a:r>
            <a:r>
              <a:rPr lang="en-US" sz="2800" dirty="0" smtClean="0"/>
              <a:t>digitized by Unihan Company and marketed by Dizhi in Hong Kong. </a:t>
            </a:r>
            <a:r>
              <a:rPr lang="en-US" sz="2800" dirty="0" smtClean="0">
                <a:solidFill>
                  <a:srgbClr val="FF0000"/>
                </a:solidFill>
              </a:rPr>
              <a:t>PROS</a:t>
            </a:r>
            <a:r>
              <a:rPr lang="en-US" sz="2800" dirty="0" smtClean="0"/>
              <a:t>: A comprehensive collection of pre-modern works in the “four classes.” </a:t>
            </a:r>
            <a:r>
              <a:rPr lang="en-US" sz="2800" dirty="0" smtClean="0">
                <a:solidFill>
                  <a:srgbClr val="FF0000"/>
                </a:solidFill>
              </a:rPr>
              <a:t>CONS</a:t>
            </a:r>
            <a:r>
              <a:rPr lang="en-US" sz="2800" dirty="0" smtClean="0"/>
              <a:t>: Same as </a:t>
            </a:r>
            <a:r>
              <a:rPr lang="en-US" sz="2800" i="1" dirty="0" smtClean="0"/>
              <a:t>Siku quanshu</a:t>
            </a:r>
            <a:r>
              <a:rPr lang="en-US" sz="2800" dirty="0" smtClean="0"/>
              <a:t>, a “purified” and “politically correct” library of the Qing Dynasty.</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Erudition databases: background</a:t>
            </a:r>
            <a:endParaRPr lang="en-US" sz="3600" dirty="0"/>
          </a:p>
        </p:txBody>
      </p:sp>
      <p:sp>
        <p:nvSpPr>
          <p:cNvPr id="3" name="Content Placeholder 2"/>
          <p:cNvSpPr>
            <a:spLocks noGrp="1"/>
          </p:cNvSpPr>
          <p:nvPr>
            <p:ph idx="1"/>
          </p:nvPr>
        </p:nvSpPr>
        <p:spPr/>
        <p:txBody>
          <a:bodyPr>
            <a:normAutofit/>
          </a:bodyPr>
          <a:lstStyle/>
          <a:p>
            <a:r>
              <a:rPr lang="en-US" sz="2800" dirty="0" smtClean="0"/>
              <a:t>Liu Junwen </a:t>
            </a:r>
            <a:r>
              <a:rPr lang="zh-CN" altLang="en-US" sz="2400" dirty="0" smtClean="0">
                <a:latin typeface="Arial Unicode MS" pitchFamily="34" charset="-128"/>
                <a:ea typeface="Arial Unicode MS" pitchFamily="34" charset="-128"/>
                <a:cs typeface="Arial Unicode MS" pitchFamily="34" charset="-128"/>
              </a:rPr>
              <a:t>劉俊文</a:t>
            </a:r>
            <a:r>
              <a:rPr lang="en-US" sz="2800" dirty="0" smtClean="0"/>
              <a:t>, CEO and Chief Editor of Erudition. Well-known scholar in Tang history. PKU history professor. Authority in the study of medieval Chinese political and legal systems. Compiler of </a:t>
            </a:r>
            <a:r>
              <a:rPr lang="en-US" altLang="zh-CN" sz="2400" dirty="0" smtClean="0">
                <a:latin typeface="Arial Unicode MS" pitchFamily="34" charset="-128"/>
                <a:ea typeface="Arial Unicode MS" pitchFamily="34" charset="-128"/>
                <a:cs typeface="Arial Unicode MS" pitchFamily="34" charset="-128"/>
              </a:rPr>
              <a:t>《</a:t>
            </a:r>
            <a:r>
              <a:rPr lang="zh-CN" altLang="en-US" sz="2400" dirty="0" smtClean="0">
                <a:latin typeface="Arial Unicode MS" pitchFamily="34" charset="-128"/>
                <a:ea typeface="Arial Unicode MS" pitchFamily="34" charset="-128"/>
                <a:cs typeface="Arial Unicode MS" pitchFamily="34" charset="-128"/>
              </a:rPr>
              <a:t>日本學者論中國古代史</a:t>
            </a:r>
            <a:r>
              <a:rPr lang="en-US" altLang="zh-CN" sz="2400" dirty="0" smtClean="0">
                <a:latin typeface="Arial Unicode MS" pitchFamily="34" charset="-128"/>
                <a:ea typeface="Arial Unicode MS" pitchFamily="34" charset="-128"/>
                <a:cs typeface="Arial Unicode MS" pitchFamily="34" charset="-128"/>
              </a:rPr>
              <a:t>》</a:t>
            </a:r>
            <a:r>
              <a:rPr lang="en-US" altLang="zh-CN" sz="2800" dirty="0" smtClean="0"/>
              <a:t>.</a:t>
            </a:r>
            <a:endParaRPr lang="en-US" sz="2800" dirty="0" smtClean="0"/>
          </a:p>
          <a:p>
            <a:r>
              <a:rPr lang="en-US" sz="2800" dirty="0" smtClean="0"/>
              <a:t>Investment from a private source.</a:t>
            </a:r>
          </a:p>
          <a:p>
            <a:r>
              <a:rPr lang="en-US" sz="2800" dirty="0" smtClean="0"/>
              <a:t>Most other Chinese database companies received heavy financial support from the government, but Erudition “did not get a penny” so far.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Erudition databases: content</a:t>
            </a:r>
            <a:endParaRPr lang="en-US" sz="3600"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Main product: </a:t>
            </a:r>
            <a:r>
              <a:rPr lang="zh-CN" altLang="en-US" sz="2400" dirty="0" smtClean="0">
                <a:latin typeface="Arial Unicode MS" pitchFamily="34" charset="-128"/>
                <a:ea typeface="Arial Unicode MS" pitchFamily="34" charset="-128"/>
                <a:cs typeface="Arial Unicode MS" pitchFamily="34" charset="-128"/>
              </a:rPr>
              <a:t>中國基本古籍庫</a:t>
            </a:r>
            <a:r>
              <a:rPr lang="en-US" altLang="zh-CN" sz="2800" dirty="0" smtClean="0">
                <a:ea typeface="Arial Unicode MS" pitchFamily="34" charset="-128"/>
                <a:cs typeface="Arial Unicode MS" pitchFamily="34" charset="-128"/>
              </a:rPr>
              <a:t>, containing 10,000 titles. All digitized from print editions “carefully selected” by experienced scholars and believed by many experts to be the best available. Very high accuracy. Because of its high quality, the database is cited by many recent studies on pre-modern China as a primary source (just like the </a:t>
            </a:r>
            <a:r>
              <a:rPr lang="zh-CN" altLang="en-US" sz="2400" dirty="0" smtClean="0">
                <a:ea typeface="Arial Unicode MS" pitchFamily="34" charset="-128"/>
                <a:cs typeface="Arial Unicode MS" pitchFamily="34" charset="-128"/>
              </a:rPr>
              <a:t>中華書局</a:t>
            </a:r>
            <a:r>
              <a:rPr lang="en-US" altLang="zh-CN" sz="2800" dirty="0" smtClean="0">
                <a:ea typeface="Arial Unicode MS" pitchFamily="34" charset="-128"/>
                <a:cs typeface="Arial Unicode MS" pitchFamily="34" charset="-128"/>
              </a:rPr>
              <a:t> edition of the 24 dynastic histories, and the </a:t>
            </a:r>
            <a:r>
              <a:rPr lang="zh-CN" altLang="en-US" sz="2400" dirty="0" smtClean="0">
                <a:ea typeface="Arial Unicode MS" pitchFamily="34" charset="-128"/>
                <a:cs typeface="Arial Unicode MS" pitchFamily="34" charset="-128"/>
              </a:rPr>
              <a:t>中國古典文學叢書</a:t>
            </a:r>
            <a:r>
              <a:rPr lang="en-US" altLang="zh-CN" sz="2800" dirty="0" smtClean="0">
                <a:ea typeface="Arial Unicode MS" pitchFamily="34" charset="-128"/>
                <a:cs typeface="Arial Unicode MS" pitchFamily="34" charset="-128"/>
              </a:rPr>
              <a:t> from </a:t>
            </a:r>
            <a:r>
              <a:rPr lang="zh-CN" altLang="en-US" sz="2400" dirty="0" smtClean="0">
                <a:ea typeface="Arial Unicode MS" pitchFamily="34" charset="-128"/>
                <a:cs typeface="Arial Unicode MS" pitchFamily="34" charset="-128"/>
              </a:rPr>
              <a:t>上海古籍出版社</a:t>
            </a:r>
            <a:r>
              <a:rPr lang="en-US" altLang="zh-CN" sz="2800" dirty="0" smtClean="0">
                <a:ea typeface="Arial Unicode MS" pitchFamily="34" charset="-128"/>
                <a:cs typeface="Arial Unicode MS" pitchFamily="34" charset="-128"/>
              </a:rPr>
              <a:t>).</a:t>
            </a:r>
          </a:p>
          <a:p>
            <a:r>
              <a:rPr lang="en-US" sz="2800" dirty="0" smtClean="0"/>
              <a:t>Other Erudition databases: </a:t>
            </a:r>
            <a:r>
              <a:rPr lang="zh-CN" altLang="en-US" sz="2400" dirty="0" smtClean="0">
                <a:latin typeface="Arial Unicode MS" pitchFamily="34" charset="-128"/>
                <a:ea typeface="Arial Unicode MS" pitchFamily="34" charset="-128"/>
                <a:cs typeface="Arial Unicode MS" pitchFamily="34" charset="-128"/>
              </a:rPr>
              <a:t>俗文學</a:t>
            </a:r>
            <a:r>
              <a:rPr lang="en-US" sz="2400" dirty="0" smtClean="0"/>
              <a:t>,</a:t>
            </a:r>
            <a:r>
              <a:rPr lang="zh-CN" altLang="en-US" sz="2400" dirty="0" smtClean="0">
                <a:latin typeface="Arial Unicode MS" pitchFamily="34" charset="-128"/>
                <a:ea typeface="Arial Unicode MS" pitchFamily="34" charset="-128"/>
                <a:cs typeface="Arial Unicode MS" pitchFamily="34" charset="-128"/>
              </a:rPr>
              <a:t>方志</a:t>
            </a:r>
            <a:r>
              <a:rPr lang="en-US" sz="2800" dirty="0" smtClean="0"/>
              <a:t>, </a:t>
            </a:r>
            <a:r>
              <a:rPr lang="zh-CN" altLang="en-US" sz="2400" dirty="0" smtClean="0">
                <a:latin typeface="Arial Unicode MS" pitchFamily="34" charset="-128"/>
                <a:ea typeface="Arial Unicode MS" pitchFamily="34" charset="-128"/>
                <a:cs typeface="Arial Unicode MS" pitchFamily="34" charset="-128"/>
              </a:rPr>
              <a:t>申報</a:t>
            </a:r>
            <a:r>
              <a:rPr lang="en-US" sz="2800" dirty="0" smtClean="0"/>
              <a:t>, </a:t>
            </a:r>
            <a:r>
              <a:rPr lang="zh-CN" altLang="en-US" sz="2400" dirty="0" smtClean="0">
                <a:latin typeface="Arial Unicode MS" pitchFamily="34" charset="-128"/>
                <a:ea typeface="Arial Unicode MS" pitchFamily="34" charset="-128"/>
                <a:cs typeface="Arial Unicode MS" pitchFamily="34" charset="-128"/>
              </a:rPr>
              <a:t>敦煌文書</a:t>
            </a:r>
            <a:r>
              <a:rPr lang="en-US" sz="2800" dirty="0" smtClean="0"/>
              <a:t>,</a:t>
            </a:r>
            <a:r>
              <a:rPr lang="zh-CN" altLang="en-US" sz="2800" dirty="0" smtClean="0">
                <a:latin typeface="Arial Unicode MS" pitchFamily="34" charset="-128"/>
                <a:ea typeface="Arial Unicode MS" pitchFamily="34" charset="-128"/>
                <a:cs typeface="Arial Unicode MS" pitchFamily="34" charset="-128"/>
              </a:rPr>
              <a:t> </a:t>
            </a:r>
            <a:r>
              <a:rPr lang="en-US" sz="2800" dirty="0" smtClean="0"/>
              <a:t>etc. </a:t>
            </a:r>
            <a:endParaRPr lang="en-US" sz="2800" dirty="0" smtClean="0">
              <a:ea typeface="Arial Unicode MS" pitchFamily="34" charset="-128"/>
              <a:cs typeface="Arial Unicode MS" pitchFamily="34" charset="-128"/>
            </a:endParaRPr>
          </a:p>
          <a:p>
            <a:endParaRPr lang="en-US" sz="2800" dirty="0" smtClean="0">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Erudition databases: technology	</a:t>
            </a:r>
            <a:endParaRPr lang="en-US" sz="3600"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Based on Unicode. Over the past decade, the number of Unicode unified CJK ideographs has grown to more than 70,000 (by comparison, the </a:t>
            </a:r>
            <a:r>
              <a:rPr lang="zh-CN" altLang="en-US" sz="2400" dirty="0" smtClean="0">
                <a:latin typeface="Arial Unicode MS" pitchFamily="34" charset="-128"/>
                <a:ea typeface="Arial Unicode MS" pitchFamily="34" charset="-128"/>
                <a:cs typeface="Arial Unicode MS" pitchFamily="34" charset="-128"/>
              </a:rPr>
              <a:t>漢語大詞典</a:t>
            </a:r>
            <a:r>
              <a:rPr lang="en-US" sz="2800" dirty="0" smtClean="0"/>
              <a:t> has more than 50,000 characters). </a:t>
            </a:r>
          </a:p>
          <a:p>
            <a:r>
              <a:rPr lang="en-US" sz="2800" dirty="0" smtClean="0">
                <a:ea typeface="Arial Unicode MS" pitchFamily="34" charset="-128"/>
                <a:cs typeface="Arial Unicode MS" pitchFamily="34" charset="-128"/>
              </a:rPr>
              <a:t>OCR (followed by manual proofreading) was used in the production of the </a:t>
            </a:r>
            <a:r>
              <a:rPr lang="zh-CN" altLang="en-US" sz="2400" dirty="0" smtClean="0">
                <a:ea typeface="Arial Unicode MS" pitchFamily="34" charset="-128"/>
                <a:cs typeface="Arial Unicode MS" pitchFamily="34" charset="-128"/>
              </a:rPr>
              <a:t>中國基本古籍庫</a:t>
            </a:r>
            <a:r>
              <a:rPr lang="en-US" sz="2800" dirty="0" smtClean="0">
                <a:ea typeface="Arial Unicode MS" pitchFamily="34" charset="-128"/>
                <a:cs typeface="Arial Unicode MS" pitchFamily="34" charset="-128"/>
              </a:rPr>
              <a:t>. But it was abandoned by Erudition soon after that. All new databases are made by human inputting (using stroke-based—not </a:t>
            </a:r>
            <a:r>
              <a:rPr lang="en-US" sz="2800" dirty="0" err="1" smtClean="0">
                <a:ea typeface="Arial Unicode MS" pitchFamily="34" charset="-128"/>
                <a:cs typeface="Arial Unicode MS" pitchFamily="34" charset="-128"/>
              </a:rPr>
              <a:t>romanization</a:t>
            </a:r>
            <a:r>
              <a:rPr lang="en-US" sz="2800" dirty="0" smtClean="0">
                <a:ea typeface="Arial Unicode MS" pitchFamily="34" charset="-128"/>
                <a:cs typeface="Arial Unicode MS" pitchFamily="34" charset="-128"/>
              </a:rPr>
              <a:t>-based—input methods). </a:t>
            </a:r>
          </a:p>
          <a:p>
            <a:endParaRPr lang="en-US" sz="2800" dirty="0" smtClean="0">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Erudition databases: marketing	</a:t>
            </a:r>
            <a:endParaRPr lang="en-US" sz="3600"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The Erudition database (esp. the </a:t>
            </a:r>
            <a:r>
              <a:rPr lang="zh-CN" altLang="en-US" sz="2400" dirty="0" smtClean="0">
                <a:latin typeface="Arial Unicode MS" pitchFamily="34" charset="-128"/>
                <a:ea typeface="Arial Unicode MS" pitchFamily="34" charset="-128"/>
                <a:cs typeface="Arial Unicode MS" pitchFamily="34" charset="-128"/>
              </a:rPr>
              <a:t>中国基本古籍库</a:t>
            </a:r>
            <a:r>
              <a:rPr lang="en-US" sz="2800" dirty="0" smtClean="0"/>
              <a:t>) sells pretty well in China, Hong Kong, Taiwan, and Japan. In the West, Berlin State Library and Library of Congress are their customers.</a:t>
            </a:r>
          </a:p>
          <a:p>
            <a:r>
              <a:rPr lang="en-US" sz="2800" dirty="0" smtClean="0">
                <a:ea typeface="Arial Unicode MS" pitchFamily="34" charset="-128"/>
                <a:cs typeface="Arial Unicode MS" pitchFamily="34" charset="-128"/>
              </a:rPr>
              <a:t>Harvard, Columbia, Princeton, Yale, Chicago, Michigan, and Northwestern have recently formed a consortium to purchase the </a:t>
            </a:r>
            <a:r>
              <a:rPr lang="zh-CN" altLang="en-US" sz="2400" dirty="0" smtClean="0">
                <a:ea typeface="Arial Unicode MS" pitchFamily="34" charset="-128"/>
                <a:cs typeface="Arial Unicode MS" pitchFamily="34" charset="-128"/>
              </a:rPr>
              <a:t>方志</a:t>
            </a:r>
            <a:r>
              <a:rPr lang="en-US" sz="2800" dirty="0" smtClean="0">
                <a:ea typeface="Arial Unicode MS" pitchFamily="34" charset="-128"/>
                <a:cs typeface="Arial Unicode MS" pitchFamily="34" charset="-128"/>
              </a:rPr>
              <a:t> and</a:t>
            </a:r>
            <a:r>
              <a:rPr lang="zh-CN" altLang="en-US" sz="2800" dirty="0" smtClean="0">
                <a:ea typeface="Arial Unicode MS" pitchFamily="34" charset="-128"/>
                <a:cs typeface="Arial Unicode MS" pitchFamily="34" charset="-128"/>
              </a:rPr>
              <a:t> </a:t>
            </a:r>
            <a:r>
              <a:rPr lang="zh-CN" altLang="en-US" sz="2400" dirty="0" smtClean="0">
                <a:ea typeface="Arial Unicode MS" pitchFamily="34" charset="-128"/>
                <a:cs typeface="Arial Unicode MS" pitchFamily="34" charset="-128"/>
              </a:rPr>
              <a:t>俗文學</a:t>
            </a:r>
            <a:r>
              <a:rPr lang="en-US" sz="2800" dirty="0" smtClean="0">
                <a:ea typeface="Arial Unicode MS" pitchFamily="34" charset="-128"/>
                <a:cs typeface="Arial Unicode MS" pitchFamily="34" charset="-128"/>
              </a:rPr>
              <a:t> databases from Erudition.</a:t>
            </a:r>
          </a:p>
          <a:p>
            <a:r>
              <a:rPr lang="en-US" sz="2800" dirty="0" smtClean="0">
                <a:ea typeface="Arial Unicode MS" pitchFamily="34" charset="-128"/>
                <a:cs typeface="Arial Unicode MS" pitchFamily="34" charset="-128"/>
              </a:rPr>
              <a:t>Erudition databases are the most expensive among Chinese databases. Consortium purchase is the only solution for North American institutions.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rago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ragon">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agon">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185</TotalTime>
  <Words>766</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Dragon</vt:lpstr>
      <vt:lpstr>Erudition 愛如生 Databases</vt:lpstr>
      <vt:lpstr>Databases of pre-modern Chinese texts: an overview</vt:lpstr>
      <vt:lpstr>Databases of pre-modern Chinese texts: an overview (cont’d)</vt:lpstr>
      <vt:lpstr>Databases of pre-modern Chinese texts: an overview (cont’d)</vt:lpstr>
      <vt:lpstr>Databases of pre-modern Chinese texts: an overview (cont’d)</vt:lpstr>
      <vt:lpstr>Erudition databases: background</vt:lpstr>
      <vt:lpstr>Erudition databases: content</vt:lpstr>
      <vt:lpstr>Erudition databases: technology </vt:lpstr>
      <vt:lpstr>Erudition databases: marketing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Erudition Databases</dc:title>
  <dc:creator>JDY</dc:creator>
  <cp:lastModifiedBy>Susan Xue</cp:lastModifiedBy>
  <cp:revision>59</cp:revision>
  <dcterms:created xsi:type="dcterms:W3CDTF">2012-03-03T17:14:39Z</dcterms:created>
  <dcterms:modified xsi:type="dcterms:W3CDTF">2012-03-06T21:38:11Z</dcterms:modified>
</cp:coreProperties>
</file>