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7" r:id="rId8"/>
    <p:sldId id="262" r:id="rId9"/>
    <p:sldId id="276" r:id="rId10"/>
    <p:sldId id="263" r:id="rId11"/>
    <p:sldId id="266" r:id="rId12"/>
    <p:sldId id="264" r:id="rId13"/>
    <p:sldId id="265" r:id="rId14"/>
    <p:sldId id="278" r:id="rId15"/>
    <p:sldId id="267" r:id="rId16"/>
    <p:sldId id="268" r:id="rId17"/>
    <p:sldId id="269" r:id="rId18"/>
    <p:sldId id="270" r:id="rId19"/>
    <p:sldId id="279" r:id="rId20"/>
    <p:sldId id="271" r:id="rId21"/>
    <p:sldId id="272" r:id="rId22"/>
    <p:sldId id="273" r:id="rId23"/>
    <p:sldId id="274" r:id="rId24"/>
    <p:sldId id="280"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03" autoAdjust="0"/>
  </p:normalViewPr>
  <p:slideViewPr>
    <p:cSldViewPr>
      <p:cViewPr>
        <p:scale>
          <a:sx n="107" d="100"/>
          <a:sy n="107" d="100"/>
        </p:scale>
        <p:origin x="-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4FF773-6381-49D3-B9CD-F5B7349A6806}" type="datetimeFigureOut">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FF773-6381-49D3-B9CD-F5B7349A6806}" type="datetimeFigureOut">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FF773-6381-49D3-B9CD-F5B7349A6806}" type="datetimeFigureOut">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FF773-6381-49D3-B9CD-F5B7349A6806}" type="datetimeFigureOut">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FF773-6381-49D3-B9CD-F5B7349A6806}" type="datetimeFigureOut">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4FF773-6381-49D3-B9CD-F5B7349A6806}" type="datetimeFigureOut">
              <a:rPr lang="en-US" smtClean="0"/>
              <a:pPr/>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4FF773-6381-49D3-B9CD-F5B7349A6806}" type="datetimeFigureOut">
              <a:rPr lang="en-US" smtClean="0"/>
              <a:pPr/>
              <a:t>4/6/2012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4FF773-6381-49D3-B9CD-F5B7349A6806}" type="datetimeFigureOut">
              <a:rPr lang="en-US" smtClean="0"/>
              <a:pPr/>
              <a:t>4/6/2012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FF773-6381-49D3-B9CD-F5B7349A6806}" type="datetimeFigureOut">
              <a:rPr lang="en-US" smtClean="0"/>
              <a:pPr/>
              <a:t>4/6/2012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FF773-6381-49D3-B9CD-F5B7349A6806}" type="datetimeFigureOut">
              <a:rPr lang="en-US" smtClean="0"/>
              <a:pPr/>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FF773-6381-49D3-B9CD-F5B7349A6806}" type="datetimeFigureOut">
              <a:rPr lang="en-US" smtClean="0"/>
              <a:pPr/>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DBCEE-E975-4430-AA46-8A32897657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FF773-6381-49D3-B9CD-F5B7349A6806}" type="datetimeFigureOut">
              <a:rPr lang="en-US" smtClean="0"/>
              <a:pPr/>
              <a:t>4/6/2012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DBCEE-E975-4430-AA46-8A32897657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www.dachengdata.com/" TargetMode="External"/><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mailto:bksy3@libnet.sh.cn" TargetMode="External"/><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hyperlink" Target="mailto:haiwai@ssreader.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ww.cnbksy.com/" TargetMode="External"/><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cnbksy.c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0"/>
            <a:ext cx="9144000" cy="6858000"/>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rot="16200000">
            <a:off x="5349082" y="3261518"/>
            <a:ext cx="838200" cy="5440363"/>
          </a:xfrm>
        </p:spPr>
        <p:txBody>
          <a:bodyPr>
            <a:normAutofit/>
          </a:bodyPr>
          <a:lstStyle/>
          <a:p>
            <a:pPr algn="r">
              <a:buNone/>
            </a:pPr>
            <a:r>
              <a:rPr lang="en-US" sz="2400" dirty="0" smtClean="0">
                <a:latin typeface="Berlin Sans FB Demi" pitchFamily="34" charset="0"/>
              </a:rPr>
              <a:t>Martin J. Heijdra, Princeton University</a:t>
            </a:r>
          </a:p>
          <a:p>
            <a:pPr algn="r">
              <a:buNone/>
            </a:pPr>
            <a:r>
              <a:rPr lang="en-US" sz="1500" dirty="0" smtClean="0">
                <a:latin typeface="Berlin Sans FB" pitchFamily="34" charset="0"/>
              </a:rPr>
              <a:t>Forum on Chinese Digital Content,  </a:t>
            </a:r>
            <a:r>
              <a:rPr lang="en-US" sz="1500" i="1" dirty="0" smtClean="0">
                <a:latin typeface="Berlin Sans FB" pitchFamily="34" charset="0"/>
              </a:rPr>
              <a:t>CEAL</a:t>
            </a:r>
            <a:r>
              <a:rPr lang="en-US" sz="1500" dirty="0" smtClean="0">
                <a:latin typeface="Berlin Sans FB" pitchFamily="34" charset="0"/>
              </a:rPr>
              <a:t>, Toronto, March 14, 2012 </a:t>
            </a:r>
            <a:endParaRPr lang="en-US" sz="1500" dirty="0">
              <a:latin typeface="Berlin Sans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371600"/>
            <a:ext cx="7924800" cy="5181600"/>
          </a:xfrm>
        </p:spPr>
        <p:txBody>
          <a:bodyPr vert="horz">
            <a:normAutofit/>
          </a:bodyPr>
          <a:lstStyle/>
          <a:p>
            <a:pPr>
              <a:buNone/>
            </a:pPr>
            <a:r>
              <a:rPr lang="en-US" sz="2400" dirty="0" smtClean="0">
                <a:latin typeface="Berlin Sans FB Demi" pitchFamily="34" charset="0"/>
              </a:rPr>
              <a:t>The</a:t>
            </a:r>
            <a:r>
              <a:rPr lang="en-US" sz="2400" i="1" dirty="0" smtClean="0">
                <a:latin typeface="Berlin Sans FB Demi" pitchFamily="34" charset="0"/>
              </a:rPr>
              <a:t> </a:t>
            </a: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image databases:</a:t>
            </a:r>
          </a:p>
          <a:p>
            <a:pPr>
              <a:buNone/>
            </a:pPr>
            <a:endParaRPr lang="en-US" sz="2400" dirty="0">
              <a:latin typeface="Berlin Sans FB Demi" pitchFamily="34" charset="0"/>
            </a:endParaRPr>
          </a:p>
          <a:p>
            <a:pPr lvl="1">
              <a:buNone/>
            </a:pPr>
            <a:r>
              <a:rPr lang="en-US" sz="2000" dirty="0" smtClean="0">
                <a:latin typeface="Berlin Sans FB" pitchFamily="34" charset="0"/>
              </a:rPr>
              <a:t>Simple, advanced and </a:t>
            </a:r>
          </a:p>
          <a:p>
            <a:pPr lvl="1">
              <a:buNone/>
            </a:pPr>
            <a:r>
              <a:rPr lang="en-US" sz="2000" dirty="0" smtClean="0">
                <a:latin typeface="Berlin Sans FB" pitchFamily="34" charset="0"/>
              </a:rPr>
              <a:t>professional search modes</a:t>
            </a:r>
          </a:p>
          <a:p>
            <a:pPr lvl="1">
              <a:buNone/>
            </a:pPr>
            <a:r>
              <a:rPr lang="en-US" sz="2000" dirty="0" smtClean="0">
                <a:latin typeface="Berlin Sans FB" pitchFamily="34" charset="0"/>
              </a:rPr>
              <a:t>are provided (shown is </a:t>
            </a:r>
          </a:p>
          <a:p>
            <a:pPr lvl="1">
              <a:buNone/>
            </a:pPr>
            <a:r>
              <a:rPr lang="en-US" sz="2000" dirty="0" smtClean="0">
                <a:latin typeface="Berlin Sans FB" pitchFamily="34" charset="0"/>
              </a:rPr>
              <a:t>the simple box)</a:t>
            </a:r>
          </a:p>
          <a:p>
            <a:pPr lvl="1">
              <a:buNone/>
            </a:pPr>
            <a:endParaRPr lang="en-US" sz="2000" dirty="0" smtClean="0">
              <a:latin typeface="Berlin Sans FB" pitchFamily="34" charset="0"/>
            </a:endParaRPr>
          </a:p>
          <a:p>
            <a:pPr lvl="1">
              <a:buNone/>
            </a:pPr>
            <a:endParaRPr lang="en-US" sz="2000" dirty="0" smtClean="0">
              <a:latin typeface="Berlin Sans FB" pitchFamily="34" charset="0"/>
            </a:endParaRPr>
          </a:p>
          <a:p>
            <a:pPr lvl="1">
              <a:buNone/>
            </a:pPr>
            <a:r>
              <a:rPr lang="en-US" sz="2000" dirty="0" smtClean="0">
                <a:latin typeface="Berlin Sans FB" pitchFamily="34" charset="0"/>
              </a:rPr>
              <a:t>Results can be refined by a few facets (database, </a:t>
            </a:r>
          </a:p>
          <a:p>
            <a:pPr lvl="1">
              <a:buNone/>
            </a:pPr>
            <a:r>
              <a:rPr lang="en-US" sz="2000" dirty="0" smtClean="0">
                <a:latin typeface="Berlin Sans FB" pitchFamily="34" charset="0"/>
              </a:rPr>
              <a:t>journal title, year), refined within results, expanded,</a:t>
            </a:r>
          </a:p>
          <a:p>
            <a:pPr lvl="1">
              <a:buNone/>
            </a:pPr>
            <a:r>
              <a:rPr lang="en-US" sz="2000" dirty="0" smtClean="0">
                <a:latin typeface="Berlin Sans FB" pitchFamily="34" charset="0"/>
              </a:rPr>
              <a:t>and sorted by relevance, year (latest to oldest) or title</a:t>
            </a:r>
          </a:p>
          <a:p>
            <a:pPr lvl="1">
              <a:buNone/>
            </a:pPr>
            <a:endParaRPr lang="en-US" sz="2000" dirty="0" smtClean="0">
              <a:latin typeface="Berlin Sans FB" pitchFamily="34" charset="0"/>
            </a:endParaRPr>
          </a:p>
          <a:p>
            <a:pPr lvl="1">
              <a:buNone/>
            </a:pPr>
            <a:r>
              <a:rPr lang="en-US" sz="2000" dirty="0" smtClean="0">
                <a:latin typeface="Berlin Sans FB" pitchFamily="34" charset="0"/>
              </a:rPr>
              <a:t>Authors and journal  titles in result are hyperlinked</a:t>
            </a:r>
          </a:p>
          <a:p>
            <a:pPr lvl="1">
              <a:buNone/>
            </a:pPr>
            <a:endParaRPr lang="en-US" sz="2000" dirty="0">
              <a:latin typeface="Berlin Sans FB" pitchFamily="34" charset="0"/>
            </a:endParaRPr>
          </a:p>
          <a:p>
            <a:pPr lvl="1">
              <a:buNone/>
            </a:pPr>
            <a:endParaRPr lang="en-US" sz="20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pic>
        <p:nvPicPr>
          <p:cNvPr id="17410" name="Picture 2"/>
          <p:cNvPicPr>
            <a:picLocks noChangeAspect="1" noChangeArrowheads="1"/>
          </p:cNvPicPr>
          <p:nvPr/>
        </p:nvPicPr>
        <p:blipFill>
          <a:blip r:embed="rId3" cstate="print"/>
          <a:srcRect/>
          <a:stretch>
            <a:fillRect/>
          </a:stretch>
        </p:blipFill>
        <p:spPr bwMode="auto">
          <a:xfrm>
            <a:off x="4267200" y="2286000"/>
            <a:ext cx="3886200" cy="1624618"/>
          </a:xfrm>
          <a:prstGeom prst="rect">
            <a:avLst/>
          </a:prstGeom>
          <a:noFill/>
          <a:ln w="38100">
            <a:solidFill>
              <a:srgbClr val="FF0000"/>
            </a:solid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7162800" y="4114800"/>
            <a:ext cx="1371600" cy="2312505"/>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295400"/>
            <a:ext cx="7924800" cy="5257800"/>
          </a:xfrm>
        </p:spPr>
        <p:txBody>
          <a:bodyPr vert="horz">
            <a:normAutofit/>
          </a:bodyPr>
          <a:lstStyle/>
          <a:p>
            <a:pPr>
              <a:buNone/>
            </a:pPr>
            <a:r>
              <a:rPr lang="en-US" sz="2400" dirty="0" smtClean="0">
                <a:latin typeface="Berlin Sans FB Demi" pitchFamily="34" charset="0"/>
              </a:rPr>
              <a:t>The</a:t>
            </a:r>
            <a:r>
              <a:rPr lang="en-US" sz="2400" i="1" dirty="0" smtClean="0">
                <a:latin typeface="Berlin Sans FB Demi" pitchFamily="34" charset="0"/>
              </a:rPr>
              <a:t> </a:t>
            </a: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image databases:</a:t>
            </a:r>
          </a:p>
          <a:p>
            <a:pPr>
              <a:buNone/>
            </a:pPr>
            <a:endParaRPr lang="en-US" sz="2400" dirty="0">
              <a:latin typeface="Berlin Sans FB Demi" pitchFamily="34" charset="0"/>
            </a:endParaRPr>
          </a:p>
          <a:p>
            <a:pPr lvl="1">
              <a:buNone/>
            </a:pPr>
            <a:r>
              <a:rPr lang="en-US" sz="2000" dirty="0" smtClean="0">
                <a:latin typeface="Berlin Sans FB" pitchFamily="34" charset="0"/>
              </a:rPr>
              <a:t>Indexes are very detailed and thorough, and include photographs and captions (read the right way, even if originally going from right to left!)</a:t>
            </a:r>
          </a:p>
          <a:p>
            <a:pPr lvl="1">
              <a:buNone/>
            </a:pPr>
            <a:endParaRPr lang="en-US" sz="2000" dirty="0">
              <a:latin typeface="Berlin Sans FB" pitchFamily="34" charset="0"/>
            </a:endParaRPr>
          </a:p>
          <a:p>
            <a:pPr lvl="1">
              <a:buNone/>
            </a:pPr>
            <a:endParaRPr lang="en-US" sz="2000" dirty="0" smtClean="0">
              <a:latin typeface="Berlin Sans FB" pitchFamily="34" charset="0"/>
            </a:endParaRPr>
          </a:p>
          <a:p>
            <a:pPr lvl="1">
              <a:buNone/>
            </a:pPr>
            <a:r>
              <a:rPr lang="en-US" sz="2000" dirty="0" smtClean="0">
                <a:latin typeface="Berlin Sans FB" pitchFamily="34" charset="0"/>
              </a:rPr>
              <a:t>Searching (fuzzy or exact; in title, author, journal title, subject classification number, extra keywords…) can be done in simplified and traditional characters; but interface etc. is in simplified characters</a:t>
            </a:r>
          </a:p>
          <a:p>
            <a:pPr lvl="1">
              <a:buNone/>
            </a:pPr>
            <a:endParaRPr lang="en-US" sz="2000" dirty="0">
              <a:latin typeface="Berlin Sans FB"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pic>
        <p:nvPicPr>
          <p:cNvPr id="18434" name="Picture 2"/>
          <p:cNvPicPr>
            <a:picLocks noChangeAspect="1" noChangeArrowheads="1"/>
          </p:cNvPicPr>
          <p:nvPr/>
        </p:nvPicPr>
        <p:blipFill>
          <a:blip r:embed="rId3" cstate="print"/>
          <a:srcRect/>
          <a:stretch>
            <a:fillRect/>
          </a:stretch>
        </p:blipFill>
        <p:spPr bwMode="auto">
          <a:xfrm>
            <a:off x="1143000" y="3124200"/>
            <a:ext cx="5676900" cy="752475"/>
          </a:xfrm>
          <a:prstGeom prst="rect">
            <a:avLst/>
          </a:prstGeom>
          <a:noFill/>
          <a:ln w="38100">
            <a:solidFill>
              <a:srgbClr val="FF0000"/>
            </a:solidFill>
            <a:miter lim="800000"/>
            <a:headEnd/>
            <a:tailEnd/>
          </a:ln>
        </p:spPr>
      </p:pic>
      <p:pic>
        <p:nvPicPr>
          <p:cNvPr id="19458" name="Picture 2"/>
          <p:cNvPicPr>
            <a:picLocks noChangeAspect="1" noChangeArrowheads="1"/>
          </p:cNvPicPr>
          <p:nvPr/>
        </p:nvPicPr>
        <p:blipFill>
          <a:blip r:embed="rId4" cstate="print"/>
          <a:srcRect t="38428" r="6529"/>
          <a:stretch>
            <a:fillRect/>
          </a:stretch>
        </p:blipFill>
        <p:spPr bwMode="auto">
          <a:xfrm>
            <a:off x="4191000" y="5181600"/>
            <a:ext cx="2590800" cy="1343025"/>
          </a:xfrm>
          <a:prstGeom prst="rect">
            <a:avLst/>
          </a:prstGeom>
          <a:noFill/>
          <a:ln w="38100">
            <a:solidFill>
              <a:srgbClr val="FF0000"/>
            </a:solid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1143000" y="5181600"/>
            <a:ext cx="1600200" cy="1298016"/>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371600"/>
            <a:ext cx="7924800" cy="5105400"/>
          </a:xfrm>
        </p:spPr>
        <p:txBody>
          <a:bodyPr vert="horz">
            <a:normAutofit/>
          </a:bodyPr>
          <a:lstStyle/>
          <a:p>
            <a:pPr>
              <a:buNone/>
            </a:pPr>
            <a:r>
              <a:rPr lang="en-US" sz="2400" dirty="0" smtClean="0">
                <a:latin typeface="Berlin Sans FB Demi" pitchFamily="34" charset="0"/>
              </a:rPr>
              <a:t>The</a:t>
            </a:r>
            <a:r>
              <a:rPr lang="en-US" sz="2400" i="1" dirty="0" smtClean="0">
                <a:latin typeface="Berlin Sans FB Demi" pitchFamily="34" charset="0"/>
              </a:rPr>
              <a:t> </a:t>
            </a: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image databases:</a:t>
            </a:r>
          </a:p>
          <a:p>
            <a:pPr lvl="1">
              <a:buNone/>
            </a:pPr>
            <a:endParaRPr lang="en-US" sz="2000" dirty="0" smtClean="0">
              <a:latin typeface="Berlin Sans FB Demi" pitchFamily="34" charset="0"/>
            </a:endParaRPr>
          </a:p>
          <a:p>
            <a:pPr lvl="1">
              <a:buNone/>
            </a:pPr>
            <a:r>
              <a:rPr lang="en-US" sz="2000" dirty="0" smtClean="0">
                <a:latin typeface="Berlin Sans FB" pitchFamily="34" charset="0"/>
              </a:rPr>
              <a:t>Browsing is possible</a:t>
            </a:r>
          </a:p>
          <a:p>
            <a:pPr lvl="1">
              <a:buNone/>
            </a:pPr>
            <a:endParaRPr lang="en-US" sz="2000" dirty="0">
              <a:latin typeface="Berlin Sans FB" pitchFamily="34" charset="0"/>
            </a:endParaRPr>
          </a:p>
          <a:p>
            <a:pPr lvl="1">
              <a:buNone/>
            </a:pPr>
            <a:endParaRPr lang="en-US" sz="2000" dirty="0" smtClean="0">
              <a:latin typeface="Berlin Sans FB" pitchFamily="34" charset="0"/>
            </a:endParaRPr>
          </a:p>
          <a:p>
            <a:pPr lvl="1">
              <a:buNone/>
            </a:pPr>
            <a:endParaRPr lang="en-US" sz="2000" dirty="0">
              <a:latin typeface="Berlin Sans FB" pitchFamily="34" charset="0"/>
            </a:endParaRPr>
          </a:p>
          <a:p>
            <a:pPr lvl="1">
              <a:buNone/>
            </a:pPr>
            <a:endParaRPr lang="en-US" sz="2000" dirty="0" smtClean="0">
              <a:latin typeface="Berlin Sans FB" pitchFamily="34" charset="0"/>
            </a:endParaRPr>
          </a:p>
          <a:p>
            <a:pPr lvl="1">
              <a:buNone/>
            </a:pPr>
            <a:endParaRPr lang="en-US" sz="2000" dirty="0">
              <a:latin typeface="Berlin Sans FB" pitchFamily="34" charset="0"/>
            </a:endParaRPr>
          </a:p>
          <a:p>
            <a:pPr lvl="1">
              <a:buNone/>
            </a:pPr>
            <a:endParaRPr lang="en-US" sz="2000" dirty="0" smtClean="0">
              <a:latin typeface="Berlin Sans FB" pitchFamily="34" charset="0"/>
            </a:endParaRPr>
          </a:p>
          <a:p>
            <a:pPr lvl="1">
              <a:buNone/>
            </a:pPr>
            <a:endParaRPr lang="en-US" sz="2000" dirty="0">
              <a:latin typeface="Berlin Sans FB" pitchFamily="34" charset="0"/>
            </a:endParaRPr>
          </a:p>
          <a:p>
            <a:pPr lvl="1">
              <a:buNone/>
            </a:pPr>
            <a:r>
              <a:rPr lang="en-US" sz="2000" dirty="0" smtClean="0">
                <a:latin typeface="Berlin Sans FB" pitchFamily="34" charset="0"/>
              </a:rPr>
              <a:t>Individual results downloadable in </a:t>
            </a:r>
            <a:r>
              <a:rPr lang="en-US" sz="2000" dirty="0" err="1" smtClean="0">
                <a:latin typeface="Berlin Sans FB" pitchFamily="34" charset="0"/>
              </a:rPr>
              <a:t>pdf</a:t>
            </a:r>
            <a:r>
              <a:rPr lang="en-US" sz="2000" dirty="0" smtClean="0">
                <a:latin typeface="Berlin Sans FB" pitchFamily="34" charset="0"/>
              </a:rPr>
              <a:t>; limit of 20 in downloading result citations</a:t>
            </a: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pic>
        <p:nvPicPr>
          <p:cNvPr id="18435" name="Picture 3"/>
          <p:cNvPicPr>
            <a:picLocks noChangeAspect="1" noChangeArrowheads="1"/>
          </p:cNvPicPr>
          <p:nvPr/>
        </p:nvPicPr>
        <p:blipFill>
          <a:blip r:embed="rId3" cstate="print"/>
          <a:srcRect/>
          <a:stretch>
            <a:fillRect/>
          </a:stretch>
        </p:blipFill>
        <p:spPr bwMode="auto">
          <a:xfrm>
            <a:off x="3429000" y="5638800"/>
            <a:ext cx="1638300" cy="628650"/>
          </a:xfrm>
          <a:prstGeom prst="rect">
            <a:avLst/>
          </a:prstGeom>
          <a:noFill/>
          <a:ln w="38100">
            <a:solidFill>
              <a:srgbClr val="FF0000"/>
            </a:solidFill>
            <a:miter lim="800000"/>
            <a:headEnd/>
            <a:tailEnd/>
          </a:ln>
        </p:spPr>
      </p:pic>
      <p:pic>
        <p:nvPicPr>
          <p:cNvPr id="18436" name="Picture 4"/>
          <p:cNvPicPr>
            <a:picLocks noChangeAspect="1" noChangeArrowheads="1"/>
          </p:cNvPicPr>
          <p:nvPr/>
        </p:nvPicPr>
        <p:blipFill>
          <a:blip r:embed="rId4" cstate="print"/>
          <a:srcRect b="25000"/>
          <a:stretch>
            <a:fillRect/>
          </a:stretch>
        </p:blipFill>
        <p:spPr bwMode="auto">
          <a:xfrm>
            <a:off x="1219200" y="2667000"/>
            <a:ext cx="7203112" cy="205740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371600"/>
            <a:ext cx="7924800" cy="5105400"/>
          </a:xfrm>
        </p:spPr>
        <p:txBody>
          <a:bodyPr vert="horz">
            <a:normAutofit/>
          </a:bodyPr>
          <a:lstStyle/>
          <a:p>
            <a:pPr>
              <a:buNone/>
            </a:pPr>
            <a:r>
              <a:rPr lang="en-US" sz="2400" dirty="0" smtClean="0">
                <a:latin typeface="Berlin Sans FB Demi" pitchFamily="34" charset="0"/>
              </a:rPr>
              <a:t>The</a:t>
            </a:r>
            <a:r>
              <a:rPr lang="en-US" sz="2400" i="1" dirty="0" smtClean="0">
                <a:latin typeface="Berlin Sans FB Demi" pitchFamily="34" charset="0"/>
              </a:rPr>
              <a:t> </a:t>
            </a: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databases, some figures:</a:t>
            </a:r>
          </a:p>
          <a:p>
            <a:pPr>
              <a:buNone/>
            </a:pPr>
            <a:endParaRPr lang="en-US" sz="2400" dirty="0">
              <a:latin typeface="Berlin Sans FB Demi" pitchFamily="34" charset="0"/>
            </a:endParaRPr>
          </a:p>
          <a:p>
            <a:pPr lvl="1">
              <a:buNone/>
            </a:pPr>
            <a:r>
              <a:rPr lang="en-US" sz="2000" dirty="0" smtClean="0">
                <a:latin typeface="Berlin Sans FB" pitchFamily="34" charset="0"/>
              </a:rPr>
              <a:t>Index database: 30 million entries</a:t>
            </a:r>
          </a:p>
          <a:p>
            <a:pPr lvl="1">
              <a:buNone/>
            </a:pPr>
            <a:endParaRPr lang="en-US" sz="2000" dirty="0" smtClean="0">
              <a:latin typeface="Berlin Sans FB" pitchFamily="34" charset="0"/>
            </a:endParaRPr>
          </a:p>
          <a:p>
            <a:pPr lvl="1">
              <a:buNone/>
            </a:pPr>
            <a:r>
              <a:rPr lang="en-US" sz="2000" dirty="0" smtClean="0">
                <a:latin typeface="Berlin Sans FB" pitchFamily="34" charset="0"/>
              </a:rPr>
              <a:t>Late Qing: 290,000 scanned articles (citations: 460,000) , from &gt;300 periodicals</a:t>
            </a:r>
          </a:p>
          <a:p>
            <a:pPr lvl="1">
              <a:buNone/>
            </a:pPr>
            <a:endParaRPr lang="en-US" sz="2000" dirty="0" smtClean="0">
              <a:latin typeface="Berlin Sans FB" pitchFamily="34" charset="0"/>
            </a:endParaRPr>
          </a:p>
          <a:p>
            <a:pPr lvl="1">
              <a:buNone/>
            </a:pPr>
            <a:r>
              <a:rPr lang="en-US" sz="2000" dirty="0" smtClean="0">
                <a:latin typeface="Berlin Sans FB" pitchFamily="34" charset="0"/>
              </a:rPr>
              <a:t>Republican period:  target is 20,000 periodicals, 15 million articles. Currently available : </a:t>
            </a:r>
            <a:r>
              <a:rPr lang="en-US" sz="2000" dirty="0" smtClean="0">
                <a:latin typeface="Berlin Sans FB Demi" pitchFamily="34" charset="0"/>
              </a:rPr>
              <a:t>parts 1-4</a:t>
            </a:r>
            <a:r>
              <a:rPr lang="en-US" sz="2000" dirty="0" smtClean="0">
                <a:latin typeface="Berlin Sans FB" pitchFamily="34" charset="0"/>
              </a:rPr>
              <a:t>: 5,630 journal titles, &gt;120,000 issues, &gt;3.2 million articles (in citations: &gt;6.2 million). To come: </a:t>
            </a:r>
            <a:r>
              <a:rPr lang="en-US" sz="2000" i="1" dirty="0" smtClean="0">
                <a:latin typeface="Berlin Sans FB" pitchFamily="34" charset="0"/>
              </a:rPr>
              <a:t>Dian </a:t>
            </a:r>
            <a:r>
              <a:rPr lang="en-US" sz="2000" i="1" dirty="0" err="1" smtClean="0">
                <a:latin typeface="Berlin Sans FB" pitchFamily="34" charset="0"/>
              </a:rPr>
              <a:t>shi</a:t>
            </a:r>
            <a:r>
              <a:rPr lang="en-US" sz="2000" i="1" dirty="0" smtClean="0">
                <a:latin typeface="Berlin Sans FB" pitchFamily="34" charset="0"/>
              </a:rPr>
              <a:t> </a:t>
            </a:r>
            <a:r>
              <a:rPr lang="en-US" sz="2000" i="1" dirty="0" err="1" smtClean="0">
                <a:latin typeface="Berlin Sans FB" pitchFamily="34" charset="0"/>
              </a:rPr>
              <a:t>zhai</a:t>
            </a:r>
            <a:r>
              <a:rPr lang="en-US" sz="2000" i="1" dirty="0" smtClean="0">
                <a:latin typeface="Berlin Sans FB" pitchFamily="34" charset="0"/>
              </a:rPr>
              <a:t> </a:t>
            </a:r>
            <a:r>
              <a:rPr lang="en-US" sz="2000" i="1" dirty="0" err="1" smtClean="0">
                <a:latin typeface="Berlin Sans FB" pitchFamily="34" charset="0"/>
              </a:rPr>
              <a:t>hua</a:t>
            </a:r>
            <a:r>
              <a:rPr lang="en-US" sz="2000" i="1" dirty="0" smtClean="0">
                <a:latin typeface="Berlin Sans FB" pitchFamily="34" charset="0"/>
              </a:rPr>
              <a:t> </a:t>
            </a:r>
            <a:r>
              <a:rPr lang="en-US" sz="2000" i="1" dirty="0" err="1" smtClean="0">
                <a:latin typeface="Berlin Sans FB" pitchFamily="34" charset="0"/>
              </a:rPr>
              <a:t>bao</a:t>
            </a:r>
            <a:r>
              <a:rPr lang="en-US" sz="2000" dirty="0" smtClean="0">
                <a:latin typeface="Berlin Sans FB" pitchFamily="34" charset="0"/>
              </a:rPr>
              <a:t>, </a:t>
            </a:r>
            <a:r>
              <a:rPr lang="en-US" sz="2000" i="1" dirty="0" smtClean="0">
                <a:latin typeface="Berlin Sans FB" pitchFamily="34" charset="0"/>
              </a:rPr>
              <a:t>North China Herald/ North China Daily News (browse versions)</a:t>
            </a:r>
            <a:endParaRPr lang="en-US" sz="2400" i="1" dirty="0" smtClean="0">
              <a:latin typeface="Berlin Sans FB"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752600"/>
            <a:ext cx="7924800" cy="4800600"/>
          </a:xfrm>
        </p:spPr>
        <p:txBody>
          <a:bodyPr vert="horz">
            <a:normAutofit/>
          </a:bodyPr>
          <a:lstStyle/>
          <a:p>
            <a:pPr>
              <a:buNone/>
            </a:pPr>
            <a:r>
              <a:rPr lang="en-US" sz="2400" i="1" dirty="0" err="1" smtClean="0">
                <a:latin typeface="Berlin Sans FB Demi" pitchFamily="34" charset="0"/>
              </a:rPr>
              <a:t>Da</a:t>
            </a:r>
            <a:r>
              <a:rPr lang="en-US" sz="2400" i="1" dirty="0" smtClean="0">
                <a:latin typeface="Berlin Sans FB Demi" pitchFamily="34" charset="0"/>
              </a:rPr>
              <a:t> cheng </a:t>
            </a:r>
            <a:r>
              <a:rPr lang="en-US" sz="2400" i="1" dirty="0" err="1" smtClean="0">
                <a:latin typeface="Berlin Sans FB Demi" pitchFamily="34" charset="0"/>
              </a:rPr>
              <a:t>lao</a:t>
            </a:r>
            <a:r>
              <a:rPr lang="en-US" sz="2400" i="1" dirty="0" smtClean="0">
                <a:latin typeface="Berlin Sans FB Demi" pitchFamily="34" charset="0"/>
              </a:rPr>
              <a:t> </a:t>
            </a:r>
            <a:r>
              <a:rPr lang="en-US" sz="2400" i="1" dirty="0" err="1" smtClean="0">
                <a:latin typeface="Berlin Sans FB Demi" pitchFamily="34" charset="0"/>
              </a:rPr>
              <a:t>jiu</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dirty="0" smtClean="0">
                <a:latin typeface="Berlin Sans FB Demi" pitchFamily="34" charset="0"/>
              </a:rPr>
              <a:t>database:</a:t>
            </a: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r>
              <a:rPr lang="en-US" sz="2400" dirty="0" smtClean="0">
                <a:latin typeface="Berlin Sans FB Demi" pitchFamily="34" charset="0"/>
              </a:rPr>
              <a:t>	</a:t>
            </a:r>
            <a:endParaRPr lang="en-US" sz="2000" dirty="0">
              <a:latin typeface="Berlin Sans FB"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609600" y="2819400"/>
            <a:ext cx="7848600" cy="3581143"/>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752600"/>
            <a:ext cx="7924800" cy="4800600"/>
          </a:xfrm>
        </p:spPr>
        <p:txBody>
          <a:bodyPr vert="horz">
            <a:normAutofit/>
          </a:bodyPr>
          <a:lstStyle/>
          <a:p>
            <a:pPr>
              <a:buNone/>
            </a:pPr>
            <a:r>
              <a:rPr lang="en-US" sz="2400" i="1" dirty="0" err="1" smtClean="0">
                <a:latin typeface="Berlin Sans FB Demi" pitchFamily="34" charset="0"/>
              </a:rPr>
              <a:t>Da</a:t>
            </a:r>
            <a:r>
              <a:rPr lang="en-US" sz="2400" i="1" dirty="0" smtClean="0">
                <a:latin typeface="Berlin Sans FB Demi" pitchFamily="34" charset="0"/>
              </a:rPr>
              <a:t> cheng </a:t>
            </a:r>
            <a:r>
              <a:rPr lang="en-US" sz="2400" i="1" dirty="0" err="1" smtClean="0">
                <a:latin typeface="Berlin Sans FB Demi" pitchFamily="34" charset="0"/>
              </a:rPr>
              <a:t>lao</a:t>
            </a:r>
            <a:r>
              <a:rPr lang="en-US" sz="2400" i="1" dirty="0" smtClean="0">
                <a:latin typeface="Berlin Sans FB Demi" pitchFamily="34" charset="0"/>
              </a:rPr>
              <a:t> </a:t>
            </a:r>
            <a:r>
              <a:rPr lang="en-US" sz="2400" i="1" dirty="0" err="1" smtClean="0">
                <a:latin typeface="Berlin Sans FB Demi" pitchFamily="34" charset="0"/>
              </a:rPr>
              <a:t>jiu</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dirty="0" smtClean="0">
                <a:latin typeface="Berlin Sans FB Demi" pitchFamily="34" charset="0"/>
              </a:rPr>
              <a:t>database:</a:t>
            </a: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r>
              <a:rPr lang="en-US" sz="2400" dirty="0" smtClean="0">
                <a:latin typeface="Berlin Sans FB Demi" pitchFamily="34" charset="0"/>
              </a:rPr>
              <a:t>	</a:t>
            </a:r>
            <a:r>
              <a:rPr lang="en-US" sz="2000" dirty="0" smtClean="0">
                <a:latin typeface="Berlin Sans FB" pitchFamily="34" charset="0"/>
              </a:rPr>
              <a:t>From 1840 to 1949; at </a:t>
            </a:r>
            <a:r>
              <a:rPr lang="en-US" sz="2000" dirty="0" smtClean="0">
                <a:latin typeface="Berlin Sans FB" pitchFamily="34" charset="0"/>
                <a:hlinkClick r:id="rId3"/>
              </a:rPr>
              <a:t>www.dachengdata.com</a:t>
            </a:r>
            <a:r>
              <a:rPr lang="en-US" sz="2000" dirty="0" smtClean="0">
                <a:latin typeface="Berlin Sans FB" pitchFamily="34" charset="0"/>
              </a:rPr>
              <a:t> </a:t>
            </a:r>
          </a:p>
          <a:p>
            <a:pPr>
              <a:buNone/>
            </a:pPr>
            <a:endParaRPr lang="en-US" sz="2000" dirty="0" smtClean="0">
              <a:latin typeface="Berlin Sans FB" pitchFamily="34" charset="0"/>
            </a:endParaRPr>
          </a:p>
          <a:p>
            <a:pPr>
              <a:buNone/>
            </a:pPr>
            <a:r>
              <a:rPr lang="en-US" sz="2000" dirty="0" smtClean="0">
                <a:latin typeface="Berlin Sans FB" pitchFamily="34" charset="0"/>
              </a:rPr>
              <a:t>	Current numbers: &gt;7,000 journal titles, 130,000 issues, 1.3 million article titles</a:t>
            </a:r>
          </a:p>
          <a:p>
            <a:pPr>
              <a:buNone/>
            </a:pPr>
            <a:endParaRPr lang="en-US" sz="2000" dirty="0" smtClean="0">
              <a:latin typeface="Berlin Sans FB" pitchFamily="34" charset="0"/>
            </a:endParaRPr>
          </a:p>
          <a:p>
            <a:pPr>
              <a:buNone/>
            </a:pPr>
            <a:r>
              <a:rPr lang="en-US" sz="2000" dirty="0" smtClean="0">
                <a:latin typeface="Berlin Sans FB" pitchFamily="34" charset="0"/>
              </a:rPr>
              <a:t>	Planned upgrades of 10,000 issues/year, and soon: additional journal introductions</a:t>
            </a:r>
            <a:endParaRPr lang="en-US" sz="2000" dirty="0">
              <a:latin typeface="Berlin Sans FB" pitchFamily="34" charset="0"/>
            </a:endParaRPr>
          </a:p>
        </p:txBody>
      </p:sp>
      <p:pic>
        <p:nvPicPr>
          <p:cNvPr id="14340" name="Picture 4"/>
          <p:cNvPicPr>
            <a:picLocks noChangeAspect="1" noChangeArrowheads="1"/>
          </p:cNvPicPr>
          <p:nvPr/>
        </p:nvPicPr>
        <p:blipFill>
          <a:blip r:embed="rId4" cstate="print"/>
          <a:srcRect/>
          <a:stretch>
            <a:fillRect/>
          </a:stretch>
        </p:blipFill>
        <p:spPr bwMode="auto">
          <a:xfrm>
            <a:off x="1143000" y="2590800"/>
            <a:ext cx="5711687" cy="91440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228600"/>
            <a:ext cx="9144000" cy="7086600"/>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371600"/>
            <a:ext cx="7924800" cy="5105400"/>
          </a:xfrm>
        </p:spPr>
        <p:txBody>
          <a:bodyPr vert="horz">
            <a:normAutofit/>
          </a:bodyPr>
          <a:lstStyle/>
          <a:p>
            <a:pPr>
              <a:buNone/>
            </a:pPr>
            <a:r>
              <a:rPr lang="en-US" sz="2400" i="1" dirty="0" err="1" smtClean="0">
                <a:latin typeface="Berlin Sans FB Demi" pitchFamily="34" charset="0"/>
              </a:rPr>
              <a:t>Da</a:t>
            </a:r>
            <a:r>
              <a:rPr lang="en-US" sz="2400" i="1" dirty="0" smtClean="0">
                <a:latin typeface="Berlin Sans FB Demi" pitchFamily="34" charset="0"/>
              </a:rPr>
              <a:t> cheng </a:t>
            </a:r>
            <a:r>
              <a:rPr lang="en-US" sz="2400" i="1" dirty="0" err="1" smtClean="0">
                <a:latin typeface="Berlin Sans FB Demi" pitchFamily="34" charset="0"/>
              </a:rPr>
              <a:t>lao</a:t>
            </a:r>
            <a:r>
              <a:rPr lang="en-US" sz="2400" i="1" dirty="0" smtClean="0">
                <a:latin typeface="Berlin Sans FB Demi" pitchFamily="34" charset="0"/>
              </a:rPr>
              <a:t> </a:t>
            </a:r>
            <a:r>
              <a:rPr lang="en-US" sz="2400" i="1" dirty="0" err="1" smtClean="0">
                <a:latin typeface="Berlin Sans FB Demi" pitchFamily="34" charset="0"/>
              </a:rPr>
              <a:t>jiu</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dirty="0" smtClean="0">
                <a:latin typeface="Berlin Sans FB Demi" pitchFamily="34" charset="0"/>
              </a:rPr>
              <a:t>database:</a:t>
            </a:r>
          </a:p>
          <a:p>
            <a:pPr>
              <a:buNone/>
            </a:pPr>
            <a:endParaRPr lang="en-US" sz="2400" dirty="0">
              <a:latin typeface="Berlin Sans FB Demi" pitchFamily="34" charset="0"/>
            </a:endParaRPr>
          </a:p>
          <a:p>
            <a:pPr lvl="1">
              <a:buNone/>
            </a:pPr>
            <a:r>
              <a:rPr lang="en-US" sz="2000" dirty="0" smtClean="0">
                <a:latin typeface="Berlin Sans FB" pitchFamily="34" charset="0"/>
              </a:rPr>
              <a:t>Searchable by article (titles, author, journal title) and journal (title, year, place, organization) in simplified and traditional characters (but highlighting in result is only of the exact form used)</a:t>
            </a:r>
          </a:p>
          <a:p>
            <a:pPr lvl="1">
              <a:buNone/>
            </a:pPr>
            <a:endParaRPr lang="en-US" sz="2000" dirty="0">
              <a:latin typeface="Berlin Sans FB" pitchFamily="34" charset="0"/>
            </a:endParaRPr>
          </a:p>
          <a:p>
            <a:pPr lvl="1">
              <a:buNone/>
            </a:pPr>
            <a:endParaRPr lang="en-US" sz="2000" dirty="0" smtClean="0">
              <a:latin typeface="Berlin Sans FB" pitchFamily="34" charset="0"/>
            </a:endParaRPr>
          </a:p>
          <a:p>
            <a:pPr lvl="1">
              <a:buNone/>
            </a:pPr>
            <a:endParaRPr lang="en-US" sz="2000" dirty="0">
              <a:latin typeface="Berlin Sans FB" pitchFamily="34" charset="0"/>
            </a:endParaRPr>
          </a:p>
          <a:p>
            <a:pPr lvl="1">
              <a:buNone/>
            </a:pPr>
            <a:endParaRPr lang="en-US" sz="2000" dirty="0" smtClean="0">
              <a:latin typeface="Berlin Sans FB" pitchFamily="34" charset="0"/>
            </a:endParaRPr>
          </a:p>
          <a:p>
            <a:pPr lvl="1">
              <a:buNone/>
            </a:pPr>
            <a:r>
              <a:rPr lang="en-US" sz="2000" dirty="0" smtClean="0">
                <a:latin typeface="Berlin Sans FB" pitchFamily="34" charset="0"/>
              </a:rPr>
              <a:t>Browsing of journal titles, not articles, possible by subject; not part of combined search</a:t>
            </a: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p:txBody>
      </p:sp>
      <p:pic>
        <p:nvPicPr>
          <p:cNvPr id="20483" name="Picture 3"/>
          <p:cNvPicPr>
            <a:picLocks noChangeAspect="1" noChangeArrowheads="1"/>
          </p:cNvPicPr>
          <p:nvPr/>
        </p:nvPicPr>
        <p:blipFill>
          <a:blip r:embed="rId3" cstate="print"/>
          <a:srcRect/>
          <a:stretch>
            <a:fillRect/>
          </a:stretch>
        </p:blipFill>
        <p:spPr bwMode="auto">
          <a:xfrm>
            <a:off x="4495800" y="3429000"/>
            <a:ext cx="1676400" cy="1028700"/>
          </a:xfrm>
          <a:prstGeom prst="rect">
            <a:avLst/>
          </a:prstGeom>
          <a:noFill/>
          <a:ln w="38100">
            <a:solidFill>
              <a:srgbClr val="FF0000"/>
            </a:solidFill>
            <a:miter lim="800000"/>
            <a:headEnd/>
            <a:tailEnd/>
          </a:ln>
        </p:spPr>
      </p:pic>
      <p:pic>
        <p:nvPicPr>
          <p:cNvPr id="20484" name="Picture 4"/>
          <p:cNvPicPr>
            <a:picLocks noChangeAspect="1" noChangeArrowheads="1"/>
          </p:cNvPicPr>
          <p:nvPr/>
        </p:nvPicPr>
        <p:blipFill>
          <a:blip r:embed="rId4" cstate="print"/>
          <a:srcRect b="24883"/>
          <a:stretch>
            <a:fillRect/>
          </a:stretch>
        </p:blipFill>
        <p:spPr bwMode="auto">
          <a:xfrm>
            <a:off x="3733800" y="5105400"/>
            <a:ext cx="4733925" cy="1524000"/>
          </a:xfrm>
          <a:prstGeom prst="rect">
            <a:avLst/>
          </a:prstGeom>
          <a:noFill/>
          <a:ln w="38100">
            <a:solidFill>
              <a:srgbClr val="FF0000"/>
            </a:solid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447800" y="3429000"/>
            <a:ext cx="1657350" cy="790575"/>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676400"/>
            <a:ext cx="7924800" cy="4800600"/>
          </a:xfrm>
        </p:spPr>
        <p:txBody>
          <a:bodyPr vert="horz">
            <a:normAutofit fontScale="92500" lnSpcReduction="10000"/>
          </a:bodyPr>
          <a:lstStyle/>
          <a:p>
            <a:pPr>
              <a:buNone/>
            </a:pPr>
            <a:r>
              <a:rPr lang="en-US" sz="2400" i="1" dirty="0" err="1" smtClean="0">
                <a:latin typeface="Berlin Sans FB Demi" pitchFamily="34" charset="0"/>
              </a:rPr>
              <a:t>Da</a:t>
            </a:r>
            <a:r>
              <a:rPr lang="en-US" sz="2400" i="1" dirty="0" smtClean="0">
                <a:latin typeface="Berlin Sans FB Demi" pitchFamily="34" charset="0"/>
              </a:rPr>
              <a:t> cheng </a:t>
            </a:r>
            <a:r>
              <a:rPr lang="en-US" sz="2400" i="1" dirty="0" err="1" smtClean="0">
                <a:latin typeface="Berlin Sans FB Demi" pitchFamily="34" charset="0"/>
              </a:rPr>
              <a:t>lao</a:t>
            </a:r>
            <a:r>
              <a:rPr lang="en-US" sz="2400" i="1" dirty="0" smtClean="0">
                <a:latin typeface="Berlin Sans FB Demi" pitchFamily="34" charset="0"/>
              </a:rPr>
              <a:t> </a:t>
            </a:r>
            <a:r>
              <a:rPr lang="en-US" sz="2400" i="1" dirty="0" err="1" smtClean="0">
                <a:latin typeface="Berlin Sans FB Demi" pitchFamily="34" charset="0"/>
              </a:rPr>
              <a:t>jiu</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dirty="0" smtClean="0">
                <a:latin typeface="Berlin Sans FB Demi" pitchFamily="34" charset="0"/>
              </a:rPr>
              <a:t>database:</a:t>
            </a:r>
          </a:p>
          <a:p>
            <a:pPr>
              <a:buNone/>
            </a:pPr>
            <a:endParaRPr lang="en-US" sz="2400" dirty="0">
              <a:latin typeface="Berlin Sans FB Demi" pitchFamily="34" charset="0"/>
            </a:endParaRPr>
          </a:p>
          <a:p>
            <a:pPr lvl="1">
              <a:buNone/>
            </a:pPr>
            <a:r>
              <a:rPr lang="en-US" sz="2000" dirty="0" smtClean="0">
                <a:latin typeface="Berlin Sans FB" pitchFamily="34" charset="0"/>
              </a:rPr>
              <a:t>From a result, one can view the article (viewer jumps to page in issue), re-search author, browse journal, and browse issue ; and refine search within results</a:t>
            </a:r>
          </a:p>
          <a:p>
            <a:pPr lvl="1">
              <a:buNone/>
            </a:pPr>
            <a:endParaRPr lang="en-US" sz="2000" dirty="0">
              <a:latin typeface="Berlin Sans FB" pitchFamily="34" charset="0"/>
            </a:endParaRPr>
          </a:p>
          <a:p>
            <a:pPr lvl="1">
              <a:buNone/>
            </a:pPr>
            <a:endParaRPr lang="en-US" sz="2000" dirty="0" smtClean="0">
              <a:latin typeface="Berlin Sans FB" pitchFamily="34" charset="0"/>
            </a:endParaRPr>
          </a:p>
          <a:p>
            <a:pPr lvl="1">
              <a:buNone/>
            </a:pPr>
            <a:endParaRPr lang="en-US" sz="2000" dirty="0">
              <a:latin typeface="Berlin Sans FB" pitchFamily="34" charset="0"/>
            </a:endParaRPr>
          </a:p>
          <a:p>
            <a:pPr lvl="1">
              <a:buNone/>
            </a:pPr>
            <a:endParaRPr lang="en-US" sz="2000" dirty="0" smtClean="0">
              <a:latin typeface="Berlin Sans FB" pitchFamily="34" charset="0"/>
            </a:endParaRPr>
          </a:p>
          <a:p>
            <a:pPr lvl="1">
              <a:buNone/>
            </a:pPr>
            <a:endParaRPr lang="en-US" sz="2000" dirty="0">
              <a:latin typeface="Berlin Sans FB" pitchFamily="34" charset="0"/>
            </a:endParaRPr>
          </a:p>
          <a:p>
            <a:pPr lvl="1">
              <a:buNone/>
            </a:pPr>
            <a:endParaRPr lang="en-US" sz="2000" dirty="0">
              <a:latin typeface="Berlin Sans FB" pitchFamily="34" charset="0"/>
            </a:endParaRPr>
          </a:p>
          <a:p>
            <a:pPr lvl="1">
              <a:buNone/>
            </a:pPr>
            <a:endParaRPr lang="en-US" sz="2000" dirty="0" smtClean="0">
              <a:latin typeface="Berlin Sans FB" pitchFamily="34" charset="0"/>
            </a:endParaRPr>
          </a:p>
          <a:p>
            <a:pPr lvl="1">
              <a:buNone/>
            </a:pPr>
            <a:r>
              <a:rPr lang="en-US" sz="2000" dirty="0" smtClean="0">
                <a:latin typeface="Berlin Sans FB" pitchFamily="34" charset="0"/>
              </a:rPr>
              <a:t>Articles do not give page numbers;  (partial work-around: click on issue; but the table of contents is not always in order!)</a:t>
            </a:r>
            <a:endParaRPr lang="en-US" sz="2000" dirty="0">
              <a:latin typeface="Berlin Sans FB" pitchFamily="34" charset="0"/>
            </a:endParaRPr>
          </a:p>
        </p:txBody>
      </p:sp>
      <p:pic>
        <p:nvPicPr>
          <p:cNvPr id="21506" name="Picture 2"/>
          <p:cNvPicPr>
            <a:picLocks noChangeAspect="1" noChangeArrowheads="1"/>
          </p:cNvPicPr>
          <p:nvPr/>
        </p:nvPicPr>
        <p:blipFill>
          <a:blip r:embed="rId3" cstate="print"/>
          <a:srcRect r="4000"/>
          <a:stretch>
            <a:fillRect/>
          </a:stretch>
        </p:blipFill>
        <p:spPr bwMode="auto">
          <a:xfrm>
            <a:off x="1143000" y="3429000"/>
            <a:ext cx="7315200" cy="175260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524000"/>
            <a:ext cx="7924800" cy="4953000"/>
          </a:xfrm>
        </p:spPr>
        <p:txBody>
          <a:bodyPr vert="horz">
            <a:normAutofit/>
          </a:bodyPr>
          <a:lstStyle/>
          <a:p>
            <a:pPr>
              <a:buNone/>
            </a:pPr>
            <a:r>
              <a:rPr lang="en-US" sz="2400" i="1" dirty="0" err="1" smtClean="0">
                <a:latin typeface="Berlin Sans FB Demi" pitchFamily="34" charset="0"/>
              </a:rPr>
              <a:t>Da</a:t>
            </a:r>
            <a:r>
              <a:rPr lang="en-US" sz="2400" i="1" dirty="0" smtClean="0">
                <a:latin typeface="Berlin Sans FB Demi" pitchFamily="34" charset="0"/>
              </a:rPr>
              <a:t> cheng </a:t>
            </a:r>
            <a:r>
              <a:rPr lang="en-US" sz="2400" i="1" dirty="0" err="1" smtClean="0">
                <a:latin typeface="Berlin Sans FB Demi" pitchFamily="34" charset="0"/>
              </a:rPr>
              <a:t>lao</a:t>
            </a:r>
            <a:r>
              <a:rPr lang="en-US" sz="2400" i="1" dirty="0" smtClean="0">
                <a:latin typeface="Berlin Sans FB Demi" pitchFamily="34" charset="0"/>
              </a:rPr>
              <a:t> </a:t>
            </a:r>
            <a:r>
              <a:rPr lang="en-US" sz="2400" i="1" dirty="0" err="1" smtClean="0">
                <a:latin typeface="Berlin Sans FB Demi" pitchFamily="34" charset="0"/>
              </a:rPr>
              <a:t>jiu</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dirty="0" smtClean="0">
                <a:latin typeface="Berlin Sans FB Demi" pitchFamily="34" charset="0"/>
              </a:rPr>
              <a:t>database:</a:t>
            </a:r>
          </a:p>
          <a:p>
            <a:pPr>
              <a:buNone/>
            </a:pPr>
            <a:endParaRPr lang="en-US" sz="2400" dirty="0">
              <a:latin typeface="Berlin Sans FB Demi" pitchFamily="34" charset="0"/>
            </a:endParaRPr>
          </a:p>
          <a:p>
            <a:pPr lvl="1">
              <a:buNone/>
            </a:pPr>
            <a:r>
              <a:rPr lang="en-US" sz="2000" dirty="0" smtClean="0">
                <a:latin typeface="Berlin Sans FB" pitchFamily="34" charset="0"/>
              </a:rPr>
              <a:t>What is shown and downloadable is usually a unit many pages more than  the specific article</a:t>
            </a:r>
          </a:p>
          <a:p>
            <a:pPr lvl="1">
              <a:buNone/>
            </a:pPr>
            <a:endParaRPr lang="en-US" sz="2000" dirty="0" smtClean="0">
              <a:latin typeface="Berlin Sans FB"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219200" y="3200400"/>
            <a:ext cx="6781800" cy="3223349"/>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524000"/>
            <a:ext cx="7924800" cy="4953000"/>
          </a:xfrm>
        </p:spPr>
        <p:txBody>
          <a:bodyPr vert="horz">
            <a:normAutofit/>
          </a:bodyPr>
          <a:lstStyle/>
          <a:p>
            <a:pPr>
              <a:buNone/>
            </a:pPr>
            <a:r>
              <a:rPr lang="en-US" sz="2400" i="1" dirty="0" err="1" smtClean="0">
                <a:latin typeface="Berlin Sans FB Demi" pitchFamily="34" charset="0"/>
              </a:rPr>
              <a:t>Da</a:t>
            </a:r>
            <a:r>
              <a:rPr lang="en-US" sz="2400" i="1" dirty="0" smtClean="0">
                <a:latin typeface="Berlin Sans FB Demi" pitchFamily="34" charset="0"/>
              </a:rPr>
              <a:t> cheng </a:t>
            </a:r>
            <a:r>
              <a:rPr lang="en-US" sz="2400" i="1" dirty="0" err="1" smtClean="0">
                <a:latin typeface="Berlin Sans FB Demi" pitchFamily="34" charset="0"/>
              </a:rPr>
              <a:t>lao</a:t>
            </a:r>
            <a:r>
              <a:rPr lang="en-US" sz="2400" i="1" dirty="0" smtClean="0">
                <a:latin typeface="Berlin Sans FB Demi" pitchFamily="34" charset="0"/>
              </a:rPr>
              <a:t> </a:t>
            </a:r>
            <a:r>
              <a:rPr lang="en-US" sz="2400" i="1" dirty="0" err="1" smtClean="0">
                <a:latin typeface="Berlin Sans FB Demi" pitchFamily="34" charset="0"/>
              </a:rPr>
              <a:t>jiu</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dirty="0" smtClean="0">
                <a:latin typeface="Berlin Sans FB Demi" pitchFamily="34" charset="0"/>
              </a:rPr>
              <a:t>database:</a:t>
            </a:r>
          </a:p>
          <a:p>
            <a:pPr>
              <a:buNone/>
            </a:pPr>
            <a:endParaRPr lang="en-US" sz="2400" dirty="0">
              <a:latin typeface="Berlin Sans FB Demi" pitchFamily="34" charset="0"/>
            </a:endParaRPr>
          </a:p>
          <a:p>
            <a:pPr lvl="1">
              <a:buNone/>
            </a:pPr>
            <a:endParaRPr lang="en-US" sz="2000" dirty="0" smtClean="0">
              <a:latin typeface="Berlin Sans FB" pitchFamily="34" charset="0"/>
            </a:endParaRPr>
          </a:p>
          <a:p>
            <a:pPr lvl="1">
              <a:buNone/>
            </a:pPr>
            <a:r>
              <a:rPr lang="en-US" sz="2000" dirty="0" smtClean="0">
                <a:latin typeface="Berlin Sans FB" pitchFamily="34" charset="0"/>
              </a:rPr>
              <a:t>Browsing possible by journal</a:t>
            </a: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p:txBody>
      </p:sp>
      <p:pic>
        <p:nvPicPr>
          <p:cNvPr id="22530" name="Picture 2"/>
          <p:cNvPicPr>
            <a:picLocks noChangeAspect="1" noChangeArrowheads="1"/>
          </p:cNvPicPr>
          <p:nvPr/>
        </p:nvPicPr>
        <p:blipFill>
          <a:blip r:embed="rId3" cstate="print"/>
          <a:srcRect t="6751" r="8989"/>
          <a:stretch>
            <a:fillRect/>
          </a:stretch>
        </p:blipFill>
        <p:spPr bwMode="auto">
          <a:xfrm>
            <a:off x="762000" y="3581400"/>
            <a:ext cx="7715250" cy="2105025"/>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676400"/>
            <a:ext cx="7924800" cy="4876800"/>
          </a:xfrm>
        </p:spPr>
        <p:txBody>
          <a:bodyPr vert="horz">
            <a:normAutofit/>
          </a:bodyPr>
          <a:lstStyle/>
          <a:p>
            <a:pPr>
              <a:buNone/>
            </a:pPr>
            <a:r>
              <a:rPr lang="en-US" sz="2400" dirty="0" smtClean="0">
                <a:latin typeface="Berlin Sans FB Demi" pitchFamily="34" charset="0"/>
              </a:rPr>
              <a:t>1 	</a:t>
            </a: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databases</a:t>
            </a: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r>
              <a:rPr lang="en-US" sz="2400" dirty="0" smtClean="0">
                <a:latin typeface="Berlin Sans FB Demi" pitchFamily="34" charset="0"/>
              </a:rPr>
              <a:t>2 	</a:t>
            </a:r>
            <a:r>
              <a:rPr lang="en-US" sz="2400" i="1" dirty="0" err="1" smtClean="0">
                <a:latin typeface="Berlin Sans FB Demi" pitchFamily="34" charset="0"/>
              </a:rPr>
              <a:t>Da</a:t>
            </a:r>
            <a:r>
              <a:rPr lang="en-US" sz="2400" i="1" dirty="0" smtClean="0">
                <a:latin typeface="Berlin Sans FB Demi" pitchFamily="34" charset="0"/>
              </a:rPr>
              <a:t> cheng </a:t>
            </a:r>
            <a:r>
              <a:rPr lang="en-US" sz="2400" i="1" dirty="0" err="1" smtClean="0">
                <a:latin typeface="Berlin Sans FB Demi" pitchFamily="34" charset="0"/>
              </a:rPr>
              <a:t>lao</a:t>
            </a:r>
            <a:r>
              <a:rPr lang="en-US" sz="2400" i="1" dirty="0" smtClean="0">
                <a:latin typeface="Berlin Sans FB Demi" pitchFamily="34" charset="0"/>
              </a:rPr>
              <a:t> </a:t>
            </a:r>
            <a:r>
              <a:rPr lang="en-US" sz="2400" i="1" dirty="0" err="1" smtClean="0">
                <a:latin typeface="Berlin Sans FB Demi" pitchFamily="34" charset="0"/>
              </a:rPr>
              <a:t>jiu</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dirty="0" smtClean="0">
                <a:latin typeface="Berlin Sans FB Demi" pitchFamily="34" charset="0"/>
              </a:rPr>
              <a:t>database</a:t>
            </a:r>
            <a:endParaRPr lang="en-US" sz="2400" dirty="0">
              <a:latin typeface="Berlin Sans FB Demi" pitchFamily="34" charset="0"/>
            </a:endParaRPr>
          </a:p>
        </p:txBody>
      </p:sp>
      <p:pic>
        <p:nvPicPr>
          <p:cNvPr id="14339" name="Picture 3"/>
          <p:cNvPicPr>
            <a:picLocks noChangeAspect="1" noChangeArrowheads="1"/>
          </p:cNvPicPr>
          <p:nvPr/>
        </p:nvPicPr>
        <p:blipFill>
          <a:blip r:embed="rId3" cstate="print"/>
          <a:srcRect/>
          <a:stretch>
            <a:fillRect/>
          </a:stretch>
        </p:blipFill>
        <p:spPr bwMode="auto">
          <a:xfrm>
            <a:off x="1447800" y="2514600"/>
            <a:ext cx="5334000" cy="1430642"/>
          </a:xfrm>
          <a:prstGeom prst="rect">
            <a:avLst/>
          </a:prstGeom>
          <a:noFill/>
          <a:ln w="38100">
            <a:solidFill>
              <a:srgbClr val="FF0000"/>
            </a:solid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1447800" y="5105400"/>
            <a:ext cx="5711687" cy="91440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
            <a:ext cx="9144000" cy="6857999"/>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371600"/>
            <a:ext cx="7924800" cy="5181600"/>
          </a:xfrm>
        </p:spPr>
        <p:txBody>
          <a:bodyPr vert="horz">
            <a:normAutofit/>
          </a:bodyPr>
          <a:lstStyle/>
          <a:p>
            <a:pPr>
              <a:buNone/>
            </a:pPr>
            <a:r>
              <a:rPr lang="en-US" sz="2400" dirty="0" smtClean="0">
                <a:latin typeface="Berlin Sans FB Demi" pitchFamily="34" charset="0"/>
              </a:rPr>
              <a:t>Some issues:</a:t>
            </a:r>
          </a:p>
          <a:p>
            <a:pPr>
              <a:buNone/>
            </a:pPr>
            <a:endParaRPr lang="en-US" sz="2400" dirty="0">
              <a:latin typeface="Berlin Sans FB Demi" pitchFamily="34" charset="0"/>
            </a:endParaRPr>
          </a:p>
          <a:p>
            <a:pPr lvl="1">
              <a:buNone/>
            </a:pPr>
            <a:r>
              <a:rPr lang="en-US" sz="2000" i="1" dirty="0" err="1" smtClean="0">
                <a:latin typeface="Berlin Sans FB" pitchFamily="34" charset="0"/>
              </a:rPr>
              <a:t>Quan</a:t>
            </a:r>
            <a:r>
              <a:rPr lang="en-US" sz="2000" i="1" dirty="0" smtClean="0">
                <a:latin typeface="Berlin Sans FB" pitchFamily="34" charset="0"/>
              </a:rPr>
              <a:t> </a:t>
            </a:r>
            <a:r>
              <a:rPr lang="en-US" sz="2000" i="1" dirty="0" err="1" smtClean="0">
                <a:latin typeface="Berlin Sans FB" pitchFamily="34" charset="0"/>
              </a:rPr>
              <a:t>guo</a:t>
            </a:r>
            <a:r>
              <a:rPr lang="en-US" sz="2000" i="1" dirty="0" smtClean="0">
                <a:latin typeface="Berlin Sans FB" pitchFamily="34" charset="0"/>
              </a:rPr>
              <a:t> </a:t>
            </a:r>
            <a:r>
              <a:rPr lang="en-US" sz="2000" i="1" dirty="0" err="1" smtClean="0">
                <a:latin typeface="Berlin Sans FB" pitchFamily="34" charset="0"/>
              </a:rPr>
              <a:t>bao</a:t>
            </a:r>
            <a:r>
              <a:rPr lang="en-US" sz="2000" i="1" dirty="0" smtClean="0">
                <a:latin typeface="Berlin Sans FB" pitchFamily="34" charset="0"/>
              </a:rPr>
              <a:t> </a:t>
            </a:r>
            <a:r>
              <a:rPr lang="en-US" sz="2000" i="1" dirty="0" err="1" smtClean="0">
                <a:latin typeface="Berlin Sans FB" pitchFamily="34" charset="0"/>
              </a:rPr>
              <a:t>kan</a:t>
            </a:r>
            <a:r>
              <a:rPr lang="en-US" sz="2000" i="1" dirty="0" smtClean="0">
                <a:latin typeface="Berlin Sans FB" pitchFamily="34" charset="0"/>
              </a:rPr>
              <a:t> </a:t>
            </a:r>
            <a:r>
              <a:rPr lang="en-US" sz="2000" i="1" dirty="0" err="1" smtClean="0">
                <a:latin typeface="Berlin Sans FB" pitchFamily="34" charset="0"/>
              </a:rPr>
              <a:t>suo</a:t>
            </a:r>
            <a:r>
              <a:rPr lang="en-US" sz="2000" i="1" dirty="0" smtClean="0">
                <a:latin typeface="Berlin Sans FB" pitchFamily="34" charset="0"/>
              </a:rPr>
              <a:t> yin</a:t>
            </a:r>
          </a:p>
          <a:p>
            <a:pPr lvl="2"/>
            <a:r>
              <a:rPr lang="en-US" sz="1600" dirty="0" smtClean="0">
                <a:latin typeface="Berlin Sans FB" pitchFamily="34" charset="0"/>
              </a:rPr>
              <a:t>Subject searches can only be incorporated using subject classification numbers, not facets or words</a:t>
            </a:r>
          </a:p>
          <a:p>
            <a:pPr lvl="2"/>
            <a:r>
              <a:rPr lang="en-US" sz="1600" dirty="0" smtClean="0">
                <a:latin typeface="Berlin Sans FB" pitchFamily="34" charset="0"/>
              </a:rPr>
              <a:t>More facets desirable (authors, places, subjects, other keywords), and facets should be expandable beyond 10 largest hits; closing a facet is rather hidden</a:t>
            </a:r>
          </a:p>
          <a:p>
            <a:pPr lvl="2"/>
            <a:r>
              <a:rPr lang="en-US" sz="1600" dirty="0" smtClean="0">
                <a:latin typeface="Berlin Sans FB" pitchFamily="34" charset="0"/>
              </a:rPr>
              <a:t>Parts of interface under construction, but this is not always clear</a:t>
            </a:r>
          </a:p>
          <a:p>
            <a:pPr lvl="2"/>
            <a:r>
              <a:rPr lang="en-US" sz="1600" dirty="0" smtClean="0">
                <a:latin typeface="Berlin Sans FB" pitchFamily="34" charset="0"/>
              </a:rPr>
              <a:t>The </a:t>
            </a:r>
            <a:r>
              <a:rPr lang="en-US" sz="1600" i="1" dirty="0" err="1" smtClean="0">
                <a:latin typeface="Berlin Sans FB" pitchFamily="34" charset="0"/>
              </a:rPr>
              <a:t>yonghu</a:t>
            </a:r>
            <a:r>
              <a:rPr lang="en-US" sz="1600" i="1" dirty="0" smtClean="0">
                <a:latin typeface="Berlin Sans FB" pitchFamily="34" charset="0"/>
              </a:rPr>
              <a:t> </a:t>
            </a:r>
            <a:r>
              <a:rPr lang="en-US" sz="1600" i="1" dirty="0" err="1" smtClean="0">
                <a:latin typeface="Berlin Sans FB" pitchFamily="34" charset="0"/>
              </a:rPr>
              <a:t>zhongxin</a:t>
            </a:r>
            <a:r>
              <a:rPr lang="en-US" sz="1600" dirty="0" smtClean="0">
                <a:latin typeface="Berlin Sans FB" pitchFamily="34" charset="0"/>
              </a:rPr>
              <a:t> </a:t>
            </a:r>
            <a:r>
              <a:rPr lang="zh-CN" altLang="en-US" sz="1600" dirty="0" smtClean="0">
                <a:latin typeface="STZhongsong" pitchFamily="2" charset="-122"/>
                <a:ea typeface="STZhongsong" pitchFamily="2" charset="-122"/>
              </a:rPr>
              <a:t>用戶中心 </a:t>
            </a:r>
            <a:r>
              <a:rPr lang="en-US" sz="1600" dirty="0" smtClean="0">
                <a:latin typeface="Berlin Sans FB" pitchFamily="34" charset="0"/>
              </a:rPr>
              <a:t>function (with e.g. search history) provided refers in the case of IP access to the institution, not an individual</a:t>
            </a:r>
          </a:p>
          <a:p>
            <a:pPr lvl="1">
              <a:buNone/>
            </a:pPr>
            <a:r>
              <a:rPr lang="en-US" sz="2000" i="1" dirty="0" err="1" smtClean="0">
                <a:latin typeface="Berlin Sans FB" pitchFamily="34" charset="0"/>
              </a:rPr>
              <a:t>Da</a:t>
            </a:r>
            <a:r>
              <a:rPr lang="en-US" sz="2000" i="1" dirty="0" smtClean="0">
                <a:latin typeface="Berlin Sans FB" pitchFamily="34" charset="0"/>
              </a:rPr>
              <a:t> cheng </a:t>
            </a:r>
            <a:r>
              <a:rPr lang="en-US" sz="2000" i="1" dirty="0" err="1" smtClean="0">
                <a:latin typeface="Berlin Sans FB" pitchFamily="34" charset="0"/>
              </a:rPr>
              <a:t>lao</a:t>
            </a:r>
            <a:r>
              <a:rPr lang="en-US" sz="2000" i="1" dirty="0" smtClean="0">
                <a:latin typeface="Berlin Sans FB" pitchFamily="34" charset="0"/>
              </a:rPr>
              <a:t> </a:t>
            </a:r>
            <a:r>
              <a:rPr lang="en-US" sz="2000" i="1" dirty="0" err="1" smtClean="0">
                <a:latin typeface="Berlin Sans FB" pitchFamily="34" charset="0"/>
              </a:rPr>
              <a:t>jiu</a:t>
            </a:r>
            <a:r>
              <a:rPr lang="en-US" sz="2000" i="1" dirty="0" smtClean="0">
                <a:latin typeface="Berlin Sans FB" pitchFamily="34" charset="0"/>
              </a:rPr>
              <a:t> </a:t>
            </a:r>
            <a:r>
              <a:rPr lang="en-US" sz="2000" i="1" dirty="0" err="1" smtClean="0">
                <a:latin typeface="Berlin Sans FB" pitchFamily="34" charset="0"/>
              </a:rPr>
              <a:t>kan</a:t>
            </a:r>
            <a:endParaRPr lang="en-US" sz="2000" i="1" dirty="0" smtClean="0">
              <a:latin typeface="Berlin Sans FB" pitchFamily="34" charset="0"/>
            </a:endParaRPr>
          </a:p>
          <a:p>
            <a:pPr lvl="2"/>
            <a:r>
              <a:rPr lang="en-US" sz="1600" dirty="0" smtClean="0">
                <a:latin typeface="Berlin Sans FB" pitchFamily="34" charset="0"/>
              </a:rPr>
              <a:t>Limited search capabilities </a:t>
            </a:r>
          </a:p>
          <a:p>
            <a:pPr lvl="2"/>
            <a:r>
              <a:rPr lang="en-US" sz="1600" dirty="0" smtClean="0">
                <a:latin typeface="Berlin Sans FB" pitchFamily="34" charset="0"/>
              </a:rPr>
              <a:t>Results presented for viewing and downloading are often more than article in question; page numbers are almost impossible to get</a:t>
            </a:r>
          </a:p>
          <a:p>
            <a:pPr lvl="2"/>
            <a:r>
              <a:rPr lang="en-US" sz="1600" dirty="0" smtClean="0">
                <a:latin typeface="Berlin Sans FB" pitchFamily="34" charset="0"/>
              </a:rPr>
              <a:t>Subjects not usable in searches, and only pertain to journal titles</a:t>
            </a:r>
          </a:p>
          <a:p>
            <a:pPr lvl="2"/>
            <a:r>
              <a:rPr lang="en-US" sz="1600" dirty="0" smtClean="0">
                <a:latin typeface="Berlin Sans FB" pitchFamily="34" charset="0"/>
              </a:rPr>
              <a:t>Sometimes wrong hits (wrong OCR?)</a:t>
            </a: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295400"/>
            <a:ext cx="7924800" cy="5257800"/>
          </a:xfrm>
        </p:spPr>
        <p:txBody>
          <a:bodyPr vert="horz">
            <a:normAutofit/>
          </a:bodyPr>
          <a:lstStyle/>
          <a:p>
            <a:pPr>
              <a:buNone/>
            </a:pPr>
            <a:endParaRPr lang="en-US" sz="2400" dirty="0">
              <a:latin typeface="Berlin Sans FB Demi" pitchFamily="34" charset="0"/>
            </a:endParaRPr>
          </a:p>
          <a:p>
            <a:pPr>
              <a:buNone/>
            </a:pPr>
            <a:r>
              <a:rPr lang="en-US" sz="2400" dirty="0" smtClean="0">
                <a:latin typeface="Berlin Sans FB Demi" pitchFamily="34" charset="0"/>
              </a:rPr>
              <a:t>Some comparisons:</a:t>
            </a:r>
          </a:p>
          <a:p>
            <a:pPr>
              <a:buNone/>
            </a:pPr>
            <a:endParaRPr lang="en-US" sz="2400" dirty="0">
              <a:latin typeface="Berlin Sans FB Demi" pitchFamily="34" charset="0"/>
            </a:endParaRPr>
          </a:p>
          <a:p>
            <a:pPr lvl="1">
              <a:buNone/>
            </a:pPr>
            <a:r>
              <a:rPr lang="en-US" sz="2000" i="1" dirty="0" smtClean="0">
                <a:latin typeface="Berlin Sans FB" pitchFamily="34" charset="0"/>
              </a:rPr>
              <a:t>(From a now outdated and necessarily incomplete comparison we received in May 2011 from colleagues at the </a:t>
            </a:r>
            <a:r>
              <a:rPr lang="en-US" sz="2000" i="1" dirty="0" err="1" smtClean="0">
                <a:latin typeface="Berlin Sans FB" pitchFamily="34" charset="0"/>
              </a:rPr>
              <a:t>Staatsbibliothek</a:t>
            </a:r>
            <a:r>
              <a:rPr lang="en-US" sz="2000" i="1" dirty="0" smtClean="0">
                <a:latin typeface="Berlin Sans FB" pitchFamily="34" charset="0"/>
              </a:rPr>
              <a:t> </a:t>
            </a:r>
            <a:r>
              <a:rPr lang="en-US" sz="2000" i="1" dirty="0" err="1" smtClean="0">
                <a:latin typeface="Berlin Sans FB" pitchFamily="34" charset="0"/>
              </a:rPr>
              <a:t>zu</a:t>
            </a:r>
            <a:r>
              <a:rPr lang="en-US" sz="2000" i="1" dirty="0" smtClean="0">
                <a:latin typeface="Berlin Sans FB" pitchFamily="34" charset="0"/>
              </a:rPr>
              <a:t> Berlin :)</a:t>
            </a:r>
          </a:p>
          <a:p>
            <a:pPr lvl="1">
              <a:buNone/>
            </a:pPr>
            <a:endParaRPr lang="en-US" sz="2000" dirty="0" smtClean="0">
              <a:latin typeface="Berlin Sans FB" pitchFamily="34" charset="0"/>
            </a:endParaRPr>
          </a:p>
          <a:p>
            <a:pPr lvl="1">
              <a:buNone/>
            </a:pPr>
            <a:r>
              <a:rPr lang="en-US" sz="2000" dirty="0" smtClean="0">
                <a:latin typeface="Berlin Sans FB" pitchFamily="34" charset="0"/>
              </a:rPr>
              <a:t>46% of the titles (not issues) in the first 3 parts of the </a:t>
            </a:r>
            <a:r>
              <a:rPr lang="en-US" sz="2000" i="1" dirty="0" err="1" smtClean="0">
                <a:latin typeface="Berlin Sans FB" pitchFamily="34" charset="0"/>
              </a:rPr>
              <a:t>Quan</a:t>
            </a:r>
            <a:r>
              <a:rPr lang="en-US" sz="2000" i="1" dirty="0" smtClean="0">
                <a:latin typeface="Berlin Sans FB" pitchFamily="34" charset="0"/>
              </a:rPr>
              <a:t> </a:t>
            </a:r>
            <a:r>
              <a:rPr lang="en-US" sz="2000" i="1" dirty="0" err="1" smtClean="0">
                <a:latin typeface="Berlin Sans FB" pitchFamily="34" charset="0"/>
              </a:rPr>
              <a:t>guo</a:t>
            </a:r>
            <a:r>
              <a:rPr lang="en-US" sz="2000" i="1" dirty="0" smtClean="0">
                <a:latin typeface="Berlin Sans FB" pitchFamily="34" charset="0"/>
              </a:rPr>
              <a:t> </a:t>
            </a:r>
            <a:r>
              <a:rPr lang="en-US" sz="2000" i="1" dirty="0" err="1" smtClean="0">
                <a:latin typeface="Berlin Sans FB" pitchFamily="34" charset="0"/>
              </a:rPr>
              <a:t>bao</a:t>
            </a:r>
            <a:r>
              <a:rPr lang="en-US" sz="2000" i="1" dirty="0" smtClean="0">
                <a:latin typeface="Berlin Sans FB" pitchFamily="34" charset="0"/>
              </a:rPr>
              <a:t> </a:t>
            </a:r>
            <a:r>
              <a:rPr lang="en-US" sz="2000" i="1" dirty="0" err="1" smtClean="0">
                <a:latin typeface="Berlin Sans FB" pitchFamily="34" charset="0"/>
              </a:rPr>
              <a:t>kan</a:t>
            </a:r>
            <a:r>
              <a:rPr lang="en-US" sz="2000" i="1" dirty="0" smtClean="0">
                <a:latin typeface="Berlin Sans FB" pitchFamily="34" charset="0"/>
              </a:rPr>
              <a:t> </a:t>
            </a:r>
            <a:r>
              <a:rPr lang="en-US" sz="2000" i="1" dirty="0" err="1" smtClean="0">
                <a:latin typeface="Berlin Sans FB" pitchFamily="34" charset="0"/>
              </a:rPr>
              <a:t>suo</a:t>
            </a:r>
            <a:r>
              <a:rPr lang="en-US" sz="2000" i="1" dirty="0" smtClean="0">
                <a:latin typeface="Berlin Sans FB" pitchFamily="34" charset="0"/>
              </a:rPr>
              <a:t> yin </a:t>
            </a:r>
            <a:r>
              <a:rPr lang="en-US" sz="2000" dirty="0" smtClean="0">
                <a:latin typeface="Berlin Sans FB" pitchFamily="34" charset="0"/>
              </a:rPr>
              <a:t>were also held in </a:t>
            </a:r>
            <a:r>
              <a:rPr lang="en-US" sz="2000" i="1" dirty="0" err="1" smtClean="0">
                <a:latin typeface="Berlin Sans FB" pitchFamily="34" charset="0"/>
              </a:rPr>
              <a:t>Da</a:t>
            </a:r>
            <a:r>
              <a:rPr lang="en-US" sz="2000" i="1" dirty="0" smtClean="0">
                <a:latin typeface="Berlin Sans FB" pitchFamily="34" charset="0"/>
              </a:rPr>
              <a:t> cheng</a:t>
            </a:r>
          </a:p>
          <a:p>
            <a:pPr lvl="1">
              <a:buNone/>
            </a:pPr>
            <a:r>
              <a:rPr lang="en-US" sz="2000" dirty="0" smtClean="0">
                <a:latin typeface="Berlin Sans FB" pitchFamily="34" charset="0"/>
              </a:rPr>
              <a:t>16% of the titles (not issues) in </a:t>
            </a:r>
            <a:r>
              <a:rPr lang="en-US" sz="2000" i="1" dirty="0" err="1" smtClean="0">
                <a:latin typeface="Berlin Sans FB" pitchFamily="34" charset="0"/>
              </a:rPr>
              <a:t>Da</a:t>
            </a:r>
            <a:r>
              <a:rPr lang="en-US" sz="2000" i="1" dirty="0" smtClean="0">
                <a:latin typeface="Berlin Sans FB" pitchFamily="34" charset="0"/>
              </a:rPr>
              <a:t> cheng </a:t>
            </a:r>
            <a:r>
              <a:rPr lang="en-US" sz="2000" dirty="0" smtClean="0">
                <a:latin typeface="Berlin Sans FB" pitchFamily="34" charset="0"/>
              </a:rPr>
              <a:t>were also held in the first 3 parts of the </a:t>
            </a:r>
            <a:r>
              <a:rPr lang="en-US" sz="2000" i="1" dirty="0" err="1" smtClean="0">
                <a:latin typeface="Berlin Sans FB" pitchFamily="34" charset="0"/>
              </a:rPr>
              <a:t>Quan</a:t>
            </a:r>
            <a:r>
              <a:rPr lang="en-US" sz="2000" i="1" dirty="0" smtClean="0">
                <a:latin typeface="Berlin Sans FB" pitchFamily="34" charset="0"/>
              </a:rPr>
              <a:t> </a:t>
            </a:r>
            <a:r>
              <a:rPr lang="en-US" sz="2000" i="1" dirty="0" err="1" smtClean="0">
                <a:latin typeface="Berlin Sans FB" pitchFamily="34" charset="0"/>
              </a:rPr>
              <a:t>guo</a:t>
            </a:r>
            <a:r>
              <a:rPr lang="en-US" sz="2000" i="1" dirty="0" smtClean="0">
                <a:latin typeface="Berlin Sans FB" pitchFamily="34" charset="0"/>
              </a:rPr>
              <a:t> </a:t>
            </a:r>
            <a:r>
              <a:rPr lang="en-US" sz="2000" i="1" dirty="0" err="1" smtClean="0">
                <a:latin typeface="Berlin Sans FB" pitchFamily="34" charset="0"/>
              </a:rPr>
              <a:t>bao</a:t>
            </a:r>
            <a:r>
              <a:rPr lang="en-US" sz="2000" i="1" dirty="0" smtClean="0">
                <a:latin typeface="Berlin Sans FB" pitchFamily="34" charset="0"/>
              </a:rPr>
              <a:t> </a:t>
            </a:r>
            <a:r>
              <a:rPr lang="en-US" sz="2000" i="1" dirty="0" err="1" smtClean="0">
                <a:latin typeface="Berlin Sans FB" pitchFamily="34" charset="0"/>
              </a:rPr>
              <a:t>kan</a:t>
            </a:r>
            <a:r>
              <a:rPr lang="en-US" sz="2000" i="1" dirty="0" smtClean="0">
                <a:latin typeface="Berlin Sans FB" pitchFamily="34" charset="0"/>
              </a:rPr>
              <a:t> </a:t>
            </a:r>
            <a:r>
              <a:rPr lang="en-US" sz="2000" i="1" dirty="0" err="1" smtClean="0">
                <a:latin typeface="Berlin Sans FB" pitchFamily="34" charset="0"/>
              </a:rPr>
              <a:t>suo</a:t>
            </a:r>
            <a:r>
              <a:rPr lang="en-US" sz="2000" i="1" dirty="0" smtClean="0">
                <a:latin typeface="Berlin Sans FB" pitchFamily="34" charset="0"/>
              </a:rPr>
              <a:t> yin</a:t>
            </a:r>
          </a:p>
          <a:p>
            <a:pPr lvl="1">
              <a:buNone/>
            </a:pPr>
            <a:r>
              <a:rPr lang="en-US" sz="2000" dirty="0" smtClean="0">
                <a:latin typeface="Berlin Sans FB" pitchFamily="34" charset="0"/>
              </a:rPr>
              <a:t>At that time, holdings in </a:t>
            </a:r>
            <a:r>
              <a:rPr lang="en-US" sz="2000" i="1" dirty="0" err="1" smtClean="0">
                <a:latin typeface="Berlin Sans FB" pitchFamily="34" charset="0"/>
              </a:rPr>
              <a:t>Da</a:t>
            </a:r>
            <a:r>
              <a:rPr lang="en-US" sz="2000" i="1" dirty="0" smtClean="0">
                <a:latin typeface="Berlin Sans FB" pitchFamily="34" charset="0"/>
              </a:rPr>
              <a:t> cheng </a:t>
            </a:r>
            <a:r>
              <a:rPr lang="en-US" sz="2000" dirty="0" smtClean="0">
                <a:latin typeface="Berlin Sans FB" pitchFamily="34" charset="0"/>
              </a:rPr>
              <a:t>were much more incomplete than in the </a:t>
            </a:r>
            <a:r>
              <a:rPr lang="en-US" sz="2000" i="1" dirty="0" err="1" smtClean="0">
                <a:latin typeface="Berlin Sans FB" pitchFamily="34" charset="0"/>
              </a:rPr>
              <a:t>Quan</a:t>
            </a:r>
            <a:r>
              <a:rPr lang="en-US" sz="2000" i="1" dirty="0" smtClean="0">
                <a:latin typeface="Berlin Sans FB" pitchFamily="34" charset="0"/>
              </a:rPr>
              <a:t> </a:t>
            </a:r>
            <a:r>
              <a:rPr lang="en-US" sz="2000" i="1" dirty="0" err="1" smtClean="0">
                <a:latin typeface="Berlin Sans FB" pitchFamily="34" charset="0"/>
              </a:rPr>
              <a:t>guo</a:t>
            </a:r>
            <a:r>
              <a:rPr lang="en-US" sz="2000" i="1" dirty="0" smtClean="0">
                <a:latin typeface="Berlin Sans FB" pitchFamily="34" charset="0"/>
              </a:rPr>
              <a:t> </a:t>
            </a:r>
            <a:r>
              <a:rPr lang="en-US" sz="2000" i="1" dirty="0" err="1" smtClean="0">
                <a:latin typeface="Berlin Sans FB" pitchFamily="34" charset="0"/>
              </a:rPr>
              <a:t>bao</a:t>
            </a:r>
            <a:r>
              <a:rPr lang="en-US" sz="2000" i="1" dirty="0" smtClean="0">
                <a:latin typeface="Berlin Sans FB" pitchFamily="34" charset="0"/>
              </a:rPr>
              <a:t> </a:t>
            </a:r>
            <a:r>
              <a:rPr lang="en-US" sz="2000" i="1" dirty="0" err="1" smtClean="0">
                <a:latin typeface="Berlin Sans FB" pitchFamily="34" charset="0"/>
              </a:rPr>
              <a:t>kan</a:t>
            </a:r>
            <a:r>
              <a:rPr lang="en-US" sz="2000" i="1" dirty="0" smtClean="0">
                <a:latin typeface="Berlin Sans FB" pitchFamily="34" charset="0"/>
              </a:rPr>
              <a:t> </a:t>
            </a:r>
            <a:r>
              <a:rPr lang="en-US" sz="2000" i="1" dirty="0" err="1" smtClean="0">
                <a:latin typeface="Berlin Sans FB" pitchFamily="34" charset="0"/>
              </a:rPr>
              <a:t>suo</a:t>
            </a:r>
            <a:r>
              <a:rPr lang="en-US" sz="2000" i="1" dirty="0" smtClean="0">
                <a:latin typeface="Berlin Sans FB" pitchFamily="34" charset="0"/>
              </a:rPr>
              <a:t> yin</a:t>
            </a:r>
            <a:r>
              <a:rPr lang="en-US" sz="2000" dirty="0" smtClean="0">
                <a:latin typeface="Berlin Sans FB" pitchFamily="34" charset="0"/>
              </a:rPr>
              <a:t>, and search capabilities were (and are) less refined</a:t>
            </a:r>
            <a:endParaRPr lang="en-US" sz="1600" dirty="0" smtClean="0">
              <a:latin typeface="Berlin Sans FB"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447800"/>
            <a:ext cx="7924800" cy="5105400"/>
          </a:xfrm>
        </p:spPr>
        <p:txBody>
          <a:bodyPr vert="horz">
            <a:normAutofit/>
          </a:bodyPr>
          <a:lstStyle/>
          <a:p>
            <a:pPr>
              <a:buNone/>
            </a:pPr>
            <a:r>
              <a:rPr lang="en-US" sz="2400" dirty="0" smtClean="0">
                <a:latin typeface="Berlin Sans FB Demi" pitchFamily="34" charset="0"/>
              </a:rPr>
              <a:t>Some comparisons (using word-in-title searches):</a:t>
            </a:r>
          </a:p>
          <a:p>
            <a:pPr>
              <a:buNone/>
            </a:pPr>
            <a:endParaRPr lang="en-US" sz="2400" dirty="0">
              <a:latin typeface="Berlin Sans FB Demi" pitchFamily="34" charset="0"/>
            </a:endParaRPr>
          </a:p>
          <a:p>
            <a:pPr lvl="1">
              <a:buNone/>
            </a:pPr>
            <a:r>
              <a:rPr lang="en-US" sz="2000" dirty="0" smtClean="0">
                <a:latin typeface="Berlin Sans FB Demi" pitchFamily="34" charset="0"/>
              </a:rPr>
              <a:t>Real-life example 1 : one of our users is writing his dissertation on Robert Lim </a:t>
            </a:r>
            <a:r>
              <a:rPr lang="en-US" sz="2000" dirty="0" err="1" smtClean="0">
                <a:latin typeface="Berlin Sans FB Demi" pitchFamily="34" charset="0"/>
              </a:rPr>
              <a:t>Ko-Sheng</a:t>
            </a:r>
            <a:r>
              <a:rPr lang="en-US" sz="2000" dirty="0" smtClean="0">
                <a:latin typeface="Berlin Sans FB Demi" pitchFamily="34" charset="0"/>
              </a:rPr>
              <a:t> (1897-1969), a Singaporean-born medical doctor active in pre-1949 China</a:t>
            </a:r>
          </a:p>
          <a:p>
            <a:pPr lvl="2"/>
            <a:r>
              <a:rPr lang="en-US" sz="1600" i="1" dirty="0" err="1" smtClean="0">
                <a:latin typeface="Berlin Sans FB" pitchFamily="34" charset="0"/>
              </a:rPr>
              <a:t>Quan</a:t>
            </a:r>
            <a:r>
              <a:rPr lang="en-US" sz="1600" i="1" dirty="0" smtClean="0">
                <a:latin typeface="Berlin Sans FB" pitchFamily="34" charset="0"/>
              </a:rPr>
              <a:t> </a:t>
            </a:r>
            <a:r>
              <a:rPr lang="en-US" sz="1600" i="1" dirty="0" err="1" smtClean="0">
                <a:latin typeface="Berlin Sans FB" pitchFamily="34" charset="0"/>
              </a:rPr>
              <a:t>guo</a:t>
            </a:r>
            <a:r>
              <a:rPr lang="en-US" sz="1600" i="1" dirty="0" smtClean="0">
                <a:latin typeface="Berlin Sans FB" pitchFamily="34" charset="0"/>
              </a:rPr>
              <a:t> </a:t>
            </a:r>
            <a:r>
              <a:rPr lang="en-US" sz="1600" i="1" dirty="0" err="1" smtClean="0">
                <a:latin typeface="Berlin Sans FB" pitchFamily="34" charset="0"/>
              </a:rPr>
              <a:t>bao</a:t>
            </a:r>
            <a:r>
              <a:rPr lang="en-US" sz="1600" i="1" dirty="0" smtClean="0">
                <a:latin typeface="Berlin Sans FB" pitchFamily="34" charset="0"/>
              </a:rPr>
              <a:t> </a:t>
            </a:r>
            <a:r>
              <a:rPr lang="en-US" sz="1600" i="1" dirty="0" err="1" smtClean="0">
                <a:latin typeface="Berlin Sans FB" pitchFamily="34" charset="0"/>
              </a:rPr>
              <a:t>kan</a:t>
            </a:r>
            <a:r>
              <a:rPr lang="en-US" sz="1600" i="1" dirty="0" smtClean="0">
                <a:latin typeface="Berlin Sans FB" pitchFamily="34" charset="0"/>
              </a:rPr>
              <a:t> </a:t>
            </a:r>
            <a:r>
              <a:rPr lang="en-US" sz="1600" i="1" dirty="0" err="1" smtClean="0">
                <a:latin typeface="Berlin Sans FB" pitchFamily="34" charset="0"/>
              </a:rPr>
              <a:t>suo</a:t>
            </a:r>
            <a:r>
              <a:rPr lang="en-US" sz="1600" i="1" dirty="0" smtClean="0">
                <a:latin typeface="Berlin Sans FB" pitchFamily="34" charset="0"/>
              </a:rPr>
              <a:t> yin </a:t>
            </a:r>
            <a:r>
              <a:rPr lang="en-US" sz="1600" dirty="0" smtClean="0">
                <a:latin typeface="Berlin Sans FB" pitchFamily="34" charset="0"/>
              </a:rPr>
              <a:t>gives </a:t>
            </a:r>
            <a:r>
              <a:rPr lang="en-US" sz="1600" dirty="0" smtClean="0">
                <a:latin typeface="Berlin Sans FB Demi" pitchFamily="34" charset="0"/>
              </a:rPr>
              <a:t>26</a:t>
            </a:r>
            <a:r>
              <a:rPr lang="en-US" sz="1600" dirty="0" smtClean="0">
                <a:latin typeface="Berlin Sans FB" pitchFamily="34" charset="0"/>
              </a:rPr>
              <a:t> articles, reflecting his writings, his appointments, his speeches</a:t>
            </a:r>
          </a:p>
          <a:p>
            <a:pPr lvl="2"/>
            <a:r>
              <a:rPr lang="en-US" sz="1600" i="1" dirty="0" err="1" smtClean="0">
                <a:latin typeface="Berlin Sans FB" pitchFamily="34" charset="0"/>
              </a:rPr>
              <a:t>Da</a:t>
            </a:r>
            <a:r>
              <a:rPr lang="en-US" sz="1600" i="1" dirty="0" smtClean="0">
                <a:latin typeface="Berlin Sans FB" pitchFamily="34" charset="0"/>
              </a:rPr>
              <a:t> cheng </a:t>
            </a:r>
            <a:r>
              <a:rPr lang="en-US" sz="1600" dirty="0" smtClean="0">
                <a:latin typeface="Berlin Sans FB" pitchFamily="34" charset="0"/>
              </a:rPr>
              <a:t>has only </a:t>
            </a:r>
            <a:r>
              <a:rPr lang="en-US" sz="1600" dirty="0" smtClean="0">
                <a:latin typeface="Berlin Sans FB Demi" pitchFamily="34" charset="0"/>
              </a:rPr>
              <a:t>5</a:t>
            </a:r>
            <a:r>
              <a:rPr lang="en-US" sz="1600" dirty="0" smtClean="0">
                <a:latin typeface="Berlin Sans FB" pitchFamily="34" charset="0"/>
              </a:rPr>
              <a:t> articles, but includes important communist articles attacking him</a:t>
            </a:r>
          </a:p>
          <a:p>
            <a:pPr lvl="2"/>
            <a:r>
              <a:rPr lang="en-US" sz="1600" dirty="0" smtClean="0">
                <a:latin typeface="Berlin Sans FB" pitchFamily="34" charset="0"/>
              </a:rPr>
              <a:t>Only </a:t>
            </a:r>
            <a:r>
              <a:rPr lang="en-US" sz="1600" dirty="0" smtClean="0">
                <a:latin typeface="Berlin Sans FB Demi" pitchFamily="34" charset="0"/>
              </a:rPr>
              <a:t>2</a:t>
            </a:r>
            <a:r>
              <a:rPr lang="en-US" sz="1600" dirty="0" smtClean="0">
                <a:latin typeface="Berlin Sans FB" pitchFamily="34" charset="0"/>
              </a:rPr>
              <a:t> articles overlap</a:t>
            </a:r>
          </a:p>
          <a:p>
            <a:pPr lvl="1">
              <a:buNone/>
            </a:pPr>
            <a:r>
              <a:rPr lang="en-US" sz="2000" dirty="0" smtClean="0">
                <a:latin typeface="Berlin Sans FB Demi" pitchFamily="34" charset="0"/>
              </a:rPr>
              <a:t>Real-life example 2: another students writes on pearls:</a:t>
            </a:r>
          </a:p>
          <a:p>
            <a:pPr lvl="2"/>
            <a:r>
              <a:rPr lang="en-US" sz="1600" i="1" dirty="0" err="1" smtClean="0">
                <a:latin typeface="Berlin Sans FB" pitchFamily="34" charset="0"/>
              </a:rPr>
              <a:t>Quan</a:t>
            </a:r>
            <a:r>
              <a:rPr lang="en-US" sz="1600" i="1" dirty="0" smtClean="0">
                <a:latin typeface="Berlin Sans FB" pitchFamily="34" charset="0"/>
              </a:rPr>
              <a:t> </a:t>
            </a:r>
            <a:r>
              <a:rPr lang="en-US" sz="1600" i="1" dirty="0" err="1" smtClean="0">
                <a:latin typeface="Berlin Sans FB" pitchFamily="34" charset="0"/>
              </a:rPr>
              <a:t>guo</a:t>
            </a:r>
            <a:r>
              <a:rPr lang="en-US" sz="1600" i="1" dirty="0" smtClean="0">
                <a:latin typeface="Berlin Sans FB" pitchFamily="34" charset="0"/>
              </a:rPr>
              <a:t> </a:t>
            </a:r>
            <a:r>
              <a:rPr lang="en-US" sz="1600" i="1" dirty="0" err="1" smtClean="0">
                <a:latin typeface="Berlin Sans FB" pitchFamily="34" charset="0"/>
              </a:rPr>
              <a:t>bao</a:t>
            </a:r>
            <a:r>
              <a:rPr lang="en-US" sz="1600" i="1" dirty="0" smtClean="0">
                <a:latin typeface="Berlin Sans FB" pitchFamily="34" charset="0"/>
              </a:rPr>
              <a:t> </a:t>
            </a:r>
            <a:r>
              <a:rPr lang="en-US" sz="1600" i="1" dirty="0" err="1" smtClean="0">
                <a:latin typeface="Berlin Sans FB" pitchFamily="34" charset="0"/>
              </a:rPr>
              <a:t>kan</a:t>
            </a:r>
            <a:r>
              <a:rPr lang="en-US" sz="1600" i="1" dirty="0" smtClean="0">
                <a:latin typeface="Berlin Sans FB" pitchFamily="34" charset="0"/>
              </a:rPr>
              <a:t> </a:t>
            </a:r>
            <a:r>
              <a:rPr lang="en-US" sz="1600" i="1" dirty="0" err="1" smtClean="0">
                <a:latin typeface="Berlin Sans FB" pitchFamily="34" charset="0"/>
              </a:rPr>
              <a:t>suo</a:t>
            </a:r>
            <a:r>
              <a:rPr lang="en-US" sz="1600" i="1" dirty="0" smtClean="0">
                <a:latin typeface="Berlin Sans FB" pitchFamily="34" charset="0"/>
              </a:rPr>
              <a:t> yin </a:t>
            </a:r>
            <a:r>
              <a:rPr lang="en-US" sz="1600" dirty="0" smtClean="0">
                <a:latin typeface="Berlin Sans FB" pitchFamily="34" charset="0"/>
              </a:rPr>
              <a:t>gives </a:t>
            </a:r>
            <a:r>
              <a:rPr lang="en-US" sz="1600" dirty="0" smtClean="0">
                <a:latin typeface="Berlin Sans FB Demi" pitchFamily="34" charset="0"/>
              </a:rPr>
              <a:t>681</a:t>
            </a:r>
            <a:r>
              <a:rPr lang="en-US" sz="1600" dirty="0" smtClean="0">
                <a:latin typeface="Berlin Sans FB" pitchFamily="34" charset="0"/>
              </a:rPr>
              <a:t> articles (many literature)</a:t>
            </a:r>
          </a:p>
          <a:p>
            <a:pPr lvl="2"/>
            <a:r>
              <a:rPr lang="en-US" sz="1600" i="1" dirty="0" err="1" smtClean="0">
                <a:latin typeface="Berlin Sans FB" pitchFamily="34" charset="0"/>
              </a:rPr>
              <a:t>Da</a:t>
            </a:r>
            <a:r>
              <a:rPr lang="en-US" sz="1600" i="1" dirty="0" smtClean="0">
                <a:latin typeface="Berlin Sans FB" pitchFamily="34" charset="0"/>
              </a:rPr>
              <a:t> cheng </a:t>
            </a:r>
            <a:r>
              <a:rPr lang="en-US" sz="1600" dirty="0" smtClean="0">
                <a:latin typeface="Berlin Sans FB" pitchFamily="34" charset="0"/>
              </a:rPr>
              <a:t>has </a:t>
            </a:r>
            <a:r>
              <a:rPr lang="en-US" sz="1600" dirty="0" smtClean="0">
                <a:latin typeface="Berlin Sans FB Demi" pitchFamily="34" charset="0"/>
              </a:rPr>
              <a:t>72</a:t>
            </a:r>
            <a:r>
              <a:rPr lang="en-US" sz="1600" dirty="0" smtClean="0">
                <a:latin typeface="Berlin Sans FB" pitchFamily="34" charset="0"/>
              </a:rPr>
              <a:t> articles (many literature)</a:t>
            </a:r>
          </a:p>
          <a:p>
            <a:pPr lvl="2"/>
            <a:r>
              <a:rPr lang="en-US" sz="1600" dirty="0" smtClean="0">
                <a:latin typeface="Berlin Sans FB" pitchFamily="34" charset="0"/>
              </a:rPr>
              <a:t>At most only </a:t>
            </a:r>
            <a:r>
              <a:rPr lang="en-US" sz="1600" dirty="0" smtClean="0">
                <a:latin typeface="Berlin Sans FB Demi" pitchFamily="34" charset="0"/>
              </a:rPr>
              <a:t>17</a:t>
            </a:r>
            <a:r>
              <a:rPr lang="en-US" sz="1600" dirty="0" smtClean="0">
                <a:latin typeface="Berlin Sans FB" pitchFamily="34" charset="0"/>
              </a:rPr>
              <a:t> articles overlap; </a:t>
            </a:r>
            <a:r>
              <a:rPr lang="en-US" sz="1600" dirty="0" smtClean="0">
                <a:latin typeface="Berlin Sans FB Demi" pitchFamily="34" charset="0"/>
              </a:rPr>
              <a:t>even if same journal is indexed, issues may not overlap (at least currently)</a:t>
            </a: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447800"/>
            <a:ext cx="7924800" cy="5029200"/>
          </a:xfrm>
        </p:spPr>
        <p:txBody>
          <a:bodyPr vert="horz">
            <a:normAutofit/>
          </a:bodyPr>
          <a:lstStyle/>
          <a:p>
            <a:pPr>
              <a:buNone/>
            </a:pPr>
            <a:r>
              <a:rPr lang="en-US" sz="2400" dirty="0" smtClean="0">
                <a:latin typeface="Berlin Sans FB Demi" pitchFamily="34" charset="0"/>
              </a:rPr>
              <a:t>Some conclusions:</a:t>
            </a:r>
          </a:p>
          <a:p>
            <a:pPr>
              <a:buNone/>
            </a:pPr>
            <a:endParaRPr lang="en-US" sz="2400" dirty="0">
              <a:latin typeface="Berlin Sans FB Demi" pitchFamily="34" charset="0"/>
            </a:endParaRPr>
          </a:p>
          <a:p>
            <a:pPr lvl="1">
              <a:buNone/>
            </a:pPr>
            <a:r>
              <a:rPr lang="en-US" sz="2000" dirty="0" smtClean="0">
                <a:latin typeface="Berlin Sans FB" pitchFamily="34" charset="0"/>
              </a:rPr>
              <a:t>Keep in mind that the databases index differently; hence, even if they would include the same issue, results could be different! </a:t>
            </a:r>
          </a:p>
          <a:p>
            <a:pPr lvl="1">
              <a:buNone/>
            </a:pPr>
            <a:endParaRPr lang="en-US" sz="2000" dirty="0" smtClean="0">
              <a:latin typeface="Berlin Sans FB" pitchFamily="34" charset="0"/>
            </a:endParaRPr>
          </a:p>
          <a:p>
            <a:pPr lvl="1">
              <a:buNone/>
            </a:pPr>
            <a:r>
              <a:rPr lang="en-US" sz="2000" dirty="0" smtClean="0">
                <a:latin typeface="Berlin Sans FB" pitchFamily="34" charset="0"/>
              </a:rPr>
              <a:t>There are not many outside indexes for this period; hence users will often use these databases to discover items, not to search for known article titles</a:t>
            </a:r>
          </a:p>
          <a:p>
            <a:pPr lvl="1">
              <a:buNone/>
            </a:pPr>
            <a:endParaRPr lang="en-US" sz="2000" dirty="0" smtClean="0">
              <a:latin typeface="Berlin Sans FB" pitchFamily="34" charset="0"/>
            </a:endParaRPr>
          </a:p>
          <a:p>
            <a:pPr lvl="1">
              <a:buNone/>
            </a:pPr>
            <a:r>
              <a:rPr lang="en-US" sz="2000" dirty="0" smtClean="0">
                <a:latin typeface="Berlin Sans FB" pitchFamily="34" charset="0"/>
              </a:rPr>
              <a:t>In practice, while currently the number of journal titles is larger in </a:t>
            </a:r>
            <a:r>
              <a:rPr lang="en-US" sz="2000" i="1" dirty="0" err="1" smtClean="0">
                <a:latin typeface="Berlin Sans FB" pitchFamily="34" charset="0"/>
              </a:rPr>
              <a:t>Da</a:t>
            </a:r>
            <a:r>
              <a:rPr lang="en-US" sz="2000" i="1" dirty="0" smtClean="0">
                <a:latin typeface="Berlin Sans FB" pitchFamily="34" charset="0"/>
              </a:rPr>
              <a:t> cheng</a:t>
            </a:r>
            <a:r>
              <a:rPr lang="en-US" sz="2000" dirty="0" smtClean="0">
                <a:latin typeface="Berlin Sans FB" pitchFamily="34" charset="0"/>
              </a:rPr>
              <a:t>, the number of articles is much larger in the </a:t>
            </a:r>
            <a:r>
              <a:rPr lang="en-US" sz="2000" i="1" dirty="0" err="1" smtClean="0">
                <a:latin typeface="Berlin Sans FB" pitchFamily="34" charset="0"/>
              </a:rPr>
              <a:t>Quan</a:t>
            </a:r>
            <a:r>
              <a:rPr lang="en-US" sz="2000" i="1" dirty="0" smtClean="0">
                <a:latin typeface="Berlin Sans FB" pitchFamily="34" charset="0"/>
              </a:rPr>
              <a:t> </a:t>
            </a:r>
            <a:r>
              <a:rPr lang="en-US" sz="2000" i="1" dirty="0" err="1" smtClean="0">
                <a:latin typeface="Berlin Sans FB" pitchFamily="34" charset="0"/>
              </a:rPr>
              <a:t>guo</a:t>
            </a:r>
            <a:r>
              <a:rPr lang="en-US" sz="2000" i="1" dirty="0" smtClean="0">
                <a:latin typeface="Berlin Sans FB" pitchFamily="34" charset="0"/>
              </a:rPr>
              <a:t> </a:t>
            </a:r>
            <a:r>
              <a:rPr lang="en-US" sz="2000" i="1" dirty="0" err="1" smtClean="0">
                <a:latin typeface="Berlin Sans FB" pitchFamily="34" charset="0"/>
              </a:rPr>
              <a:t>bao</a:t>
            </a:r>
            <a:r>
              <a:rPr lang="en-US" sz="2000" i="1" dirty="0" smtClean="0">
                <a:latin typeface="Berlin Sans FB" pitchFamily="34" charset="0"/>
              </a:rPr>
              <a:t> </a:t>
            </a:r>
            <a:r>
              <a:rPr lang="en-US" sz="2000" i="1" dirty="0" err="1" smtClean="0">
                <a:latin typeface="Berlin Sans FB" pitchFamily="34" charset="0"/>
              </a:rPr>
              <a:t>kan</a:t>
            </a:r>
            <a:r>
              <a:rPr lang="en-US" sz="2000" i="1" dirty="0" smtClean="0">
                <a:latin typeface="Berlin Sans FB" pitchFamily="34" charset="0"/>
              </a:rPr>
              <a:t> </a:t>
            </a:r>
            <a:r>
              <a:rPr lang="en-US" sz="2000" i="1" dirty="0" err="1" smtClean="0">
                <a:latin typeface="Berlin Sans FB" pitchFamily="34" charset="0"/>
              </a:rPr>
              <a:t>suo</a:t>
            </a:r>
            <a:r>
              <a:rPr lang="en-US" sz="2000" i="1" dirty="0" smtClean="0">
                <a:latin typeface="Berlin Sans FB" pitchFamily="34" charset="0"/>
              </a:rPr>
              <a:t> yin</a:t>
            </a:r>
            <a:r>
              <a:rPr lang="en-US" sz="2000" dirty="0" smtClean="0">
                <a:latin typeface="Berlin Sans FB" pitchFamily="34" charset="0"/>
              </a:rPr>
              <a:t>, and the latter’s indexing and search capabilities are much more refined; </a:t>
            </a:r>
            <a:r>
              <a:rPr lang="en-US" sz="2000" dirty="0" smtClean="0">
                <a:latin typeface="Berlin Sans FB Demi" pitchFamily="34" charset="0"/>
              </a:rPr>
              <a:t>our users report very complementary, and not many overlapping results</a:t>
            </a:r>
            <a:endParaRPr lang="en-US" sz="2000" i="1" dirty="0" smtClean="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
            <a:ext cx="9144000" cy="6857999"/>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371600"/>
            <a:ext cx="7924800" cy="5181600"/>
          </a:xfrm>
        </p:spPr>
        <p:txBody>
          <a:bodyPr vert="horz">
            <a:normAutofit lnSpcReduction="10000"/>
          </a:bodyPr>
          <a:lstStyle/>
          <a:p>
            <a:pPr>
              <a:buNone/>
            </a:pPr>
            <a:r>
              <a:rPr lang="en-US" sz="2400" dirty="0" smtClean="0">
                <a:latin typeface="Berlin Sans FB Demi" pitchFamily="34" charset="0"/>
              </a:rPr>
              <a:t>Purchase models:</a:t>
            </a:r>
          </a:p>
          <a:p>
            <a:pPr>
              <a:buNone/>
            </a:pPr>
            <a:endParaRPr lang="en-US" sz="2400" dirty="0">
              <a:latin typeface="Berlin Sans FB Demi" pitchFamily="34" charset="0"/>
            </a:endParaRPr>
          </a:p>
          <a:p>
            <a:pPr lvl="1">
              <a:buNone/>
            </a:pPr>
            <a:r>
              <a:rPr lang="en-US" sz="2000" i="1" dirty="0" err="1" smtClean="0">
                <a:latin typeface="Berlin Sans FB" pitchFamily="34" charset="0"/>
              </a:rPr>
              <a:t>Quan</a:t>
            </a:r>
            <a:r>
              <a:rPr lang="en-US" sz="2000" i="1" dirty="0" smtClean="0">
                <a:latin typeface="Berlin Sans FB" pitchFamily="34" charset="0"/>
              </a:rPr>
              <a:t> </a:t>
            </a:r>
            <a:r>
              <a:rPr lang="en-US" sz="2000" i="1" dirty="0" err="1" smtClean="0">
                <a:latin typeface="Berlin Sans FB" pitchFamily="34" charset="0"/>
              </a:rPr>
              <a:t>guo</a:t>
            </a:r>
            <a:r>
              <a:rPr lang="en-US" sz="2000" i="1" dirty="0" smtClean="0">
                <a:latin typeface="Berlin Sans FB" pitchFamily="34" charset="0"/>
              </a:rPr>
              <a:t> </a:t>
            </a:r>
            <a:r>
              <a:rPr lang="en-US" sz="2000" i="1" dirty="0" err="1" smtClean="0">
                <a:latin typeface="Berlin Sans FB" pitchFamily="34" charset="0"/>
              </a:rPr>
              <a:t>bao</a:t>
            </a:r>
            <a:r>
              <a:rPr lang="en-US" sz="2000" i="1" dirty="0" smtClean="0">
                <a:latin typeface="Berlin Sans FB" pitchFamily="34" charset="0"/>
              </a:rPr>
              <a:t> </a:t>
            </a:r>
            <a:r>
              <a:rPr lang="en-US" sz="2000" i="1" dirty="0" err="1" smtClean="0">
                <a:latin typeface="Berlin Sans FB" pitchFamily="34" charset="0"/>
              </a:rPr>
              <a:t>kan</a:t>
            </a:r>
            <a:r>
              <a:rPr lang="en-US" sz="2000" i="1" dirty="0" smtClean="0">
                <a:latin typeface="Berlin Sans FB" pitchFamily="34" charset="0"/>
              </a:rPr>
              <a:t> </a:t>
            </a:r>
            <a:r>
              <a:rPr lang="en-US" sz="2000" i="1" dirty="0" err="1" smtClean="0">
                <a:latin typeface="Berlin Sans FB" pitchFamily="34" charset="0"/>
              </a:rPr>
              <a:t>suo</a:t>
            </a:r>
            <a:r>
              <a:rPr lang="en-US" sz="2000" i="1" dirty="0" smtClean="0">
                <a:latin typeface="Berlin Sans FB" pitchFamily="34" charset="0"/>
              </a:rPr>
              <a:t> yin</a:t>
            </a:r>
          </a:p>
          <a:p>
            <a:pPr lvl="2"/>
            <a:r>
              <a:rPr lang="en-US" sz="1600" dirty="0" smtClean="0">
                <a:latin typeface="Berlin Sans FB" pitchFamily="34" charset="0"/>
              </a:rPr>
              <a:t>Contact Gabrielle Xu (Xu Shu) at Shanghai Library (</a:t>
            </a:r>
            <a:r>
              <a:rPr lang="en-US" sz="1600" dirty="0" smtClean="0">
                <a:latin typeface="Berlin Sans FB" pitchFamily="34" charset="0"/>
                <a:hlinkClick r:id="rId3"/>
              </a:rPr>
              <a:t>bksy3@libnet.sh.cn</a:t>
            </a:r>
            <a:r>
              <a:rPr lang="en-US" sz="1600" dirty="0" smtClean="0">
                <a:latin typeface="Berlin Sans FB" pitchFamily="34" charset="0"/>
              </a:rPr>
              <a:t> )</a:t>
            </a:r>
          </a:p>
          <a:p>
            <a:pPr lvl="2"/>
            <a:r>
              <a:rPr lang="en-US" sz="1600" dirty="0" smtClean="0">
                <a:latin typeface="Berlin Sans FB" pitchFamily="34" charset="0"/>
              </a:rPr>
              <a:t>Late-Qing database purchasable as one set (payment in installments possible); </a:t>
            </a:r>
            <a:r>
              <a:rPr lang="en-US" sz="1600" dirty="0" err="1" smtClean="0">
                <a:latin typeface="Berlin Sans FB" pitchFamily="34" charset="0"/>
              </a:rPr>
              <a:t>Minguo</a:t>
            </a:r>
            <a:r>
              <a:rPr lang="en-US" sz="1600" dirty="0" smtClean="0">
                <a:latin typeface="Berlin Sans FB" pitchFamily="34" charset="0"/>
              </a:rPr>
              <a:t> database purchasable in different batches</a:t>
            </a:r>
          </a:p>
          <a:p>
            <a:pPr lvl="2"/>
            <a:r>
              <a:rPr lang="en-US" sz="1600" dirty="0" smtClean="0">
                <a:latin typeface="Berlin Sans FB" pitchFamily="34" charset="0"/>
              </a:rPr>
              <a:t>Some discount available if indexes to those parts have already been purchased</a:t>
            </a:r>
          </a:p>
          <a:p>
            <a:pPr lvl="2"/>
            <a:r>
              <a:rPr lang="en-US" sz="1600" dirty="0" smtClean="0">
                <a:latin typeface="Berlin Sans FB" pitchFamily="34" charset="0"/>
              </a:rPr>
              <a:t>Official prices: Late-Qing $78,000; </a:t>
            </a:r>
            <a:r>
              <a:rPr lang="en-US" sz="1600" dirty="0" err="1" smtClean="0">
                <a:latin typeface="Berlin Sans FB" pitchFamily="34" charset="0"/>
              </a:rPr>
              <a:t>Minguo</a:t>
            </a:r>
            <a:r>
              <a:rPr lang="en-US" sz="1600" dirty="0" smtClean="0">
                <a:latin typeface="Berlin Sans FB" pitchFamily="34" charset="0"/>
              </a:rPr>
              <a:t>: $19,000/batch. Current discount prices for batches 1-3: $8,000</a:t>
            </a:r>
          </a:p>
          <a:p>
            <a:pPr lvl="1">
              <a:buNone/>
            </a:pPr>
            <a:r>
              <a:rPr lang="en-US" sz="2000" i="1" dirty="0" err="1" smtClean="0">
                <a:latin typeface="Berlin Sans FB" pitchFamily="34" charset="0"/>
              </a:rPr>
              <a:t>Da</a:t>
            </a:r>
            <a:r>
              <a:rPr lang="en-US" sz="2000" i="1" dirty="0" smtClean="0">
                <a:latin typeface="Berlin Sans FB" pitchFamily="34" charset="0"/>
              </a:rPr>
              <a:t> cheng </a:t>
            </a:r>
            <a:r>
              <a:rPr lang="en-US" sz="2000" i="1" dirty="0" err="1" smtClean="0">
                <a:latin typeface="Berlin Sans FB" pitchFamily="34" charset="0"/>
              </a:rPr>
              <a:t>lao</a:t>
            </a:r>
            <a:r>
              <a:rPr lang="en-US" sz="2000" i="1" dirty="0" smtClean="0">
                <a:latin typeface="Berlin Sans FB" pitchFamily="34" charset="0"/>
              </a:rPr>
              <a:t> </a:t>
            </a:r>
            <a:r>
              <a:rPr lang="en-US" sz="2000" i="1" dirty="0" err="1" smtClean="0">
                <a:latin typeface="Berlin Sans FB" pitchFamily="34" charset="0"/>
              </a:rPr>
              <a:t>jiu</a:t>
            </a:r>
            <a:r>
              <a:rPr lang="en-US" sz="2000" i="1" dirty="0" smtClean="0">
                <a:latin typeface="Berlin Sans FB" pitchFamily="34" charset="0"/>
              </a:rPr>
              <a:t> </a:t>
            </a:r>
            <a:r>
              <a:rPr lang="en-US" sz="2000" i="1" dirty="0" err="1" smtClean="0">
                <a:latin typeface="Berlin Sans FB" pitchFamily="34" charset="0"/>
              </a:rPr>
              <a:t>kan</a:t>
            </a:r>
            <a:endParaRPr lang="en-US" sz="2000" i="1" dirty="0" smtClean="0">
              <a:latin typeface="Berlin Sans FB" pitchFamily="34" charset="0"/>
            </a:endParaRPr>
          </a:p>
          <a:p>
            <a:pPr lvl="2"/>
            <a:r>
              <a:rPr lang="en-US" sz="1600" dirty="0" smtClean="0">
                <a:latin typeface="Berlin Sans FB" pitchFamily="34" charset="0"/>
              </a:rPr>
              <a:t>Contact Zhang </a:t>
            </a:r>
            <a:r>
              <a:rPr lang="en-US" sz="1600" dirty="0" err="1" smtClean="0">
                <a:latin typeface="Berlin Sans FB" pitchFamily="34" charset="0"/>
              </a:rPr>
              <a:t>Aizhen</a:t>
            </a:r>
            <a:r>
              <a:rPr lang="en-US" sz="1600" dirty="0" smtClean="0">
                <a:latin typeface="Berlin Sans FB" pitchFamily="34" charset="0"/>
              </a:rPr>
              <a:t> at Superstar (</a:t>
            </a:r>
            <a:r>
              <a:rPr lang="en-US" sz="1600" dirty="0" smtClean="0">
                <a:latin typeface="Berlin Sans FB" pitchFamily="34" charset="0"/>
                <a:hlinkClick r:id="rId4"/>
              </a:rPr>
              <a:t>haiwai@ssreader.com</a:t>
            </a:r>
            <a:r>
              <a:rPr lang="en-US" sz="1600" dirty="0" smtClean="0">
                <a:latin typeface="Berlin Sans FB" pitchFamily="34" charset="0"/>
              </a:rPr>
              <a:t>)</a:t>
            </a:r>
          </a:p>
          <a:p>
            <a:pPr lvl="2"/>
            <a:r>
              <a:rPr lang="en-US" sz="1600" dirty="0" smtClean="0">
                <a:latin typeface="Berlin Sans FB" pitchFamily="34" charset="0"/>
              </a:rPr>
              <a:t>Purchase model, but price can be divided into 5 installments (after purchase, maintenance fee)</a:t>
            </a:r>
          </a:p>
          <a:p>
            <a:pPr lvl="2"/>
            <a:r>
              <a:rPr lang="en-US" sz="1600" dirty="0" smtClean="0">
                <a:latin typeface="Berlin Sans FB" pitchFamily="34" charset="0"/>
              </a:rPr>
              <a:t>If 5 installments, each installment $8,000, $12,000 or $15,000 depending on the size of the library (if paid in one go, discount of 10%)</a:t>
            </a:r>
          </a:p>
          <a:p>
            <a:pPr lvl="2"/>
            <a:r>
              <a:rPr lang="en-US" sz="1600" dirty="0" smtClean="0">
                <a:latin typeface="Berlin Sans FB" pitchFamily="34" charset="0"/>
              </a:rPr>
              <a:t>Consortia possible, with installments per library of $7,000, $9,000 or $15,000</a:t>
            </a: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295400"/>
            <a:ext cx="7924800" cy="5181600"/>
          </a:xfrm>
        </p:spPr>
        <p:txBody>
          <a:bodyPr vert="horz">
            <a:normAutofit/>
          </a:bodyPr>
          <a:lstStyle/>
          <a:p>
            <a:pPr>
              <a:buNone/>
            </a:pPr>
            <a:endParaRPr lang="en-US" sz="2400" dirty="0">
              <a:latin typeface="Berlin Sans FB Demi" pitchFamily="34" charset="0"/>
            </a:endParaRPr>
          </a:p>
          <a:p>
            <a:pPr>
              <a:buNone/>
            </a:pPr>
            <a:r>
              <a:rPr lang="en-US" sz="2400" dirty="0" smtClean="0">
                <a:latin typeface="Berlin Sans FB Demi" pitchFamily="34" charset="0"/>
              </a:rPr>
              <a:t>What is this red background? </a:t>
            </a:r>
          </a:p>
          <a:p>
            <a:pPr>
              <a:buNone/>
            </a:pPr>
            <a:endParaRPr lang="en-US" sz="2400" dirty="0" smtClean="0">
              <a:latin typeface="Berlin Sans FB Demi" pitchFamily="34" charset="0"/>
            </a:endParaRPr>
          </a:p>
          <a:p>
            <a:pPr lvl="1">
              <a:buNone/>
            </a:pPr>
            <a:r>
              <a:rPr lang="en-US" sz="2000" dirty="0" smtClean="0">
                <a:latin typeface="Berlin Sans FB" pitchFamily="34" charset="0"/>
              </a:rPr>
              <a:t>It’s an image from our “Block prints from the Chinese revolution,”  collection, 30 news sheets announcing the 1911 Wuhan events to the Shanghai public as they unfold. The collection has been digitized, and since some images were used in a recent Hong Kong Museum of History exhibition, they have proven quite popular.</a:t>
            </a:r>
            <a:endParaRPr lang="en-US" sz="1600" dirty="0" smtClean="0">
              <a:latin typeface="Berlin Sans FB" pitchFamily="34" charset="0"/>
            </a:endParaRPr>
          </a:p>
          <a:p>
            <a:pPr lvl="1">
              <a:buNone/>
            </a:pPr>
            <a:endParaRPr lang="en-US" sz="2000" dirty="0" smtClean="0">
              <a:latin typeface="Berlin Sans FB" pitchFamily="34" charset="0"/>
            </a:endParaRPr>
          </a:p>
          <a:p>
            <a:pPr lvl="1">
              <a:buNone/>
            </a:pPr>
            <a:r>
              <a:rPr lang="en-US" sz="2000" dirty="0" smtClean="0">
                <a:latin typeface="Berlin Sans FB" pitchFamily="34" charset="0"/>
              </a:rPr>
              <a:t>This particular image is from the </a:t>
            </a:r>
          </a:p>
          <a:p>
            <a:pPr lvl="1">
              <a:buNone/>
            </a:pPr>
            <a:r>
              <a:rPr lang="en-US" sz="2000" i="1" dirty="0" smtClean="0">
                <a:latin typeface="Berlin Sans FB" pitchFamily="34" charset="0"/>
              </a:rPr>
              <a:t>Zhan </a:t>
            </a:r>
            <a:r>
              <a:rPr lang="en-US" sz="2000" i="1" dirty="0" err="1" smtClean="0">
                <a:latin typeface="Berlin Sans FB" pitchFamily="34" charset="0"/>
              </a:rPr>
              <a:t>shi</a:t>
            </a:r>
            <a:r>
              <a:rPr lang="en-US" sz="2000" i="1" dirty="0" smtClean="0">
                <a:latin typeface="Berlin Sans FB" pitchFamily="34" charset="0"/>
              </a:rPr>
              <a:t> </a:t>
            </a:r>
            <a:r>
              <a:rPr lang="en-US" sz="2000" i="1" dirty="0" err="1" smtClean="0">
                <a:latin typeface="Berlin Sans FB" pitchFamily="34" charset="0"/>
              </a:rPr>
              <a:t>hua</a:t>
            </a:r>
            <a:r>
              <a:rPr lang="en-US" sz="2000" i="1" dirty="0" smtClean="0">
                <a:latin typeface="Berlin Sans FB" pitchFamily="34" charset="0"/>
              </a:rPr>
              <a:t> </a:t>
            </a:r>
            <a:r>
              <a:rPr lang="en-US" sz="2000" i="1" dirty="0" err="1" smtClean="0">
                <a:latin typeface="Berlin Sans FB" pitchFamily="34" charset="0"/>
              </a:rPr>
              <a:t>bao</a:t>
            </a:r>
            <a:r>
              <a:rPr lang="en-US" sz="2000" dirty="0" smtClean="0">
                <a:latin typeface="Berlin Sans FB" pitchFamily="34" charset="0"/>
              </a:rPr>
              <a:t>, </a:t>
            </a:r>
            <a:r>
              <a:rPr lang="en-US" sz="2000" i="1" dirty="0" err="1" smtClean="0">
                <a:latin typeface="Berlin Sans FB" pitchFamily="34" charset="0"/>
              </a:rPr>
              <a:t>zeng</a:t>
            </a:r>
            <a:r>
              <a:rPr lang="en-US" sz="2000" i="1" dirty="0" smtClean="0">
                <a:latin typeface="Berlin Sans FB" pitchFamily="34" charset="0"/>
              </a:rPr>
              <a:t> </a:t>
            </a:r>
            <a:r>
              <a:rPr lang="en-US" sz="2000" i="1" dirty="0" err="1" smtClean="0">
                <a:latin typeface="Berlin Sans FB" pitchFamily="34" charset="0"/>
              </a:rPr>
              <a:t>kan</a:t>
            </a:r>
            <a:r>
              <a:rPr lang="en-US" sz="2000" i="1" dirty="0" smtClean="0">
                <a:latin typeface="Berlin Sans FB" pitchFamily="34" charset="0"/>
              </a:rPr>
              <a:t> </a:t>
            </a:r>
            <a:r>
              <a:rPr lang="en-US" sz="2000" dirty="0" smtClean="0">
                <a:latin typeface="Berlin Sans FB" pitchFamily="34" charset="0"/>
              </a:rPr>
              <a:t>3,</a:t>
            </a:r>
          </a:p>
          <a:p>
            <a:pPr lvl="1">
              <a:buNone/>
            </a:pPr>
            <a:r>
              <a:rPr lang="en-US" sz="2000" dirty="0" smtClean="0">
                <a:latin typeface="Berlin Sans FB" pitchFamily="34" charset="0"/>
              </a:rPr>
              <a:t>and shows a vendor of such</a:t>
            </a:r>
          </a:p>
          <a:p>
            <a:pPr lvl="1">
              <a:buNone/>
            </a:pPr>
            <a:r>
              <a:rPr lang="en-US" sz="2000" dirty="0" smtClean="0">
                <a:latin typeface="Berlin Sans FB" pitchFamily="34" charset="0"/>
              </a:rPr>
              <a:t>material.</a:t>
            </a:r>
            <a:endParaRPr lang="en-US" sz="2000" dirty="0">
              <a:latin typeface="Berlin Sans FB"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a:p>
            <a:pPr lvl="1">
              <a:buNone/>
            </a:pPr>
            <a:endParaRPr lang="en-US" sz="2000" dirty="0">
              <a:latin typeface="Berlin Sans FB Demi" pitchFamily="34" charset="0"/>
            </a:endParaRPr>
          </a:p>
          <a:p>
            <a:pPr lvl="1">
              <a:buNone/>
            </a:pPr>
            <a:endParaRPr lang="en-US" sz="2000" dirty="0" smtClean="0">
              <a:latin typeface="Berlin Sans FB Demi" pitchFamily="34" charset="0"/>
            </a:endParaRPr>
          </a:p>
          <a:p>
            <a:pPr lvl="1">
              <a:buNone/>
            </a:pPr>
            <a:endParaRPr lang="en-US" sz="2000" dirty="0">
              <a:latin typeface="Berlin Sans FB Dem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876800" y="4343400"/>
            <a:ext cx="3657600" cy="209209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524000"/>
            <a:ext cx="7924800" cy="4953000"/>
          </a:xfrm>
        </p:spPr>
        <p:txBody>
          <a:bodyPr vert="horz">
            <a:normAutofit/>
          </a:bodyPr>
          <a:lstStyle/>
          <a:p>
            <a:pPr>
              <a:buNone/>
            </a:pP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databases:</a:t>
            </a:r>
          </a:p>
          <a:p>
            <a:pPr>
              <a:buNone/>
            </a:pPr>
            <a:endParaRPr lang="en-US" sz="2400" dirty="0">
              <a:latin typeface="Berlin Sans FB Demi" pitchFamily="34" charset="0"/>
            </a:endParaRPr>
          </a:p>
          <a:p>
            <a:pPr lvl="1">
              <a:buNone/>
            </a:pPr>
            <a:r>
              <a:rPr lang="en-US" sz="2000" dirty="0" smtClean="0">
                <a:latin typeface="Berlin Sans FB" pitchFamily="34" charset="0"/>
              </a:rPr>
              <a:t>1 		Index database. Currently at </a:t>
            </a:r>
            <a:r>
              <a:rPr lang="en-US" sz="2000" dirty="0" smtClean="0">
                <a:latin typeface="Berlin Sans FB" pitchFamily="34" charset="0"/>
                <a:hlinkClick r:id="rId3"/>
              </a:rPr>
              <a:t>http://www.cnbksy.com/</a:t>
            </a:r>
            <a:endParaRPr lang="en-US" sz="2000" dirty="0" smtClean="0">
              <a:latin typeface="Berlin Sans FB" pitchFamily="34" charset="0"/>
            </a:endParaRPr>
          </a:p>
          <a:p>
            <a:pPr marL="914400" lvl="1" indent="-457200">
              <a:buAutoNum type="arabicPlain" startAt="2"/>
            </a:pPr>
            <a:r>
              <a:rPr lang="en-US" sz="2000" dirty="0" smtClean="0">
                <a:latin typeface="Berlin Sans FB" pitchFamily="34" charset="0"/>
              </a:rPr>
              <a:t>Full-image databases. Currently at </a:t>
            </a:r>
            <a:r>
              <a:rPr lang="en-US" sz="2000" dirty="0" smtClean="0">
                <a:latin typeface="Berlin Sans FB" pitchFamily="34" charset="0"/>
                <a:hlinkClick r:id="rId4"/>
              </a:rPr>
              <a:t>http://www.cnbksy.cn/</a:t>
            </a:r>
            <a:r>
              <a:rPr lang="en-US" sz="2000" dirty="0" smtClean="0">
                <a:latin typeface="Berlin Sans FB" pitchFamily="34" charset="0"/>
              </a:rPr>
              <a:t> </a:t>
            </a:r>
          </a:p>
          <a:p>
            <a:pPr lvl="2"/>
            <a:r>
              <a:rPr lang="en-US" sz="1600" dirty="0" smtClean="0">
                <a:latin typeface="Berlin Sans FB" pitchFamily="34" charset="0"/>
              </a:rPr>
              <a:t>Late Qing (1833-1911) periodical literature: </a:t>
            </a:r>
            <a:r>
              <a:rPr lang="en-US" sz="1600" i="1" dirty="0" smtClean="0">
                <a:latin typeface="Berlin Sans FB" pitchFamily="34" charset="0"/>
              </a:rPr>
              <a:t>Wan-Qing </a:t>
            </a:r>
            <a:r>
              <a:rPr lang="en-US" sz="1600" i="1" dirty="0" err="1" smtClean="0">
                <a:latin typeface="Berlin Sans FB" pitchFamily="34" charset="0"/>
              </a:rPr>
              <a:t>qi</a:t>
            </a:r>
            <a:r>
              <a:rPr lang="en-US" sz="1600" i="1" dirty="0" smtClean="0">
                <a:latin typeface="Berlin Sans FB" pitchFamily="34" charset="0"/>
              </a:rPr>
              <a:t> </a:t>
            </a:r>
            <a:r>
              <a:rPr lang="en-US" sz="1600" i="1" dirty="0" err="1" smtClean="0">
                <a:latin typeface="Berlin Sans FB" pitchFamily="34" charset="0"/>
              </a:rPr>
              <a:t>kan</a:t>
            </a:r>
            <a:r>
              <a:rPr lang="en-US" sz="1600" i="1" dirty="0" smtClean="0">
                <a:latin typeface="Berlin Sans FB" pitchFamily="34" charset="0"/>
              </a:rPr>
              <a:t> </a:t>
            </a:r>
            <a:r>
              <a:rPr lang="en-US" sz="1600" i="1" dirty="0" err="1" smtClean="0">
                <a:latin typeface="Berlin Sans FB" pitchFamily="34" charset="0"/>
              </a:rPr>
              <a:t>quan</a:t>
            </a:r>
            <a:r>
              <a:rPr lang="en-US" sz="1600" i="1" dirty="0" smtClean="0">
                <a:latin typeface="Berlin Sans FB" pitchFamily="34" charset="0"/>
              </a:rPr>
              <a:t> </a:t>
            </a:r>
            <a:r>
              <a:rPr lang="en-US" sz="1600" i="1" dirty="0" err="1" smtClean="0">
                <a:latin typeface="Berlin Sans FB" pitchFamily="34" charset="0"/>
              </a:rPr>
              <a:t>wen</a:t>
            </a:r>
            <a:r>
              <a:rPr lang="en-US" sz="1600" i="1" dirty="0" smtClean="0">
                <a:latin typeface="Berlin Sans FB" pitchFamily="34" charset="0"/>
              </a:rPr>
              <a:t> </a:t>
            </a:r>
            <a:r>
              <a:rPr lang="en-US" sz="1600" i="1" dirty="0" err="1" smtClean="0">
                <a:latin typeface="Berlin Sans FB" pitchFamily="34" charset="0"/>
              </a:rPr>
              <a:t>shu</a:t>
            </a:r>
            <a:r>
              <a:rPr lang="en-US" sz="1600" i="1" dirty="0" smtClean="0">
                <a:latin typeface="Berlin Sans FB" pitchFamily="34" charset="0"/>
              </a:rPr>
              <a:t> </a:t>
            </a:r>
            <a:r>
              <a:rPr lang="en-US" sz="1600" i="1" dirty="0" err="1" smtClean="0">
                <a:latin typeface="Berlin Sans FB" pitchFamily="34" charset="0"/>
              </a:rPr>
              <a:t>ju</a:t>
            </a:r>
            <a:r>
              <a:rPr lang="en-US" sz="1600" i="1" dirty="0" smtClean="0">
                <a:latin typeface="Berlin Sans FB" pitchFamily="34" charset="0"/>
              </a:rPr>
              <a:t> </a:t>
            </a:r>
            <a:r>
              <a:rPr lang="en-US" sz="1600" i="1" dirty="0" err="1" smtClean="0">
                <a:latin typeface="Berlin Sans FB" pitchFamily="34" charset="0"/>
              </a:rPr>
              <a:t>ku</a:t>
            </a:r>
            <a:endParaRPr lang="en-US" sz="1600" dirty="0" smtClean="0">
              <a:latin typeface="Berlin Sans FB" pitchFamily="34" charset="0"/>
            </a:endParaRPr>
          </a:p>
          <a:p>
            <a:pPr lvl="2"/>
            <a:endParaRPr lang="en-US" sz="1600" i="1" dirty="0" smtClean="0">
              <a:latin typeface="Berlin Sans FB" pitchFamily="34" charset="0"/>
            </a:endParaRPr>
          </a:p>
          <a:p>
            <a:pPr lvl="2"/>
            <a:endParaRPr lang="en-US" sz="1600" dirty="0" smtClean="0">
              <a:latin typeface="Berlin Sans FB" pitchFamily="34" charset="0"/>
            </a:endParaRPr>
          </a:p>
          <a:p>
            <a:pPr lvl="2"/>
            <a:endParaRPr lang="en-US" sz="1600" dirty="0" smtClean="0">
              <a:latin typeface="Berlin Sans FB" pitchFamily="34" charset="0"/>
            </a:endParaRPr>
          </a:p>
          <a:p>
            <a:pPr lvl="2"/>
            <a:endParaRPr lang="en-US" sz="1600" dirty="0" smtClean="0">
              <a:latin typeface="Berlin Sans FB" pitchFamily="34" charset="0"/>
            </a:endParaRPr>
          </a:p>
          <a:p>
            <a:pPr lvl="2"/>
            <a:r>
              <a:rPr lang="en-US" sz="1600" dirty="0" smtClean="0">
                <a:latin typeface="Berlin Sans FB" pitchFamily="34" charset="0"/>
              </a:rPr>
              <a:t>Republican period (1911-1949) periodical literature: </a:t>
            </a:r>
            <a:r>
              <a:rPr lang="en-US" sz="1600" i="1" dirty="0" err="1" smtClean="0">
                <a:latin typeface="Berlin Sans FB" pitchFamily="34" charset="0"/>
              </a:rPr>
              <a:t>Minguo</a:t>
            </a:r>
            <a:r>
              <a:rPr lang="en-US" sz="1600" i="1" dirty="0" smtClean="0">
                <a:latin typeface="Berlin Sans FB" pitchFamily="34" charset="0"/>
              </a:rPr>
              <a:t> </a:t>
            </a:r>
            <a:r>
              <a:rPr lang="en-US" sz="1600" i="1" dirty="0" err="1" smtClean="0">
                <a:latin typeface="Berlin Sans FB" pitchFamily="34" charset="0"/>
              </a:rPr>
              <a:t>shi</a:t>
            </a:r>
            <a:r>
              <a:rPr lang="en-US" sz="1600" i="1" dirty="0" smtClean="0">
                <a:latin typeface="Berlin Sans FB" pitchFamily="34" charset="0"/>
              </a:rPr>
              <a:t> </a:t>
            </a:r>
            <a:r>
              <a:rPr lang="en-US" sz="1600" i="1" dirty="0" err="1" smtClean="0">
                <a:latin typeface="Berlin Sans FB" pitchFamily="34" charset="0"/>
              </a:rPr>
              <a:t>qi</a:t>
            </a:r>
            <a:r>
              <a:rPr lang="en-US" sz="1600" i="1" dirty="0" smtClean="0">
                <a:latin typeface="Berlin Sans FB" pitchFamily="34" charset="0"/>
              </a:rPr>
              <a:t> </a:t>
            </a:r>
            <a:r>
              <a:rPr lang="en-US" sz="1600" i="1" dirty="0" err="1" smtClean="0">
                <a:latin typeface="Berlin Sans FB" pitchFamily="34" charset="0"/>
              </a:rPr>
              <a:t>qi</a:t>
            </a:r>
            <a:r>
              <a:rPr lang="en-US" sz="1600" i="1" dirty="0" smtClean="0">
                <a:latin typeface="Berlin Sans FB" pitchFamily="34" charset="0"/>
              </a:rPr>
              <a:t> </a:t>
            </a:r>
            <a:r>
              <a:rPr lang="en-US" sz="1600" i="1" dirty="0" err="1" smtClean="0">
                <a:latin typeface="Berlin Sans FB" pitchFamily="34" charset="0"/>
              </a:rPr>
              <a:t>kan</a:t>
            </a:r>
            <a:r>
              <a:rPr lang="en-US" sz="1600" i="1" dirty="0" smtClean="0">
                <a:latin typeface="Berlin Sans FB" pitchFamily="34" charset="0"/>
              </a:rPr>
              <a:t> </a:t>
            </a:r>
            <a:r>
              <a:rPr lang="en-US" sz="1600" i="1" dirty="0" err="1" smtClean="0">
                <a:latin typeface="Berlin Sans FB" pitchFamily="34" charset="0"/>
              </a:rPr>
              <a:t>quan</a:t>
            </a:r>
            <a:r>
              <a:rPr lang="en-US" sz="1600" i="1" dirty="0" smtClean="0">
                <a:latin typeface="Berlin Sans FB" pitchFamily="34" charset="0"/>
              </a:rPr>
              <a:t> </a:t>
            </a:r>
            <a:r>
              <a:rPr lang="en-US" sz="1600" i="1" dirty="0" err="1" smtClean="0">
                <a:latin typeface="Berlin Sans FB" pitchFamily="34" charset="0"/>
              </a:rPr>
              <a:t>wen</a:t>
            </a:r>
            <a:r>
              <a:rPr lang="en-US" sz="1600" i="1" dirty="0" smtClean="0">
                <a:latin typeface="Berlin Sans FB" pitchFamily="34" charset="0"/>
              </a:rPr>
              <a:t> </a:t>
            </a:r>
            <a:r>
              <a:rPr lang="en-US" sz="1600" i="1" dirty="0" err="1" smtClean="0">
                <a:latin typeface="Berlin Sans FB" pitchFamily="34" charset="0"/>
              </a:rPr>
              <a:t>shu</a:t>
            </a:r>
            <a:r>
              <a:rPr lang="en-US" sz="1600" i="1" dirty="0" smtClean="0">
                <a:latin typeface="Berlin Sans FB" pitchFamily="34" charset="0"/>
              </a:rPr>
              <a:t> </a:t>
            </a:r>
            <a:r>
              <a:rPr lang="en-US" sz="1600" i="1" dirty="0" err="1" smtClean="0">
                <a:latin typeface="Berlin Sans FB" pitchFamily="34" charset="0"/>
              </a:rPr>
              <a:t>ju</a:t>
            </a:r>
            <a:r>
              <a:rPr lang="en-US" sz="1600" i="1" dirty="0" smtClean="0">
                <a:latin typeface="Berlin Sans FB" pitchFamily="34" charset="0"/>
              </a:rPr>
              <a:t> </a:t>
            </a:r>
            <a:r>
              <a:rPr lang="en-US" sz="1600" i="1" dirty="0" err="1" smtClean="0">
                <a:latin typeface="Berlin Sans FB" pitchFamily="34" charset="0"/>
              </a:rPr>
              <a:t>ku</a:t>
            </a:r>
            <a:endParaRPr lang="en-US" sz="1600" i="1" dirty="0" smtClean="0">
              <a:latin typeface="Berlin Sans FB" pitchFamily="34" charset="0"/>
            </a:endParaRPr>
          </a:p>
          <a:p>
            <a:pPr lvl="3"/>
            <a:endParaRPr lang="en-US" sz="1200" dirty="0">
              <a:latin typeface="Berlin Sans FB" pitchFamily="34" charset="0"/>
            </a:endParaRPr>
          </a:p>
          <a:p>
            <a:pPr lvl="3"/>
            <a:endParaRPr lang="en-US" sz="1200" dirty="0" smtClean="0">
              <a:latin typeface="Berlin Sans FB" pitchFamily="34" charset="0"/>
            </a:endParaRPr>
          </a:p>
          <a:p>
            <a:pPr lvl="3"/>
            <a:endParaRPr lang="en-US" sz="1200" dirty="0">
              <a:latin typeface="Berlin Sans FB" pitchFamily="34" charset="0"/>
            </a:endParaRPr>
          </a:p>
          <a:p>
            <a:pPr lvl="3"/>
            <a:endParaRPr lang="en-US" sz="1200" dirty="0" smtClean="0">
              <a:latin typeface="Berlin Sans FB" pitchFamily="34" charset="0"/>
            </a:endParaRPr>
          </a:p>
          <a:p>
            <a:pPr lvl="2"/>
            <a:endParaRPr lang="en-US" sz="1600" dirty="0" smtClean="0">
              <a:latin typeface="Berlin Sans FB Demi" pitchFamily="34" charset="0"/>
            </a:endParaRPr>
          </a:p>
          <a:p>
            <a:pPr lvl="2"/>
            <a:endParaRPr lang="en-US" sz="16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pic>
        <p:nvPicPr>
          <p:cNvPr id="15362" name="Picture 2"/>
          <p:cNvPicPr>
            <a:picLocks noChangeAspect="1" noChangeArrowheads="1"/>
          </p:cNvPicPr>
          <p:nvPr/>
        </p:nvPicPr>
        <p:blipFill>
          <a:blip r:embed="rId5" cstate="print"/>
          <a:srcRect b="18415"/>
          <a:stretch>
            <a:fillRect/>
          </a:stretch>
        </p:blipFill>
        <p:spPr bwMode="auto">
          <a:xfrm>
            <a:off x="1828800" y="5410200"/>
            <a:ext cx="3124200" cy="914400"/>
          </a:xfrm>
          <a:prstGeom prst="rect">
            <a:avLst/>
          </a:prstGeom>
          <a:noFill/>
          <a:ln w="38100">
            <a:solidFill>
              <a:srgbClr val="FF0000"/>
            </a:solidFill>
            <a:miter lim="800000"/>
            <a:headEnd/>
            <a:tailEnd/>
          </a:ln>
        </p:spPr>
      </p:pic>
      <p:pic>
        <p:nvPicPr>
          <p:cNvPr id="15363" name="Picture 3"/>
          <p:cNvPicPr>
            <a:picLocks noChangeAspect="1" noChangeArrowheads="1"/>
          </p:cNvPicPr>
          <p:nvPr/>
        </p:nvPicPr>
        <p:blipFill>
          <a:blip r:embed="rId6" cstate="print"/>
          <a:srcRect/>
          <a:stretch>
            <a:fillRect/>
          </a:stretch>
        </p:blipFill>
        <p:spPr bwMode="auto">
          <a:xfrm>
            <a:off x="1828800" y="3733800"/>
            <a:ext cx="3124200" cy="957892"/>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3200400"/>
            <a:ext cx="7924800" cy="3276600"/>
          </a:xfrm>
        </p:spPr>
        <p:txBody>
          <a:bodyPr vert="horz">
            <a:normAutofit/>
          </a:bodyPr>
          <a:lstStyle/>
          <a:p>
            <a:pPr>
              <a:buNone/>
            </a:pPr>
            <a:r>
              <a:rPr lang="en-US" sz="2400" dirty="0" smtClean="0">
                <a:latin typeface="Berlin Sans FB" pitchFamily="34" charset="0"/>
              </a:rPr>
              <a:t>	While these three image databases (</a:t>
            </a:r>
            <a:r>
              <a:rPr lang="en-US" sz="2400" i="1" dirty="0" smtClean="0">
                <a:latin typeface="Berlin Sans FB" pitchFamily="34" charset="0"/>
              </a:rPr>
              <a:t>Wan-Qing </a:t>
            </a:r>
            <a:r>
              <a:rPr lang="en-US" sz="2400" i="1" dirty="0" err="1" smtClean="0">
                <a:latin typeface="Berlin Sans FB" pitchFamily="34" charset="0"/>
              </a:rPr>
              <a:t>qi</a:t>
            </a:r>
            <a:r>
              <a:rPr lang="en-US" sz="2400" i="1" dirty="0" smtClean="0">
                <a:latin typeface="Berlin Sans FB" pitchFamily="34" charset="0"/>
              </a:rPr>
              <a:t> </a:t>
            </a:r>
            <a:r>
              <a:rPr lang="en-US" sz="2400" i="1" dirty="0" err="1" smtClean="0">
                <a:latin typeface="Berlin Sans FB" pitchFamily="34" charset="0"/>
              </a:rPr>
              <a:t>kan</a:t>
            </a:r>
            <a:r>
              <a:rPr lang="en-US" sz="2400" dirty="0" smtClean="0">
                <a:latin typeface="Berlin Sans FB" pitchFamily="34" charset="0"/>
              </a:rPr>
              <a:t>, </a:t>
            </a:r>
            <a:r>
              <a:rPr lang="en-US" sz="2400" i="1" dirty="0" err="1" smtClean="0">
                <a:latin typeface="Berlin Sans FB" pitchFamily="34" charset="0"/>
              </a:rPr>
              <a:t>Minguo</a:t>
            </a:r>
            <a:r>
              <a:rPr lang="en-US" sz="2400" i="1" dirty="0" smtClean="0">
                <a:latin typeface="Berlin Sans FB" pitchFamily="34" charset="0"/>
              </a:rPr>
              <a:t> </a:t>
            </a:r>
            <a:r>
              <a:rPr lang="en-US" sz="2400" i="1" dirty="0" err="1" smtClean="0">
                <a:latin typeface="Berlin Sans FB" pitchFamily="34" charset="0"/>
              </a:rPr>
              <a:t>shi</a:t>
            </a:r>
            <a:r>
              <a:rPr lang="en-US" sz="2400" i="1" dirty="0" smtClean="0">
                <a:latin typeface="Berlin Sans FB" pitchFamily="34" charset="0"/>
              </a:rPr>
              <a:t> </a:t>
            </a:r>
            <a:r>
              <a:rPr lang="en-US" sz="2400" i="1" dirty="0" err="1" smtClean="0">
                <a:latin typeface="Berlin Sans FB" pitchFamily="34" charset="0"/>
              </a:rPr>
              <a:t>qi</a:t>
            </a:r>
            <a:r>
              <a:rPr lang="en-US" sz="2400" i="1" dirty="0" smtClean="0">
                <a:latin typeface="Berlin Sans FB" pitchFamily="34" charset="0"/>
              </a:rPr>
              <a:t> </a:t>
            </a:r>
            <a:r>
              <a:rPr lang="en-US" sz="2400" i="1" dirty="0" err="1" smtClean="0">
                <a:latin typeface="Berlin Sans FB" pitchFamily="34" charset="0"/>
              </a:rPr>
              <a:t>qi</a:t>
            </a:r>
            <a:r>
              <a:rPr lang="en-US" sz="2400" i="1" dirty="0" smtClean="0">
                <a:latin typeface="Berlin Sans FB" pitchFamily="34" charset="0"/>
              </a:rPr>
              <a:t> </a:t>
            </a:r>
            <a:r>
              <a:rPr lang="en-US" sz="2400" i="1" dirty="0" err="1" smtClean="0">
                <a:latin typeface="Berlin Sans FB" pitchFamily="34" charset="0"/>
              </a:rPr>
              <a:t>kan</a:t>
            </a:r>
            <a:r>
              <a:rPr lang="en-US" sz="2400" dirty="0" smtClean="0">
                <a:latin typeface="Berlin Sans FB" pitchFamily="34" charset="0"/>
              </a:rPr>
              <a:t>,  and the </a:t>
            </a:r>
            <a:r>
              <a:rPr lang="en-US" sz="2400" i="1" dirty="0" err="1" smtClean="0">
                <a:latin typeface="Berlin Sans FB" pitchFamily="34" charset="0"/>
              </a:rPr>
              <a:t>Da</a:t>
            </a:r>
            <a:r>
              <a:rPr lang="en-US" sz="2400" i="1" dirty="0" smtClean="0">
                <a:latin typeface="Berlin Sans FB" pitchFamily="34" charset="0"/>
              </a:rPr>
              <a:t> cheng </a:t>
            </a:r>
            <a:r>
              <a:rPr lang="en-US" sz="2400" i="1" dirty="0" err="1" smtClean="0">
                <a:latin typeface="Berlin Sans FB" pitchFamily="34" charset="0"/>
              </a:rPr>
              <a:t>lao</a:t>
            </a:r>
            <a:r>
              <a:rPr lang="en-US" sz="2400" i="1" dirty="0" smtClean="0">
                <a:latin typeface="Berlin Sans FB" pitchFamily="34" charset="0"/>
              </a:rPr>
              <a:t> </a:t>
            </a:r>
            <a:r>
              <a:rPr lang="en-US" sz="2400" i="1" dirty="0" err="1" smtClean="0">
                <a:latin typeface="Berlin Sans FB" pitchFamily="34" charset="0"/>
              </a:rPr>
              <a:t>jiu</a:t>
            </a:r>
            <a:r>
              <a:rPr lang="en-US" sz="2400" i="1" dirty="0" smtClean="0">
                <a:latin typeface="Berlin Sans FB" pitchFamily="34" charset="0"/>
              </a:rPr>
              <a:t> </a:t>
            </a:r>
            <a:r>
              <a:rPr lang="en-US" sz="2400" i="1" dirty="0" err="1" smtClean="0">
                <a:latin typeface="Berlin Sans FB" pitchFamily="34" charset="0"/>
              </a:rPr>
              <a:t>kan</a:t>
            </a:r>
            <a:r>
              <a:rPr lang="en-US" sz="2400" dirty="0" smtClean="0">
                <a:latin typeface="Berlin Sans FB" pitchFamily="34" charset="0"/>
              </a:rPr>
              <a:t>) all are called </a:t>
            </a:r>
            <a:r>
              <a:rPr lang="en-US" sz="2400" i="1" dirty="0" err="1" smtClean="0">
                <a:latin typeface="Berlin Sans FB" pitchFamily="34" charset="0"/>
              </a:rPr>
              <a:t>quan</a:t>
            </a:r>
            <a:r>
              <a:rPr lang="en-US" sz="2400" i="1" dirty="0" smtClean="0">
                <a:latin typeface="Berlin Sans FB" pitchFamily="34" charset="0"/>
              </a:rPr>
              <a:t> </a:t>
            </a:r>
            <a:r>
              <a:rPr lang="en-US" sz="2400" i="1" dirty="0" err="1" smtClean="0">
                <a:latin typeface="Berlin Sans FB" pitchFamily="34" charset="0"/>
              </a:rPr>
              <a:t>wen</a:t>
            </a:r>
            <a:r>
              <a:rPr lang="en-US" sz="2400" i="1" dirty="0" smtClean="0">
                <a:latin typeface="Berlin Sans FB" pitchFamily="34" charset="0"/>
              </a:rPr>
              <a:t> </a:t>
            </a:r>
            <a:r>
              <a:rPr lang="en-US" sz="2400" i="1" dirty="0" err="1" smtClean="0">
                <a:latin typeface="Berlin Sans FB" pitchFamily="34" charset="0"/>
              </a:rPr>
              <a:t>shu</a:t>
            </a:r>
            <a:r>
              <a:rPr lang="en-US" sz="2400" i="1" dirty="0" smtClean="0">
                <a:latin typeface="Berlin Sans FB" pitchFamily="34" charset="0"/>
              </a:rPr>
              <a:t> </a:t>
            </a:r>
            <a:r>
              <a:rPr lang="en-US" sz="2400" i="1" dirty="0" err="1" smtClean="0">
                <a:latin typeface="Berlin Sans FB" pitchFamily="34" charset="0"/>
              </a:rPr>
              <a:t>ju</a:t>
            </a:r>
            <a:r>
              <a:rPr lang="en-US" sz="2400" i="1" dirty="0" smtClean="0">
                <a:latin typeface="Berlin Sans FB" pitchFamily="34" charset="0"/>
              </a:rPr>
              <a:t> </a:t>
            </a:r>
            <a:r>
              <a:rPr lang="en-US" sz="2400" i="1" dirty="0" err="1" smtClean="0">
                <a:latin typeface="Berlin Sans FB" pitchFamily="34" charset="0"/>
              </a:rPr>
              <a:t>ku</a:t>
            </a:r>
            <a:r>
              <a:rPr lang="en-US" sz="2400" dirty="0">
                <a:latin typeface="Berlin Sans FB" pitchFamily="34" charset="0"/>
              </a:rPr>
              <a:t> </a:t>
            </a:r>
            <a:r>
              <a:rPr lang="zh-CN" altLang="en-US" sz="2400" dirty="0" smtClean="0">
                <a:latin typeface="Berlin Sans FB" pitchFamily="34" charset="0"/>
                <a:ea typeface="STZhongsong" pitchFamily="2" charset="-122"/>
              </a:rPr>
              <a:t>全文数据库 </a:t>
            </a:r>
            <a:r>
              <a:rPr lang="en-US" sz="2400" dirty="0" smtClean="0">
                <a:latin typeface="Berlin Sans FB" pitchFamily="34" charset="0"/>
              </a:rPr>
              <a:t>in Chinese, they do </a:t>
            </a:r>
            <a:r>
              <a:rPr lang="en-US" sz="2400" i="1" dirty="0" smtClean="0">
                <a:latin typeface="Berlin Sans FB" pitchFamily="34" charset="0"/>
              </a:rPr>
              <a:t>not</a:t>
            </a:r>
            <a:r>
              <a:rPr lang="en-US" sz="2400" dirty="0" smtClean="0">
                <a:latin typeface="Berlin Sans FB" pitchFamily="34" charset="0"/>
              </a:rPr>
              <a:t> contain </a:t>
            </a:r>
            <a:r>
              <a:rPr lang="en-US" sz="2400" dirty="0" err="1" smtClean="0">
                <a:latin typeface="Berlin Sans FB" pitchFamily="34" charset="0"/>
              </a:rPr>
              <a:t>OCR’d</a:t>
            </a:r>
            <a:r>
              <a:rPr lang="en-US" sz="2400" dirty="0" smtClean="0">
                <a:latin typeface="Berlin Sans FB" pitchFamily="34" charset="0"/>
              </a:rPr>
              <a:t> articles, and are </a:t>
            </a:r>
            <a:r>
              <a:rPr lang="en-US" sz="2400" i="1" dirty="0" smtClean="0">
                <a:latin typeface="Berlin Sans FB" pitchFamily="34" charset="0"/>
              </a:rPr>
              <a:t>not</a:t>
            </a:r>
            <a:r>
              <a:rPr lang="en-US" sz="2400" dirty="0" smtClean="0">
                <a:latin typeface="Berlin Sans FB" pitchFamily="34" charset="0"/>
              </a:rPr>
              <a:t> full-text searchable. I call them in our local literature “full-image” databases</a:t>
            </a: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905000"/>
            <a:ext cx="7924800" cy="4648200"/>
          </a:xfrm>
        </p:spPr>
        <p:txBody>
          <a:bodyPr vert="horz">
            <a:normAutofit/>
          </a:bodyPr>
          <a:lstStyle/>
          <a:p>
            <a:pPr>
              <a:buNone/>
            </a:pPr>
            <a:r>
              <a:rPr lang="en-US" sz="2400" dirty="0" smtClean="0">
                <a:latin typeface="Berlin Sans FB Demi" pitchFamily="34" charset="0"/>
              </a:rPr>
              <a:t>The</a:t>
            </a:r>
            <a:r>
              <a:rPr lang="en-US" sz="2400" i="1" dirty="0" smtClean="0">
                <a:latin typeface="Berlin Sans FB Demi" pitchFamily="34" charset="0"/>
              </a:rPr>
              <a:t> </a:t>
            </a: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databases:</a:t>
            </a:r>
          </a:p>
          <a:p>
            <a:pPr>
              <a:buNone/>
            </a:pPr>
            <a:endParaRPr lang="en-US" sz="2400" dirty="0">
              <a:latin typeface="Berlin Sans FB Demi" pitchFamily="34" charset="0"/>
            </a:endParaRPr>
          </a:p>
          <a:p>
            <a:pPr lvl="1">
              <a:buNone/>
            </a:pPr>
            <a:r>
              <a:rPr lang="en-US" sz="2000" dirty="0" smtClean="0">
                <a:latin typeface="Berlin Sans FB" pitchFamily="34" charset="0"/>
              </a:rPr>
              <a:t>Currently the index database and the various full-image databases are not yet integrated; integration is planned for 2012</a:t>
            </a:r>
          </a:p>
          <a:p>
            <a:pPr lvl="1">
              <a:buNone/>
            </a:pPr>
            <a:r>
              <a:rPr lang="en-US" sz="2000" dirty="0" smtClean="0">
                <a:latin typeface="Berlin Sans FB" pitchFamily="34" charset="0"/>
              </a:rPr>
              <a:t> </a:t>
            </a:r>
          </a:p>
          <a:p>
            <a:pPr lvl="1">
              <a:buNone/>
            </a:pPr>
            <a:r>
              <a:rPr lang="en-US" sz="2000" dirty="0" smtClean="0">
                <a:latin typeface="Berlin Sans FB" pitchFamily="34" charset="0"/>
              </a:rPr>
              <a:t>Thus, the index database does not show which articles are scanned; and the full-image databases do not include article titles which are not scanned</a:t>
            </a:r>
          </a:p>
          <a:p>
            <a:pPr lvl="1">
              <a:buNone/>
            </a:pPr>
            <a:endParaRPr lang="en-US" sz="2000" dirty="0" smtClean="0">
              <a:latin typeface="Berlin Sans FB" pitchFamily="34" charset="0"/>
            </a:endParaRPr>
          </a:p>
          <a:p>
            <a:pPr lvl="1">
              <a:buNone/>
            </a:pPr>
            <a:r>
              <a:rPr lang="en-US" sz="2000" dirty="0" smtClean="0">
                <a:latin typeface="Berlin Sans FB" pitchFamily="34" charset="0"/>
              </a:rPr>
              <a:t>Integration will take place on the new platform, now used for the full-image databases only</a:t>
            </a: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828800"/>
            <a:ext cx="7924800" cy="4724400"/>
          </a:xfrm>
        </p:spPr>
        <p:txBody>
          <a:bodyPr vert="horz">
            <a:normAutofit/>
          </a:bodyPr>
          <a:lstStyle/>
          <a:p>
            <a:pPr>
              <a:buNone/>
            </a:pPr>
            <a:r>
              <a:rPr lang="en-US" sz="2400" dirty="0" smtClean="0">
                <a:latin typeface="Berlin Sans FB Demi" pitchFamily="34" charset="0"/>
              </a:rPr>
              <a:t>The</a:t>
            </a:r>
            <a:r>
              <a:rPr lang="en-US" sz="2400" i="1" dirty="0" smtClean="0">
                <a:latin typeface="Berlin Sans FB Demi" pitchFamily="34" charset="0"/>
              </a:rPr>
              <a:t> </a:t>
            </a: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index database:</a:t>
            </a:r>
          </a:p>
          <a:p>
            <a:pPr>
              <a:buNone/>
            </a:pPr>
            <a:endParaRPr lang="en-US" sz="2400" dirty="0">
              <a:latin typeface="Berlin Sans FB" pitchFamily="34" charset="0"/>
            </a:endParaRPr>
          </a:p>
          <a:p>
            <a:pPr lvl="1">
              <a:buNone/>
            </a:pPr>
            <a:r>
              <a:rPr lang="en-US" sz="2000" dirty="0" smtClean="0">
                <a:latin typeface="Berlin Sans FB" pitchFamily="34" charset="0"/>
              </a:rPr>
              <a:t>The index databases include more than 30 million citations from over 20,000 sources, from 1833 onwards. We have the </a:t>
            </a:r>
            <a:r>
              <a:rPr lang="en-US" sz="2000" i="1" dirty="0" err="1" smtClean="0">
                <a:latin typeface="Berlin Sans FB" pitchFamily="34" charset="0"/>
              </a:rPr>
              <a:t>pian</a:t>
            </a:r>
            <a:r>
              <a:rPr lang="en-US" sz="2000" i="1" dirty="0" smtClean="0">
                <a:latin typeface="Berlin Sans FB" pitchFamily="34" charset="0"/>
              </a:rPr>
              <a:t> </a:t>
            </a:r>
            <a:r>
              <a:rPr lang="en-US" sz="2000" i="1" dirty="0" err="1" smtClean="0">
                <a:latin typeface="Berlin Sans FB" pitchFamily="34" charset="0"/>
              </a:rPr>
              <a:t>ming</a:t>
            </a:r>
            <a:r>
              <a:rPr lang="en-US" sz="2000" i="1" dirty="0" smtClean="0">
                <a:latin typeface="Berlin Sans FB" pitchFamily="34" charset="0"/>
              </a:rPr>
              <a:t> </a:t>
            </a:r>
            <a:r>
              <a:rPr lang="en-US" sz="2000" i="1" dirty="0" err="1" smtClean="0">
                <a:latin typeface="Berlin Sans FB" pitchFamily="34" charset="0"/>
              </a:rPr>
              <a:t>shu</a:t>
            </a:r>
            <a:r>
              <a:rPr lang="en-US" sz="2000" i="1" dirty="0" smtClean="0">
                <a:latin typeface="Berlin Sans FB" pitchFamily="34" charset="0"/>
              </a:rPr>
              <a:t> </a:t>
            </a:r>
            <a:r>
              <a:rPr lang="en-US" sz="2000" i="1" dirty="0" err="1" smtClean="0">
                <a:latin typeface="Berlin Sans FB" pitchFamily="34" charset="0"/>
              </a:rPr>
              <a:t>ju</a:t>
            </a:r>
            <a:r>
              <a:rPr lang="en-US" sz="2000" i="1" dirty="0" smtClean="0">
                <a:latin typeface="Berlin Sans FB" pitchFamily="34" charset="0"/>
              </a:rPr>
              <a:t> </a:t>
            </a:r>
            <a:r>
              <a:rPr lang="en-US" sz="2000" i="1" dirty="0" err="1" smtClean="0">
                <a:latin typeface="Berlin Sans FB" pitchFamily="34" charset="0"/>
              </a:rPr>
              <a:t>ku</a:t>
            </a:r>
            <a:r>
              <a:rPr lang="en-US" sz="2000" dirty="0" smtClean="0">
                <a:latin typeface="Berlin Sans FB" pitchFamily="34" charset="0"/>
                <a:ea typeface="STZhongsong" pitchFamily="2" charset="-122"/>
              </a:rPr>
              <a:t> </a:t>
            </a:r>
            <a:r>
              <a:rPr lang="zh-CN" altLang="en-US" sz="2000" dirty="0" smtClean="0">
                <a:latin typeface="Berlin Sans FB" pitchFamily="34" charset="0"/>
                <a:ea typeface="STZhongsong" pitchFamily="2" charset="-122"/>
              </a:rPr>
              <a:t>篇名数据库</a:t>
            </a:r>
            <a:r>
              <a:rPr lang="en-US" sz="2000" dirty="0" smtClean="0">
                <a:latin typeface="Berlin Sans FB" pitchFamily="34" charset="0"/>
                <a:ea typeface="STZhongsong" pitchFamily="2" charset="-122"/>
              </a:rPr>
              <a:t> series; there exist a few more specialized ones (conferences, etc.) we did not purchase</a:t>
            </a:r>
          </a:p>
          <a:p>
            <a:pPr lvl="1">
              <a:buNone/>
            </a:pPr>
            <a:endParaRPr lang="en-US" sz="2000" dirty="0" smtClean="0">
              <a:latin typeface="Berlin Sans FB" pitchFamily="34" charset="0"/>
            </a:endParaRPr>
          </a:p>
          <a:p>
            <a:pPr lvl="1">
              <a:buNone/>
            </a:pPr>
            <a:r>
              <a:rPr lang="en-US" sz="2000" dirty="0" smtClean="0">
                <a:latin typeface="Berlin Sans FB" pitchFamily="34" charset="0"/>
              </a:rPr>
              <a:t>The index databases include a Document Delivery Service (DDS), which in our case is set up in such a way that staff intervention is required to finalize requests. We do occasionally request articles, but in practice, many items can be found in our or other libraries</a:t>
            </a: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828800"/>
            <a:ext cx="7924800" cy="4724400"/>
          </a:xfrm>
        </p:spPr>
        <p:txBody>
          <a:bodyPr vert="horz">
            <a:normAutofit/>
          </a:bodyPr>
          <a:lstStyle/>
          <a:p>
            <a:pPr>
              <a:buNone/>
            </a:pPr>
            <a:r>
              <a:rPr lang="en-US" sz="2400" dirty="0" smtClean="0">
                <a:latin typeface="Berlin Sans FB Demi" pitchFamily="34" charset="0"/>
              </a:rPr>
              <a:t>The</a:t>
            </a:r>
            <a:r>
              <a:rPr lang="en-US" sz="2400" i="1" dirty="0" smtClean="0">
                <a:latin typeface="Berlin Sans FB Demi" pitchFamily="34" charset="0"/>
              </a:rPr>
              <a:t> </a:t>
            </a: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index database:</a:t>
            </a:r>
          </a:p>
          <a:p>
            <a:pPr>
              <a:buNone/>
            </a:pPr>
            <a:endParaRPr lang="en-US" sz="2400" dirty="0">
              <a:latin typeface="Berlin Sans FB"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762000" y="2590800"/>
            <a:ext cx="7362825" cy="3819525"/>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371600"/>
            <a:ext cx="7848600" cy="5105400"/>
          </a:xfrm>
        </p:spPr>
        <p:txBody>
          <a:bodyPr vert="horz">
            <a:normAutofit/>
          </a:bodyPr>
          <a:lstStyle/>
          <a:p>
            <a:pPr>
              <a:buNone/>
            </a:pPr>
            <a:r>
              <a:rPr lang="en-US" sz="2400" dirty="0" smtClean="0">
                <a:latin typeface="Berlin Sans FB Demi" pitchFamily="34" charset="0"/>
              </a:rPr>
              <a:t>The</a:t>
            </a:r>
            <a:r>
              <a:rPr lang="en-US" sz="2400" i="1" dirty="0" smtClean="0">
                <a:latin typeface="Berlin Sans FB Demi" pitchFamily="34" charset="0"/>
              </a:rPr>
              <a:t> </a:t>
            </a: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index database:</a:t>
            </a:r>
          </a:p>
          <a:p>
            <a:pPr>
              <a:buNone/>
            </a:pPr>
            <a:endParaRPr lang="en-US" sz="2400" dirty="0">
              <a:latin typeface="Berlin Sans FB Demi" pitchFamily="34" charset="0"/>
            </a:endParaRPr>
          </a:p>
          <a:p>
            <a:pPr lvl="1">
              <a:buNone/>
            </a:pPr>
            <a:r>
              <a:rPr lang="en-US" sz="2000" dirty="0" smtClean="0">
                <a:latin typeface="Berlin Sans FB" pitchFamily="34" charset="0"/>
              </a:rPr>
              <a:t>Indexing is very thorough and detailed: </a:t>
            </a:r>
          </a:p>
          <a:p>
            <a:pPr lvl="1">
              <a:buNone/>
            </a:pPr>
            <a:r>
              <a:rPr lang="en-US" sz="2000" dirty="0" smtClean="0">
                <a:latin typeface="Berlin Sans FB" pitchFamily="34" charset="0"/>
              </a:rPr>
              <a:t>many articles are not even page-length </a:t>
            </a:r>
          </a:p>
          <a:p>
            <a:pPr lvl="1">
              <a:buNone/>
            </a:pPr>
            <a:r>
              <a:rPr lang="en-US" sz="2000" dirty="0" smtClean="0">
                <a:latin typeface="Berlin Sans FB" pitchFamily="34" charset="0"/>
              </a:rPr>
              <a:t>(but can be important to researchers)</a:t>
            </a:r>
          </a:p>
          <a:p>
            <a:pPr lvl="1">
              <a:buNone/>
            </a:pPr>
            <a:endParaRPr lang="en-US" sz="2000" dirty="0" smtClean="0">
              <a:latin typeface="Berlin Sans FB" pitchFamily="34" charset="0"/>
            </a:endParaRPr>
          </a:p>
          <a:p>
            <a:pPr lvl="1">
              <a:buNone/>
            </a:pPr>
            <a:r>
              <a:rPr lang="en-US" sz="2000" dirty="0" smtClean="0">
                <a:latin typeface="Berlin Sans FB" pitchFamily="34" charset="0"/>
              </a:rPr>
              <a:t>A large array of search parameters is </a:t>
            </a:r>
          </a:p>
          <a:p>
            <a:pPr lvl="1">
              <a:buNone/>
            </a:pPr>
            <a:r>
              <a:rPr lang="en-US" sz="2000" dirty="0" smtClean="0">
                <a:latin typeface="Berlin Sans FB" pitchFamily="34" charset="0"/>
              </a:rPr>
              <a:t>provided</a:t>
            </a: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pic>
        <p:nvPicPr>
          <p:cNvPr id="16387" name="Picture 3"/>
          <p:cNvPicPr>
            <a:picLocks noChangeAspect="1" noChangeArrowheads="1"/>
          </p:cNvPicPr>
          <p:nvPr/>
        </p:nvPicPr>
        <p:blipFill>
          <a:blip r:embed="rId3" cstate="print"/>
          <a:srcRect/>
          <a:stretch>
            <a:fillRect/>
          </a:stretch>
        </p:blipFill>
        <p:spPr bwMode="auto">
          <a:xfrm>
            <a:off x="5715000" y="2438400"/>
            <a:ext cx="2743200" cy="4043082"/>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p:cNvPicPr>
            <a:picLocks noChangeAspect="1" noChangeArrowheads="1"/>
          </p:cNvPicPr>
          <p:nvPr/>
        </p:nvPicPr>
        <p:blipFill>
          <a:blip r:embed="rId2" cstate="print">
            <a:lum bright="30000" contrast="-20000"/>
          </a:blip>
          <a:srcRect/>
          <a:stretch>
            <a:fillRect/>
          </a:stretch>
        </p:blipFill>
        <p:spPr bwMode="auto">
          <a:xfrm>
            <a:off x="0" y="-152401"/>
            <a:ext cx="9144000" cy="7010401"/>
          </a:xfrm>
          <a:prstGeom prst="rect">
            <a:avLst/>
          </a:prstGeom>
          <a:noFill/>
          <a:ln w="9525">
            <a:noFill/>
            <a:miter lim="800000"/>
            <a:headEnd/>
            <a:tailEnd/>
          </a:ln>
        </p:spPr>
      </p:pic>
      <p:sp>
        <p:nvSpPr>
          <p:cNvPr id="11" name="Title 10"/>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Berlin Sans FB Demi" pitchFamily="34" charset="0"/>
              </a:rPr>
              <a:t>Late Qing – </a:t>
            </a:r>
            <a:r>
              <a:rPr lang="en-US" dirty="0" err="1" smtClean="0">
                <a:effectLst>
                  <a:outerShdw blurRad="38100" dist="38100" dir="2700000" algn="tl">
                    <a:srgbClr val="000000">
                      <a:alpha val="43137"/>
                    </a:srgbClr>
                  </a:outerShdw>
                </a:effectLst>
                <a:latin typeface="Berlin Sans FB Demi" pitchFamily="34" charset="0"/>
              </a:rPr>
              <a:t>Minguo</a:t>
            </a:r>
            <a:r>
              <a:rPr lang="en-US" dirty="0" smtClean="0">
                <a:effectLst>
                  <a:outerShdw blurRad="38100" dist="38100" dir="2700000" algn="tl">
                    <a:srgbClr val="000000">
                      <a:alpha val="43137"/>
                    </a:srgbClr>
                  </a:outerShdw>
                </a:effectLst>
                <a:latin typeface="Berlin Sans FB Demi" pitchFamily="34" charset="0"/>
              </a:rPr>
              <a:t> Periodicals</a:t>
            </a:r>
            <a:endParaRPr lang="en-US" dirty="0">
              <a:effectLst>
                <a:outerShdw blurRad="38100" dist="38100" dir="2700000" algn="tl">
                  <a:srgbClr val="000000">
                    <a:alpha val="43137"/>
                  </a:srgbClr>
                </a:outerShdw>
              </a:effectLst>
              <a:latin typeface="Berlin Sans FB Demi" pitchFamily="34" charset="0"/>
            </a:endParaRPr>
          </a:p>
        </p:txBody>
      </p:sp>
      <p:sp>
        <p:nvSpPr>
          <p:cNvPr id="12" name="Vertical Text Placeholder 11"/>
          <p:cNvSpPr>
            <a:spLocks noGrp="1"/>
          </p:cNvSpPr>
          <p:nvPr>
            <p:ph type="body" orient="vert" idx="1"/>
          </p:nvPr>
        </p:nvSpPr>
        <p:spPr>
          <a:xfrm>
            <a:off x="609600" y="1371600"/>
            <a:ext cx="7924800" cy="5181600"/>
          </a:xfrm>
        </p:spPr>
        <p:txBody>
          <a:bodyPr vert="horz">
            <a:normAutofit/>
          </a:bodyPr>
          <a:lstStyle/>
          <a:p>
            <a:pPr>
              <a:buNone/>
            </a:pPr>
            <a:r>
              <a:rPr lang="en-US" sz="2400" dirty="0" smtClean="0">
                <a:latin typeface="Berlin Sans FB Demi" pitchFamily="34" charset="0"/>
              </a:rPr>
              <a:t>The</a:t>
            </a:r>
            <a:r>
              <a:rPr lang="en-US" sz="2400" i="1" dirty="0" smtClean="0">
                <a:latin typeface="Berlin Sans FB Demi" pitchFamily="34" charset="0"/>
              </a:rPr>
              <a:t> </a:t>
            </a:r>
            <a:r>
              <a:rPr lang="en-US" sz="2400" i="1" dirty="0" err="1" smtClean="0">
                <a:latin typeface="Berlin Sans FB Demi" pitchFamily="34" charset="0"/>
              </a:rPr>
              <a:t>Quan</a:t>
            </a:r>
            <a:r>
              <a:rPr lang="en-US" sz="2400" i="1" dirty="0" smtClean="0">
                <a:latin typeface="Berlin Sans FB Demi" pitchFamily="34" charset="0"/>
              </a:rPr>
              <a:t> </a:t>
            </a:r>
            <a:r>
              <a:rPr lang="en-US" sz="2400" i="1" dirty="0" err="1" smtClean="0">
                <a:latin typeface="Berlin Sans FB Demi" pitchFamily="34" charset="0"/>
              </a:rPr>
              <a:t>guo</a:t>
            </a:r>
            <a:r>
              <a:rPr lang="en-US" sz="2400" i="1" dirty="0" smtClean="0">
                <a:latin typeface="Berlin Sans FB Demi" pitchFamily="34" charset="0"/>
              </a:rPr>
              <a:t> </a:t>
            </a:r>
            <a:r>
              <a:rPr lang="en-US" sz="2400" i="1" dirty="0" err="1" smtClean="0">
                <a:latin typeface="Berlin Sans FB Demi" pitchFamily="34" charset="0"/>
              </a:rPr>
              <a:t>bao</a:t>
            </a:r>
            <a:r>
              <a:rPr lang="en-US" sz="2400" i="1" dirty="0" smtClean="0">
                <a:latin typeface="Berlin Sans FB Demi" pitchFamily="34" charset="0"/>
              </a:rPr>
              <a:t> </a:t>
            </a:r>
            <a:r>
              <a:rPr lang="en-US" sz="2400" i="1" dirty="0" err="1" smtClean="0">
                <a:latin typeface="Berlin Sans FB Demi" pitchFamily="34" charset="0"/>
              </a:rPr>
              <a:t>kan</a:t>
            </a:r>
            <a:r>
              <a:rPr lang="en-US" sz="2400" i="1" dirty="0" smtClean="0">
                <a:latin typeface="Berlin Sans FB Demi" pitchFamily="34" charset="0"/>
              </a:rPr>
              <a:t> </a:t>
            </a:r>
            <a:r>
              <a:rPr lang="en-US" sz="2400" i="1" dirty="0" err="1" smtClean="0">
                <a:latin typeface="Berlin Sans FB Demi" pitchFamily="34" charset="0"/>
              </a:rPr>
              <a:t>suo</a:t>
            </a:r>
            <a:r>
              <a:rPr lang="en-US" sz="2400" i="1" dirty="0" smtClean="0">
                <a:latin typeface="Berlin Sans FB Demi" pitchFamily="34" charset="0"/>
              </a:rPr>
              <a:t> yin </a:t>
            </a:r>
            <a:r>
              <a:rPr lang="en-US" sz="2400" dirty="0" smtClean="0">
                <a:latin typeface="Berlin Sans FB Demi" pitchFamily="34" charset="0"/>
              </a:rPr>
              <a:t>image databases:</a:t>
            </a:r>
          </a:p>
          <a:p>
            <a:pPr>
              <a:buNone/>
            </a:pPr>
            <a:endParaRPr lang="en-US" sz="2400" dirty="0">
              <a:latin typeface="Berlin Sans FB Demi" pitchFamily="34" charset="0"/>
            </a:endParaRPr>
          </a:p>
          <a:p>
            <a:pPr lvl="1">
              <a:buNone/>
            </a:pPr>
            <a:endParaRPr lang="en-US" sz="2000" dirty="0" smtClean="0">
              <a:latin typeface="Berlin Sans FB" pitchFamily="34" charset="0"/>
            </a:endParaRPr>
          </a:p>
          <a:p>
            <a:pPr lvl="1">
              <a:buNone/>
            </a:pPr>
            <a:endParaRPr lang="en-US" sz="2000" dirty="0">
              <a:latin typeface="Berlin Sans FB" pitchFamily="34" charset="0"/>
            </a:endParaRPr>
          </a:p>
          <a:p>
            <a:pPr lvl="1">
              <a:buNone/>
            </a:pPr>
            <a:endParaRPr lang="en-US" sz="20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a:p>
            <a:pPr>
              <a:buNone/>
            </a:pPr>
            <a:endParaRPr lang="en-US" sz="2400" dirty="0" smtClean="0">
              <a:latin typeface="Berlin Sans FB Demi" pitchFamily="34" charset="0"/>
            </a:endParaRPr>
          </a:p>
          <a:p>
            <a:pPr>
              <a:buNone/>
            </a:pPr>
            <a:endParaRPr lang="en-US" sz="2400" dirty="0">
              <a:latin typeface="Berlin Sans FB Demi"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609600" y="2590800"/>
            <a:ext cx="7924800" cy="3684991"/>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1569</Words>
  <Application>Microsoft Office PowerPoint</Application>
  <PresentationFormat>On-screen Show (4:3)</PresentationFormat>
  <Paragraphs>300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lpstr>Late Qing – Minguo Periodicals</vt:lpstr>
    </vt:vector>
  </TitlesOfParts>
  <Company>Princeton University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mheijdra</dc:creator>
  <cp:lastModifiedBy>Susan Xue</cp:lastModifiedBy>
  <cp:revision>69</cp:revision>
  <dcterms:created xsi:type="dcterms:W3CDTF">2012-02-28T14:21:45Z</dcterms:created>
  <dcterms:modified xsi:type="dcterms:W3CDTF">2012-04-06T23:09:57Z</dcterms:modified>
</cp:coreProperties>
</file>