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6" autoAdjust="0"/>
    <p:restoredTop sz="94660"/>
  </p:normalViewPr>
  <p:slideViewPr>
    <p:cSldViewPr>
      <p:cViewPr>
        <p:scale>
          <a:sx n="110" d="100"/>
          <a:sy n="110" d="100"/>
        </p:scale>
        <p:origin x="-9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371600"/>
          </a:xfrm>
          <a:noFill/>
          <a:ln>
            <a:noFill/>
          </a:ln>
        </p:spPr>
        <p:txBody>
          <a:bodyPr lIns="182880" tIns="182880" rIns="182880" bIns="182880"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tIns="182880" rIns="182880" bIns="18288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08750"/>
            <a:ext cx="2133600" cy="273050"/>
          </a:xfrm>
        </p:spPr>
        <p:txBody>
          <a:bodyPr/>
          <a:lstStyle/>
          <a:p>
            <a:pPr>
              <a:defRPr/>
            </a:pPr>
            <a:fld id="{3C51A8CA-1040-42C7-A4FA-20C2E5F823AF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5724" y="6508750"/>
            <a:ext cx="2895600" cy="2730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648" y="6508750"/>
            <a:ext cx="2130552" cy="273050"/>
          </a:xfrm>
        </p:spPr>
        <p:txBody>
          <a:bodyPr/>
          <a:lstStyle/>
          <a:p>
            <a:pPr>
              <a:defRPr/>
            </a:pPr>
            <a:fld id="{F256FE3D-4DDB-4D46-9111-3A08AB944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3579019"/>
            <a:ext cx="9144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22"/>
          <p:cNvGrpSpPr/>
          <p:nvPr/>
        </p:nvGrpSpPr>
        <p:grpSpPr>
          <a:xfrm rot="5400000">
            <a:off x="4535424" y="2249423"/>
            <a:ext cx="91440" cy="9125712"/>
            <a:chOff x="0" y="0"/>
            <a:chExt cx="274320" cy="6858000"/>
          </a:xfrm>
        </p:grpSpPr>
        <p:sp>
          <p:nvSpPr>
            <p:cNvPr id="9" name="Rectangle 8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39CFE-FC54-495F-B014-4A526FB20EF1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81485-7542-4A0C-B56C-E2690FA090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00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8588" y="1752600"/>
            <a:ext cx="5078412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EDE55C-A3F8-46C3-BC0D-AFFC6DCCDE22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1E0DA-83C1-40A6-A62F-A63F76D71A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180D8-50ED-4149-837C-0F6B37E9A248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87E12-8A23-4B57-94C6-B4B1DBA1F8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621" y="2981324"/>
            <a:ext cx="7168179" cy="1371600"/>
          </a:xfrm>
        </p:spPr>
        <p:txBody>
          <a:bodyPr lIns="182880" rIns="182880" anchor="b" anchorCtr="0"/>
          <a:lstStyle>
            <a:lvl1pPr marL="0" indent="0"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20" y="4519613"/>
            <a:ext cx="7168179" cy="1371600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lIns="182880" rIns="182880"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7E065-BDB2-49EF-8DB4-61CA14B8F1CB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735D4-B77A-450F-95F2-63FD16B2E6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22294" y="4419600"/>
            <a:ext cx="73152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2080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5527" y="1828799"/>
            <a:ext cx="3246120" cy="41148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70AE8F-5439-4B18-A1DD-CE2A07C2199E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C2093-728F-4D1B-9CAF-225C0C3A44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6840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32294" y="1659685"/>
            <a:ext cx="3429000" cy="63976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3734" y="2438399"/>
            <a:ext cx="3246120" cy="35052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6CAD9F-E5C8-4494-A6E5-3CCE52F3A0A7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2CD27-4623-4FD6-911F-9BA2A81311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95400" y="2299447"/>
            <a:ext cx="7239000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FB1D2-9619-4020-834D-45A63ACF6A24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80365-116B-4E79-891C-E4D6928824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7" name="Rectangle 6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131CE9-9F4F-4130-AD20-F8BB8DB822F0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FD36DE-1448-49E8-A937-3EBC39B85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5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6" name="Rectangle 5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88259"/>
            <a:ext cx="3008313" cy="1246841"/>
          </a:xfrm>
        </p:spPr>
        <p:txBody>
          <a:bodyPr anchor="ctr" anchorCtr="0"/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905000"/>
            <a:ext cx="4572000" cy="42211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6313" cy="3276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DA5D3-B1E7-48A8-8806-D7340441ABC9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0DBDE-5225-4A41-A398-9D0642A6C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87" y="192024"/>
            <a:ext cx="3008376" cy="1243584"/>
          </a:xfr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905000"/>
            <a:ext cx="4572000" cy="4224528"/>
          </a:xfrm>
          <a:noFill/>
          <a:ln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87" y="1676400"/>
            <a:ext cx="2249424" cy="3273552"/>
          </a:xfr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>
            <a:lvl1pPr marL="0" indent="0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A4AFE5-EF26-4DE3-8CEB-A9A8EEC9DF09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70326-AFE1-4A6C-999F-EDDF6F3968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431830" y="3902170"/>
            <a:ext cx="4453128" cy="1588"/>
          </a:xfrm>
          <a:prstGeom prst="line">
            <a:avLst/>
          </a:prstGeom>
          <a:ln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1100" y="274638"/>
            <a:ext cx="7498080" cy="1143000"/>
          </a:xfrm>
          <a:prstGeom prst="rect">
            <a:avLst/>
          </a:prstGeom>
          <a:noFill/>
          <a:ln>
            <a:noFill/>
          </a:ln>
          <a:effectLst>
            <a:innerShdw blurRad="114300">
              <a:schemeClr val="tx1"/>
            </a:innerShdw>
          </a:effectLst>
          <a:scene3d>
            <a:camera prst="orthographicFront"/>
            <a:lightRig rig="threePt" dir="t"/>
          </a:scene3d>
          <a:sp3d>
            <a:bevelT w="12700" h="50800" prst="softRound"/>
          </a:sp3d>
        </p:spPr>
        <p:txBody>
          <a:bodyPr vert="horz" lIns="182880" tIns="182880" rIns="182880" bIns="18288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8260" y="1734671"/>
            <a:ext cx="7223760" cy="4235823"/>
          </a:xfrm>
          <a:prstGeom prst="rect">
            <a:avLst/>
          </a:prstGeom>
          <a:noFill/>
          <a:ln>
            <a:noFill/>
          </a:ln>
        </p:spPr>
        <p:txBody>
          <a:bodyPr vert="horz" lIns="182880" tIns="182880" rIns="182880" bIns="1828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647" y="6508750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D531772-FE40-4759-B231-A143BF8366A3}" type="datetimeFigureOut">
              <a:rPr lang="en-US" smtClean="0"/>
              <a:pPr>
                <a:defRPr/>
              </a:pPr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0" y="6508750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73353" y="6508750"/>
            <a:ext cx="4572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7ADBE0-7A88-451C-8732-35307E0B27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22"/>
          <p:cNvGrpSpPr/>
          <p:nvPr/>
        </p:nvGrpSpPr>
        <p:grpSpPr>
          <a:xfrm>
            <a:off x="0" y="0"/>
            <a:ext cx="182880" cy="6858000"/>
            <a:chOff x="0" y="0"/>
            <a:chExt cx="274320" cy="6858000"/>
          </a:xfrm>
        </p:grpSpPr>
        <p:sp>
          <p:nvSpPr>
            <p:cNvPr id="21" name="Rectangle 20"/>
            <p:cNvSpPr/>
            <p:nvPr/>
          </p:nvSpPr>
          <p:spPr>
            <a:xfrm>
              <a:off x="32603" y="0"/>
              <a:ext cx="6096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0" y="0"/>
              <a:ext cx="30480" cy="6858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14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52400" y="0"/>
              <a:ext cx="18288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2880" y="0"/>
              <a:ext cx="3048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13360" y="0"/>
              <a:ext cx="30480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3840" y="0"/>
              <a:ext cx="30480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" y="0"/>
              <a:ext cx="3048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588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46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41832" indent="-228600" algn="l" defTabSz="914400" rtl="0" eaLnBrk="1" latinLnBrk="0" hangingPunct="1">
        <a:spcBef>
          <a:spcPts val="1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0432" indent="-228600" algn="l" defTabSz="914400" rtl="0" eaLnBrk="1" latinLnBrk="0" hangingPunct="1">
        <a:spcBef>
          <a:spcPts val="1500"/>
        </a:spcBef>
        <a:buClr>
          <a:schemeClr val="tx1"/>
        </a:buClr>
        <a:buSzPct val="70000"/>
        <a:buFont typeface="Wingdings" pitchFamily="2" charset="2"/>
        <a:buChar char="p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990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76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56232" indent="-228600" algn="l" defTabSz="914400" rtl="0" eaLnBrk="1" latinLnBrk="0" hangingPunct="1">
        <a:spcBef>
          <a:spcPts val="1500"/>
        </a:spcBef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084832" indent="-228600" algn="l" defTabSz="914400" rtl="0" eaLnBrk="1" latinLnBrk="0" hangingPunct="1">
        <a:spcBef>
          <a:spcPts val="1500"/>
        </a:spcBef>
        <a:buSzPct val="70000"/>
        <a:buFont typeface="Wingdings" pitchFamily="2" charset="2"/>
        <a:buChar char="p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6868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Collecting Non-Chinese Materials 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from China: Needs, Methods,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7162800" cy="1219200"/>
          </a:xfrm>
          <a:noFill/>
        </p:spPr>
        <p:txBody>
          <a:bodyPr rtlCol="0">
            <a:normAutofit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Jidong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University of Michigan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7438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China as a multilingual nation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txBody>
          <a:bodyPr/>
          <a:lstStyle/>
          <a:p>
            <a:pPr marL="20638" indent="-20638" eaLnBrk="1" hangingPunct="1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Examples of modern and historical languages (with at least one writing system) used in the lands belonging to today’s PRC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Sino-Tibetan languages: Chinese, Tibetan, Yi/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Nuosu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Naxi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Tangut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/Xi Xia (extinct)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Tai-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Kadai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languages: Tai/Dai,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Zhuang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Shui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Ural-Altaic languages: Mongolian, Korean, Uighur, Kazakh, Manchu (near-extinct),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Khitan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(extinct),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Jurchen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(extinct), Old Turkic (extinct)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Indo-European languages: English, French, German, Russian,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Khotanese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(extinct), Tocharian (extinct),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Sogdian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(extinct), Sanskrit (extinct)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Afro-Asiatic languages: Arabic, Hebrew,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Syriac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(extinct)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7438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Studies of China’s minority peoples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Outside China, European countries such as Germany, France, and Russia have the most advanced academic programs in the languages and cultures of non-Han ethnic groups in China. Japan also plays a leading role in the field.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Compared with Europe and Japan, the United States lacks a strong academic tradition of studying China’s minority peoples. But a number of U.S. institutions do offer courses and graduate programs focusing on those peoples and their cultures. Interests in the Tibetans, Uighur, Mongolians, Manchu, and various non-Han peoples in South China are especially strong.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7438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Overview of ethnic publication in China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638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China publishes a fairly large number of books and serials in minority languages each year. Many monographic studies written by minority scholars are only available in a non-Chinese language.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Beijing, the five “autonomous regions” (Inner Mongolia, Tibet, Xinjiang, Guangxi, and Ningxia), and provinces with large non-Han populations (Jilin, Liaoning, Sichuan, Yunnan, Qinghai, Gansu) are the main centers of ethnic publication.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Minority publishing houses (</a:t>
            </a:r>
            <a:r>
              <a:rPr lang="zh-CN" alt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民族出版社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), institutes of ethnological studies (</a:t>
            </a:r>
            <a:r>
              <a:rPr lang="zh-CN" alt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民族学院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), and people’s presses (</a:t>
            </a:r>
            <a:r>
              <a:rPr lang="zh-CN" alt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人民出版社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 in autonomous regions are the major publishers in minority languages.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Collecting ethnic publications from China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6388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Collecting materials in Chinese minority languages has long been ignored by research libraries in North America. The only exception may be Tibetan publications (mostly from India).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While some ethnic publications from China serve political propaganda purposes, many are purely academic books written by minority scholars on their languages, history, and cultures.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All major Chinese vendors provide ethnic titles in their new book lists. E-books in minority languages are also available from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Apabi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and other vendors.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Since all ethnic publications from China have a colophon in Chinese, librarians for Chinese collections should be able 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to determine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the academic value of those materials easily.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Cataloging ethnic publications from China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10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Due to the lack of staff with knowledge of relevant languages, cataloging (especially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romanization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 is always the biggest challenge in the collection of ethnic publications from China. As reflected in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WorldCat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and other library OPACs, many of the materials are wrongly coded as Chinese.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LC have established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romanization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rules for Tibetan, Mongolian (classic script), and Uighur. There are widely accepted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romanization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rules among researchers for some other Chinese minority languages such as Manchu. Unicode-compatible cataloging systems like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Connexion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can handle many non-Chinese scripts from PRC.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Possible solutions: 1) Cooperation among collecting libraries. 2) How about studying a few more alphabets for fun? 3) Pressing vendors to provide MARC records for ethnic books.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ilored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Tailored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Console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80000"/>
                <a:shade val="99000"/>
                <a:satMod val="1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shade val="82000"/>
                <a:satMod val="115000"/>
              </a:schemeClr>
              <a:schemeClr val="phClr">
                <a:tint val="90000"/>
                <a:satMod val="13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Tailored</Template>
  <TotalTime>410</TotalTime>
  <Words>614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Tailored</vt:lpstr>
      <vt:lpstr>Collecting Non-Chinese Materials  from China: Needs, Methods, Issues</vt:lpstr>
      <vt:lpstr>China as a multilingual nation</vt:lpstr>
      <vt:lpstr>Studies of China’s minority peoples</vt:lpstr>
      <vt:lpstr>Overview of ethnic publication in China</vt:lpstr>
      <vt:lpstr>Collecting ethnic publications from China</vt:lpstr>
      <vt:lpstr>Cataloging ethnic publications from China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Collecting Non-Chinese Materials from China: Needs, Methods, Issues</dc:title>
  <dc:creator>JDY</dc:creator>
  <cp:lastModifiedBy>Susan Xue</cp:lastModifiedBy>
  <cp:revision>103</cp:revision>
  <dcterms:created xsi:type="dcterms:W3CDTF">2012-01-21T19:35:14Z</dcterms:created>
  <dcterms:modified xsi:type="dcterms:W3CDTF">2012-03-06T21:39:03Z</dcterms:modified>
</cp:coreProperties>
</file>