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556" autoAdjust="0"/>
  </p:normalViewPr>
  <p:slideViewPr>
    <p:cSldViewPr>
      <p:cViewPr varScale="1">
        <p:scale>
          <a:sx n="71" d="100"/>
          <a:sy n="71" d="100"/>
        </p:scale>
        <p:origin x="-178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67A77-44E2-4734-A7C6-0378BF04040E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723DC-2873-46C1-9CB1-1EE645E13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2D7FD-4718-4EE1-AF92-1562EEB6743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Myilibrary’s STL is</a:t>
            </a:r>
            <a:r>
              <a:rPr lang="en-US" baseline="0" dirty="0" smtClean="0"/>
              <a:t> with OCLC’s ILL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2D7FD-4718-4EE1-AF92-1562EEB6743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2D7FD-4718-4EE1-AF92-1562EEB6743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86A9-1424-4C23-80E2-0360EEC55EA2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B269-F9CB-4617-B5C7-318CDCE1A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86A9-1424-4C23-80E2-0360EEC55EA2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B269-F9CB-4617-B5C7-318CDCE1A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86A9-1424-4C23-80E2-0360EEC55EA2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B269-F9CB-4617-B5C7-318CDCE1A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47153DC6-B00F-422D-8049-E8F281AE1AB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4478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1752601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6388" y="1752601"/>
            <a:ext cx="4041775" cy="40687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2000"/>
            </a:lvl1pPr>
            <a:lvl2pPr>
              <a:buClr>
                <a:schemeClr val="tx1">
                  <a:lumMod val="95000"/>
                  <a:lumOff val="5000"/>
                </a:schemeClr>
              </a:buClr>
              <a:defRPr sz="2000"/>
            </a:lvl2pPr>
            <a:lvl3pPr>
              <a:buClr>
                <a:schemeClr val="tx1">
                  <a:lumMod val="95000"/>
                  <a:lumOff val="5000"/>
                </a:schemeClr>
              </a:buClr>
              <a:defRPr sz="1800"/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1600"/>
            </a:lvl4pPr>
            <a:lvl5pPr>
              <a:buClr>
                <a:schemeClr val="tx1">
                  <a:lumMod val="95000"/>
                  <a:lumOff val="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119561" y="1447802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86A9-1424-4C23-80E2-0360EEC55EA2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B269-F9CB-4617-B5C7-318CDCE1A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86A9-1424-4C23-80E2-0360EEC55EA2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B269-F9CB-4617-B5C7-318CDCE1A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86A9-1424-4C23-80E2-0360EEC55EA2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B269-F9CB-4617-B5C7-318CDCE1A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86A9-1424-4C23-80E2-0360EEC55EA2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B269-F9CB-4617-B5C7-318CDCE1A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86A9-1424-4C23-80E2-0360EEC55EA2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B269-F9CB-4617-B5C7-318CDCE1A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86A9-1424-4C23-80E2-0360EEC55EA2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B269-F9CB-4617-B5C7-318CDCE1A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86A9-1424-4C23-80E2-0360EEC55EA2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B269-F9CB-4617-B5C7-318CDCE1A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86A9-1424-4C23-80E2-0360EEC55EA2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B269-F9CB-4617-B5C7-318CDCE1A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486A9-1424-4C23-80E2-0360EEC55EA2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BB269-F9CB-4617-B5C7-318CDCE1A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wmf"/><Relationship Id="rId7" Type="http://schemas.openxmlformats.org/officeDocument/2006/relationships/hyperlink" Target="http://www.eblib.com/?p=inde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gif"/><Relationship Id="rId5" Type="http://schemas.openxmlformats.org/officeDocument/2006/relationships/hyperlink" Target="http://www.ebrary.com/corp/index.jsp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3733800" y="3429000"/>
            <a:ext cx="5105400" cy="2819400"/>
          </a:xfrm>
          <a:ln w="25400" cmpd="dbl">
            <a:solidFill>
              <a:schemeClr val="tx2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en-US" sz="12800" dirty="0" smtClean="0">
              <a:ln>
                <a:solidFill>
                  <a:schemeClr val="bg1">
                    <a:alpha val="32000"/>
                  </a:schemeClr>
                </a:solidFill>
              </a:ln>
              <a:solidFill>
                <a:schemeClr val="tx2"/>
              </a:solidFill>
              <a:effectLst>
                <a:outerShdw blurRad="50800" dist="50800" dir="5400000" sx="1000" sy="1000" algn="ctr" rotWithShape="0">
                  <a:schemeClr val="tx1">
                    <a:alpha val="52000"/>
                  </a:schemeClr>
                </a:outerShdw>
              </a:effectLst>
              <a:latin typeface="Arial Rounded MT Bold" pitchFamily="34" charset="0"/>
            </a:endParaRPr>
          </a:p>
          <a:p>
            <a:pPr algn="ctr"/>
            <a:endParaRPr lang="en-US" sz="12800" dirty="0" smtClean="0">
              <a:ln>
                <a:solidFill>
                  <a:schemeClr val="bg1">
                    <a:alpha val="32000"/>
                  </a:schemeClr>
                </a:solidFill>
              </a:ln>
              <a:solidFill>
                <a:schemeClr val="tx2"/>
              </a:solidFill>
              <a:effectLst>
                <a:outerShdw blurRad="50800" dist="50800" dir="5400000" sx="1000" sy="1000" algn="ctr" rotWithShape="0">
                  <a:schemeClr val="tx1">
                    <a:alpha val="52000"/>
                  </a:schemeClr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en-US" sz="11200" dirty="0" smtClean="0">
                <a:ln>
                  <a:solidFill>
                    <a:schemeClr val="bg1">
                      <a:alpha val="32000"/>
                    </a:schemeClr>
                  </a:solidFill>
                </a:ln>
                <a:solidFill>
                  <a:schemeClr val="tx2"/>
                </a:solidFill>
                <a:effectLst>
                  <a:outerShdw blurRad="50800" dist="50800" dir="5400000" sx="1000" sy="1000" algn="ctr" rotWithShape="0">
                    <a:schemeClr val="tx1">
                      <a:alpha val="52000"/>
                    </a:schemeClr>
                  </a:outerShdw>
                </a:effectLst>
                <a:latin typeface="Arial Rounded MT Bold" pitchFamily="34" charset="0"/>
              </a:rPr>
              <a:t>Julie Wang</a:t>
            </a:r>
          </a:p>
          <a:p>
            <a:pPr algn="ctr"/>
            <a:r>
              <a:rPr lang="en-US" sz="9600" b="1" i="1" dirty="0" smtClean="0">
                <a:ln>
                  <a:solidFill>
                    <a:schemeClr val="bg1">
                      <a:alpha val="32000"/>
                    </a:schemeClr>
                  </a:solidFill>
                </a:ln>
                <a:solidFill>
                  <a:schemeClr val="tx2"/>
                </a:solidFill>
                <a:effectLst>
                  <a:outerShdw blurRad="50800" dist="50800" dir="5400000" sx="1000" sy="1000" algn="ctr" rotWithShape="0">
                    <a:schemeClr val="tx1">
                      <a:alpha val="52000"/>
                    </a:schemeClr>
                  </a:outerShdw>
                </a:effectLst>
              </a:rPr>
              <a:t>Binghamton University, SUNY</a:t>
            </a:r>
          </a:p>
          <a:p>
            <a:pPr algn="ctr"/>
            <a:endParaRPr lang="en-US" sz="2800" dirty="0" smtClean="0">
              <a:ln>
                <a:solidFill>
                  <a:schemeClr val="bg1">
                    <a:alpha val="32000"/>
                  </a:schemeClr>
                </a:solidFill>
              </a:ln>
              <a:solidFill>
                <a:schemeClr val="tx2"/>
              </a:solidFill>
              <a:effectLst>
                <a:outerShdw blurRad="50800" dist="50800" dir="5400000" sx="1000" sy="1000" algn="ctr" rotWithShape="0">
                  <a:schemeClr val="tx1">
                    <a:alpha val="52000"/>
                  </a:schemeClr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en-US" sz="11200" dirty="0" smtClean="0">
                <a:ln>
                  <a:solidFill>
                    <a:schemeClr val="bg1">
                      <a:alpha val="32000"/>
                    </a:schemeClr>
                  </a:solidFill>
                </a:ln>
                <a:solidFill>
                  <a:schemeClr val="tx2"/>
                </a:solidFill>
                <a:effectLst>
                  <a:outerShdw blurRad="50800" dist="50800" dir="5400000" sx="1000" sy="1000" algn="ctr" rotWithShape="0">
                    <a:schemeClr val="tx1">
                      <a:alpha val="52000"/>
                    </a:schemeClr>
                  </a:outerShdw>
                </a:effectLst>
                <a:latin typeface="Arial Rounded MT Bold" pitchFamily="34" charset="0"/>
              </a:rPr>
              <a:t>Haihui Zhang </a:t>
            </a:r>
          </a:p>
          <a:p>
            <a:pPr algn="ctr"/>
            <a:r>
              <a:rPr lang="en-US" sz="9600" b="1" i="1" dirty="0" smtClean="0">
                <a:ln>
                  <a:solidFill>
                    <a:schemeClr val="bg1">
                      <a:alpha val="32000"/>
                    </a:schemeClr>
                  </a:solidFill>
                </a:ln>
                <a:solidFill>
                  <a:schemeClr val="tx2"/>
                </a:solidFill>
                <a:effectLst>
                  <a:outerShdw blurRad="50800" dist="50800" dir="5400000" sx="1000" sy="1000" algn="ctr" rotWithShape="0">
                    <a:schemeClr val="tx1">
                      <a:alpha val="52000"/>
                    </a:schemeClr>
                  </a:outerShdw>
                </a:effectLst>
              </a:rPr>
              <a:t>University of Pittsburgh</a:t>
            </a:r>
          </a:p>
          <a:p>
            <a:pPr algn="ctr"/>
            <a:endParaRPr lang="en-US" sz="7400" i="1" dirty="0" smtClean="0">
              <a:ln>
                <a:solidFill>
                  <a:schemeClr val="bg1">
                    <a:alpha val="32000"/>
                  </a:schemeClr>
                </a:solidFill>
              </a:ln>
              <a:effectLst>
                <a:outerShdw blurRad="50800" dist="50800" dir="5400000" sx="1000" sy="1000" algn="ctr" rotWithShape="0">
                  <a:schemeClr val="tx1">
                    <a:alpha val="52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0" y="6456128"/>
            <a:ext cx="2362200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1" y="762000"/>
            <a:ext cx="6858000" cy="2800767"/>
          </a:xfrm>
          <a:prstGeom prst="rect">
            <a:avLst/>
          </a:prstGeom>
          <a:noFill/>
          <a:ln w="31750" cap="rnd" cmpd="dbl">
            <a:solidFill>
              <a:srgbClr val="C0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Are We Ready</a:t>
            </a:r>
            <a:br>
              <a:rPr lang="en-US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to Step Into </a:t>
            </a:r>
          </a:p>
          <a:p>
            <a:pPr algn="ctr"/>
            <a:r>
              <a:rPr lang="en-US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PDA River ?</a:t>
            </a:r>
          </a:p>
          <a:p>
            <a:pPr algn="ctr"/>
            <a:endParaRPr lang="en-US" sz="4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4578" name="Picture 2" descr="CEAL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733800"/>
            <a:ext cx="1600200" cy="99060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52600" y="4724400"/>
            <a:ext cx="1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b="1" i="1" dirty="0" smtClean="0">
                <a:latin typeface="Calibri" pitchFamily="34" charset="0"/>
                <a:cs typeface="Calibri" pitchFamily="34" charset="0"/>
              </a:rPr>
              <a:t>@ Toronto</a:t>
            </a:r>
          </a:p>
          <a:p>
            <a:pPr>
              <a:spcBef>
                <a:spcPct val="0"/>
              </a:spcBef>
            </a:pPr>
            <a:r>
              <a:rPr lang="en-US" b="1" i="1" dirty="0" smtClean="0">
                <a:latin typeface="Calibri" pitchFamily="34" charset="0"/>
                <a:cs typeface="Calibri" pitchFamily="34" charset="0"/>
              </a:rPr>
              <a:t>March 15,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 Same Side Corner Rectangle 15"/>
          <p:cNvSpPr/>
          <p:nvPr/>
        </p:nvSpPr>
        <p:spPr>
          <a:xfrm flipV="1">
            <a:off x="381000" y="1676400"/>
            <a:ext cx="8077200" cy="4724400"/>
          </a:xfrm>
          <a:prstGeom prst="round2SameRect">
            <a:avLst/>
          </a:prstGeom>
          <a:gradFill>
            <a:gsLst>
              <a:gs pos="25000">
                <a:schemeClr val="bg1">
                  <a:alpha val="85000"/>
                </a:schemeClr>
              </a:gs>
              <a:gs pos="89000">
                <a:schemeClr val="tx1">
                  <a:lumMod val="50000"/>
                  <a:lumOff val="50000"/>
                  <a:alpha val="0"/>
                </a:schemeClr>
              </a:gs>
            </a:gsLst>
            <a:lin ang="5400000" scaled="0"/>
          </a:gradFill>
          <a:ln>
            <a:gradFill>
              <a:gsLst>
                <a:gs pos="25000">
                  <a:schemeClr val="accent2">
                    <a:lumMod val="50000"/>
                  </a:schemeClr>
                </a:gs>
                <a:gs pos="89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28600" y="2438400"/>
            <a:ext cx="243840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A small user group</a:t>
            </a:r>
          </a:p>
          <a:p>
            <a:endParaRPr lang="en-US" dirty="0" smtClean="0"/>
          </a:p>
          <a:p>
            <a:r>
              <a:rPr lang="en-US" dirty="0" smtClean="0"/>
              <a:t>Most users are in humanities and social sciences</a:t>
            </a:r>
          </a:p>
          <a:p>
            <a:endParaRPr lang="en-US" dirty="0" smtClean="0"/>
          </a:p>
          <a:p>
            <a:r>
              <a:rPr lang="en-US" dirty="0" smtClean="0"/>
              <a:t>Study habits or preference for print vs. e-Books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2514600" y="2438400"/>
            <a:ext cx="3505200" cy="3886200"/>
          </a:xfrm>
        </p:spPr>
        <p:txBody>
          <a:bodyPr>
            <a:normAutofit fontScale="32500" lnSpcReduction="20000"/>
          </a:bodyPr>
          <a:lstStyle/>
          <a:p>
            <a:r>
              <a:rPr lang="en-US" sz="5600" dirty="0" smtClean="0"/>
              <a:t>Possibility of synchronized publication</a:t>
            </a:r>
          </a:p>
          <a:p>
            <a:endParaRPr lang="en-US" sz="5600" dirty="0" smtClean="0"/>
          </a:p>
          <a:p>
            <a:r>
              <a:rPr lang="en-US" sz="5600" dirty="0" smtClean="0"/>
              <a:t>Marketing strategy and willingness to work on  new model</a:t>
            </a:r>
          </a:p>
          <a:p>
            <a:endParaRPr lang="en-US" sz="5600" dirty="0" smtClean="0"/>
          </a:p>
          <a:p>
            <a:r>
              <a:rPr lang="en-US" sz="5600" dirty="0" smtClean="0"/>
              <a:t>Most e-content are in science &amp; popular reading</a:t>
            </a:r>
          </a:p>
          <a:p>
            <a:endParaRPr lang="en-US" sz="5600" dirty="0" smtClean="0"/>
          </a:p>
          <a:p>
            <a:r>
              <a:rPr lang="en-US" sz="5600" dirty="0" smtClean="0"/>
              <a:t>Copyright </a:t>
            </a:r>
          </a:p>
          <a:p>
            <a:endParaRPr lang="en-US" sz="5600" dirty="0" smtClean="0"/>
          </a:p>
          <a:p>
            <a:r>
              <a:rPr lang="en-US" sz="5600" dirty="0" smtClean="0"/>
              <a:t>Technology-ready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4"/>
          </p:nvPr>
        </p:nvSpPr>
        <p:spPr>
          <a:xfrm>
            <a:off x="5867400" y="2590800"/>
            <a:ext cx="2743200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A relatively small budget</a:t>
            </a:r>
          </a:p>
          <a:p>
            <a:endParaRPr lang="en-US" dirty="0" smtClean="0"/>
          </a:p>
          <a:p>
            <a:r>
              <a:rPr lang="en-US" dirty="0" smtClean="0"/>
              <a:t>Collaboration with e-content providers</a:t>
            </a:r>
          </a:p>
          <a:p>
            <a:endParaRPr lang="en-US" dirty="0" smtClean="0"/>
          </a:p>
          <a:p>
            <a:r>
              <a:rPr lang="en-US" dirty="0" smtClean="0"/>
              <a:t>Collaboration with main libraries/IT</a:t>
            </a:r>
          </a:p>
          <a:p>
            <a:endParaRPr lang="en-US" dirty="0" smtClean="0"/>
          </a:p>
          <a:p>
            <a:r>
              <a:rPr lang="en-US" dirty="0" smtClean="0"/>
              <a:t>Technology concerns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639763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Challenges of PDA for Chinese e-Books</a:t>
            </a:r>
            <a:endParaRPr lang="en-US" sz="4000" dirty="0"/>
          </a:p>
        </p:txBody>
      </p:sp>
      <p:sp>
        <p:nvSpPr>
          <p:cNvPr id="21" name="Left-Right Arrow 20"/>
          <p:cNvSpPr/>
          <p:nvPr/>
        </p:nvSpPr>
        <p:spPr>
          <a:xfrm flipH="1">
            <a:off x="2438400" y="1371600"/>
            <a:ext cx="609600" cy="304800"/>
          </a:xfrm>
          <a:prstGeom prst="left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 flipH="1">
            <a:off x="5486400" y="1371600"/>
            <a:ext cx="609600" cy="304800"/>
          </a:xfrm>
          <a:prstGeom prst="left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5800" y="1143000"/>
            <a:ext cx="124502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Users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29000" y="1219200"/>
            <a:ext cx="175355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Vendors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00800" y="1219200"/>
            <a:ext cx="181761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Libraries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-228600" y="457200"/>
            <a:ext cx="441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Discovery  &amp; Acquisitions</a:t>
            </a:r>
            <a:endParaRPr lang="en-US" dirty="0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ltGray">
          <a:xfrm>
            <a:off x="2187575" y="4178300"/>
            <a:ext cx="5562600" cy="1325563"/>
          </a:xfrm>
          <a:prstGeom prst="ellipse">
            <a:avLst/>
          </a:prstGeom>
          <a:gradFill rotWithShape="1">
            <a:gsLst>
              <a:gs pos="0">
                <a:srgbClr val="292929"/>
              </a:gs>
              <a:gs pos="100000">
                <a:schemeClr val="bg1"/>
              </a:gs>
            </a:gsLst>
            <a:lin ang="2700000" scaled="1"/>
          </a:gradFill>
          <a:ln w="3175">
            <a:noFill/>
            <a:round/>
            <a:headEnd/>
            <a:tailEnd type="none" w="sm" len="sm"/>
          </a:ln>
          <a:effectLst/>
        </p:spPr>
        <p:txBody>
          <a:bodyPr vert="eaVert" wrap="none" lIns="92075" tIns="46038" rIns="92075" bIns="46038" anchor="ctr"/>
          <a:lstStyle/>
          <a:p>
            <a:endParaRPr lang="en-US"/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gray">
          <a:xfrm rot="-998297">
            <a:off x="3070191" y="3276459"/>
            <a:ext cx="5762625" cy="3016250"/>
          </a:xfrm>
          <a:prstGeom prst="ellipse">
            <a:avLst/>
          </a:prstGeom>
          <a:gradFill rotWithShape="0">
            <a:gsLst>
              <a:gs pos="0">
                <a:srgbClr val="29698D"/>
              </a:gs>
              <a:gs pos="50000">
                <a:srgbClr val="29698D">
                  <a:gamma/>
                  <a:tint val="24314"/>
                  <a:invGamma/>
                </a:srgbClr>
              </a:gs>
              <a:gs pos="100000">
                <a:srgbClr val="29698D"/>
              </a:gs>
            </a:gsLst>
            <a:lin ang="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gray">
          <a:xfrm rot="-998297">
            <a:off x="1517650" y="1903413"/>
            <a:ext cx="5564188" cy="2922587"/>
          </a:xfrm>
          <a:prstGeom prst="ellipse">
            <a:avLst/>
          </a:prstGeom>
          <a:gradFill rotWithShape="1">
            <a:gsLst>
              <a:gs pos="0">
                <a:srgbClr val="33CCCC">
                  <a:gamma/>
                  <a:shade val="63529"/>
                  <a:invGamma/>
                </a:srgbClr>
              </a:gs>
              <a:gs pos="100000">
                <a:srgbClr val="33CCCC"/>
              </a:gs>
            </a:gsLst>
            <a:lin ang="270000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Arc 8"/>
          <p:cNvSpPr>
            <a:spLocks/>
          </p:cNvSpPr>
          <p:nvPr/>
        </p:nvSpPr>
        <p:spPr bwMode="gray">
          <a:xfrm rot="-998297">
            <a:off x="4391025" y="2974975"/>
            <a:ext cx="2652713" cy="13208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9933 w 19933"/>
              <a:gd name="T1" fmla="*/ 8321 h 19523"/>
              <a:gd name="T2" fmla="*/ 9242 w 19933"/>
              <a:gd name="T3" fmla="*/ 19523 h 19523"/>
              <a:gd name="T4" fmla="*/ 0 w 19933"/>
              <a:gd name="T5" fmla="*/ 0 h 19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33" h="19523" fill="none" extrusionOk="0">
                <a:moveTo>
                  <a:pt x="19932" y="8320"/>
                </a:moveTo>
                <a:cubicBezTo>
                  <a:pt x="17876" y="13247"/>
                  <a:pt x="14067" y="17238"/>
                  <a:pt x="9241" y="19522"/>
                </a:cubicBezTo>
              </a:path>
              <a:path w="19933" h="19523" stroke="0" extrusionOk="0">
                <a:moveTo>
                  <a:pt x="19932" y="8320"/>
                </a:moveTo>
                <a:cubicBezTo>
                  <a:pt x="17876" y="13247"/>
                  <a:pt x="14067" y="17238"/>
                  <a:pt x="9241" y="19522"/>
                </a:cubicBezTo>
                <a:lnTo>
                  <a:pt x="0" y="0"/>
                </a:lnTo>
                <a:close/>
              </a:path>
            </a:pathLst>
          </a:custGeom>
          <a:solidFill>
            <a:srgbClr val="D9AF13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Arc 9"/>
          <p:cNvSpPr>
            <a:spLocks/>
          </p:cNvSpPr>
          <p:nvPr/>
        </p:nvSpPr>
        <p:spPr bwMode="gray">
          <a:xfrm rot="-998297">
            <a:off x="4167188" y="1981200"/>
            <a:ext cx="2849562" cy="1538288"/>
          </a:xfrm>
          <a:custGeom>
            <a:avLst/>
            <a:gdLst>
              <a:gd name="G0" fmla="+- 0 0 0"/>
              <a:gd name="G1" fmla="+- 14335 0 0"/>
              <a:gd name="G2" fmla="+- 21600 0 0"/>
              <a:gd name="T0" fmla="*/ 16157 w 21600"/>
              <a:gd name="T1" fmla="*/ 0 h 22718"/>
              <a:gd name="T2" fmla="*/ 19907 w 21600"/>
              <a:gd name="T3" fmla="*/ 22718 h 22718"/>
              <a:gd name="T4" fmla="*/ 0 w 21600"/>
              <a:gd name="T5" fmla="*/ 14335 h 22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718" fill="none" extrusionOk="0">
                <a:moveTo>
                  <a:pt x="16157" y="-1"/>
                </a:moveTo>
                <a:cubicBezTo>
                  <a:pt x="19663" y="3951"/>
                  <a:pt x="21600" y="9051"/>
                  <a:pt x="21600" y="14335"/>
                </a:cubicBezTo>
                <a:cubicBezTo>
                  <a:pt x="21600" y="17214"/>
                  <a:pt x="21024" y="20064"/>
                  <a:pt x="19906" y="22717"/>
                </a:cubicBezTo>
              </a:path>
              <a:path w="21600" h="22718" stroke="0" extrusionOk="0">
                <a:moveTo>
                  <a:pt x="16157" y="-1"/>
                </a:moveTo>
                <a:cubicBezTo>
                  <a:pt x="19663" y="3951"/>
                  <a:pt x="21600" y="9051"/>
                  <a:pt x="21600" y="14335"/>
                </a:cubicBezTo>
                <a:cubicBezTo>
                  <a:pt x="21600" y="17214"/>
                  <a:pt x="21024" y="20064"/>
                  <a:pt x="19906" y="22717"/>
                </a:cubicBezTo>
                <a:lnTo>
                  <a:pt x="0" y="14335"/>
                </a:lnTo>
                <a:close/>
              </a:path>
            </a:pathLst>
          </a:custGeom>
          <a:solidFill>
            <a:srgbClr val="0099CC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86" name="Arc 10"/>
          <p:cNvSpPr>
            <a:spLocks/>
          </p:cNvSpPr>
          <p:nvPr/>
        </p:nvSpPr>
        <p:spPr bwMode="gray">
          <a:xfrm rot="20601703" flipH="1">
            <a:off x="1600200" y="3276600"/>
            <a:ext cx="2876550" cy="1630363"/>
          </a:xfrm>
          <a:custGeom>
            <a:avLst/>
            <a:gdLst>
              <a:gd name="G0" fmla="+- 0 0 0"/>
              <a:gd name="G1" fmla="+- 6947 0 0"/>
              <a:gd name="G2" fmla="+- 21600 0 0"/>
              <a:gd name="T0" fmla="*/ 20452 w 21600"/>
              <a:gd name="T1" fmla="*/ 0 h 24439"/>
              <a:gd name="T2" fmla="*/ 12673 w 21600"/>
              <a:gd name="T3" fmla="*/ 24439 h 24439"/>
              <a:gd name="T4" fmla="*/ 0 w 21600"/>
              <a:gd name="T5" fmla="*/ 6947 h 24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439" fill="none" extrusionOk="0">
                <a:moveTo>
                  <a:pt x="20452" y="-1"/>
                </a:moveTo>
                <a:cubicBezTo>
                  <a:pt x="21212" y="2237"/>
                  <a:pt x="21600" y="4584"/>
                  <a:pt x="21600" y="6947"/>
                </a:cubicBezTo>
                <a:cubicBezTo>
                  <a:pt x="21600" y="13871"/>
                  <a:pt x="18280" y="20376"/>
                  <a:pt x="12672" y="24438"/>
                </a:cubicBezTo>
              </a:path>
              <a:path w="21600" h="24439" stroke="0" extrusionOk="0">
                <a:moveTo>
                  <a:pt x="20452" y="-1"/>
                </a:moveTo>
                <a:cubicBezTo>
                  <a:pt x="21212" y="2237"/>
                  <a:pt x="21600" y="4584"/>
                  <a:pt x="21600" y="6947"/>
                </a:cubicBezTo>
                <a:cubicBezTo>
                  <a:pt x="21600" y="13871"/>
                  <a:pt x="18280" y="20376"/>
                  <a:pt x="12672" y="24438"/>
                </a:cubicBezTo>
                <a:lnTo>
                  <a:pt x="0" y="6947"/>
                </a:lnTo>
                <a:close/>
              </a:path>
            </a:pathLst>
          </a:custGeom>
          <a:gradFill rotWithShape="1">
            <a:gsLst>
              <a:gs pos="0">
                <a:srgbClr val="47ABE3">
                  <a:gamma/>
                  <a:tint val="45490"/>
                  <a:invGamma/>
                </a:srgbClr>
              </a:gs>
              <a:gs pos="100000">
                <a:srgbClr val="47ABE3"/>
              </a:gs>
            </a:gsLst>
            <a:lin ang="270000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Arc 11"/>
          <p:cNvSpPr>
            <a:spLocks/>
          </p:cNvSpPr>
          <p:nvPr/>
        </p:nvSpPr>
        <p:spPr bwMode="gray">
          <a:xfrm rot="-998297">
            <a:off x="3352824" y="1726068"/>
            <a:ext cx="2814638" cy="1359020"/>
          </a:xfrm>
          <a:custGeom>
            <a:avLst/>
            <a:gdLst>
              <a:gd name="G0" fmla="+- 4839 0 0"/>
              <a:gd name="G1" fmla="+- 21600 0 0"/>
              <a:gd name="G2" fmla="+- 21600 0 0"/>
              <a:gd name="T0" fmla="*/ 0 w 21397"/>
              <a:gd name="T1" fmla="*/ 549 h 21600"/>
              <a:gd name="T2" fmla="*/ 21397 w 21397"/>
              <a:gd name="T3" fmla="*/ 7730 h 21600"/>
              <a:gd name="T4" fmla="*/ 4839 w 2139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97" h="21600" fill="none" extrusionOk="0">
                <a:moveTo>
                  <a:pt x="0" y="549"/>
                </a:moveTo>
                <a:cubicBezTo>
                  <a:pt x="1587" y="184"/>
                  <a:pt x="3210" y="-1"/>
                  <a:pt x="4839" y="0"/>
                </a:cubicBezTo>
                <a:cubicBezTo>
                  <a:pt x="11230" y="0"/>
                  <a:pt x="17293" y="2830"/>
                  <a:pt x="21397" y="7729"/>
                </a:cubicBezTo>
              </a:path>
              <a:path w="21397" h="21600" stroke="0" extrusionOk="0">
                <a:moveTo>
                  <a:pt x="0" y="549"/>
                </a:moveTo>
                <a:cubicBezTo>
                  <a:pt x="1587" y="184"/>
                  <a:pt x="3210" y="-1"/>
                  <a:pt x="4839" y="0"/>
                </a:cubicBezTo>
                <a:cubicBezTo>
                  <a:pt x="11230" y="0"/>
                  <a:pt x="17293" y="2830"/>
                  <a:pt x="21397" y="7729"/>
                </a:cubicBezTo>
                <a:lnTo>
                  <a:pt x="4839" y="21600"/>
                </a:lnTo>
                <a:close/>
              </a:path>
            </a:pathLst>
          </a:custGeom>
          <a:gradFill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rgbClr val="AAA0F8"/>
              </a:gs>
            </a:gsLst>
            <a:lin ang="270000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Arc 12"/>
          <p:cNvSpPr>
            <a:spLocks/>
          </p:cNvSpPr>
          <p:nvPr/>
        </p:nvSpPr>
        <p:spPr bwMode="gray">
          <a:xfrm rot="20601703" flipH="1">
            <a:off x="1371600" y="2362200"/>
            <a:ext cx="2762250" cy="1381125"/>
          </a:xfrm>
          <a:custGeom>
            <a:avLst/>
            <a:gdLst>
              <a:gd name="G0" fmla="+- 0 0 0"/>
              <a:gd name="G1" fmla="+- 21142 0 0"/>
              <a:gd name="G2" fmla="+- 21600 0 0"/>
              <a:gd name="T0" fmla="*/ 4423 w 20934"/>
              <a:gd name="T1" fmla="*/ 0 h 21142"/>
              <a:gd name="T2" fmla="*/ 20934 w 20934"/>
              <a:gd name="T3" fmla="*/ 15820 h 21142"/>
              <a:gd name="T4" fmla="*/ 0 w 20934"/>
              <a:gd name="T5" fmla="*/ 21142 h 2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934" h="21142" fill="none" extrusionOk="0">
                <a:moveTo>
                  <a:pt x="4423" y="-1"/>
                </a:moveTo>
                <a:cubicBezTo>
                  <a:pt x="12495" y="1688"/>
                  <a:pt x="18902" y="7826"/>
                  <a:pt x="20934" y="15819"/>
                </a:cubicBezTo>
              </a:path>
              <a:path w="20934" h="21142" stroke="0" extrusionOk="0">
                <a:moveTo>
                  <a:pt x="4423" y="-1"/>
                </a:moveTo>
                <a:cubicBezTo>
                  <a:pt x="12495" y="1688"/>
                  <a:pt x="18902" y="7826"/>
                  <a:pt x="20934" y="15819"/>
                </a:cubicBezTo>
                <a:lnTo>
                  <a:pt x="0" y="21142"/>
                </a:lnTo>
                <a:close/>
              </a:path>
            </a:pathLst>
          </a:cu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rgbClr val="47ABE3">
                  <a:gamma/>
                  <a:shade val="46275"/>
                  <a:invGamma/>
                </a:srgbClr>
              </a:gs>
            </a:gsLst>
            <a:lin ang="270000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Freeform 13"/>
          <p:cNvSpPr>
            <a:spLocks/>
          </p:cNvSpPr>
          <p:nvPr/>
        </p:nvSpPr>
        <p:spPr bwMode="gray">
          <a:xfrm rot="-998297">
            <a:off x="4506913" y="3224213"/>
            <a:ext cx="1220787" cy="1498600"/>
          </a:xfrm>
          <a:custGeom>
            <a:avLst/>
            <a:gdLst/>
            <a:ahLst/>
            <a:cxnLst>
              <a:cxn ang="0">
                <a:pos x="480" y="716"/>
              </a:cxn>
              <a:cxn ang="0">
                <a:pos x="480" y="604"/>
              </a:cxn>
              <a:cxn ang="0">
                <a:pos x="0" y="0"/>
              </a:cxn>
            </a:cxnLst>
            <a:rect l="0" t="0" r="r" b="b"/>
            <a:pathLst>
              <a:path w="480" h="716">
                <a:moveTo>
                  <a:pt x="480" y="716"/>
                </a:moveTo>
                <a:lnTo>
                  <a:pt x="480" y="604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rgbClr val="6A93DE"/>
            </a:solidFill>
            <a:prstDash val="solid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590" name="Freeform 14"/>
          <p:cNvSpPr>
            <a:spLocks/>
          </p:cNvSpPr>
          <p:nvPr/>
        </p:nvSpPr>
        <p:spPr bwMode="gray">
          <a:xfrm rot="-998297">
            <a:off x="4400550" y="2971800"/>
            <a:ext cx="2562225" cy="809625"/>
          </a:xfrm>
          <a:custGeom>
            <a:avLst/>
            <a:gdLst/>
            <a:ahLst/>
            <a:cxnLst>
              <a:cxn ang="0">
                <a:pos x="1008" y="388"/>
              </a:cxn>
              <a:cxn ang="0">
                <a:pos x="1000" y="284"/>
              </a:cxn>
              <a:cxn ang="0">
                <a:pos x="0" y="0"/>
              </a:cxn>
            </a:cxnLst>
            <a:rect l="0" t="0" r="r" b="b"/>
            <a:pathLst>
              <a:path w="1008" h="388">
                <a:moveTo>
                  <a:pt x="1008" y="388"/>
                </a:moveTo>
                <a:lnTo>
                  <a:pt x="1000" y="284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102100" y="3003550"/>
            <a:ext cx="3040063" cy="1725613"/>
            <a:chOff x="2694" y="1900"/>
            <a:chExt cx="1915" cy="1087"/>
          </a:xfrm>
        </p:grpSpPr>
        <p:sp>
          <p:nvSpPr>
            <p:cNvPr id="24592" name="Arc 16"/>
            <p:cNvSpPr>
              <a:spLocks/>
            </p:cNvSpPr>
            <p:nvPr/>
          </p:nvSpPr>
          <p:spPr bwMode="gray">
            <a:xfrm rot="-886887">
              <a:off x="2694" y="1900"/>
              <a:ext cx="1858" cy="80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9866 w 19866"/>
                <a:gd name="T1" fmla="*/ 8479 h 19523"/>
                <a:gd name="T2" fmla="*/ 9242 w 19866"/>
                <a:gd name="T3" fmla="*/ 19523 h 19523"/>
                <a:gd name="T4" fmla="*/ 0 w 19866"/>
                <a:gd name="T5" fmla="*/ 0 h 19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66" h="19523" fill="none" extrusionOk="0">
                  <a:moveTo>
                    <a:pt x="19866" y="8479"/>
                  </a:moveTo>
                  <a:cubicBezTo>
                    <a:pt x="17793" y="13335"/>
                    <a:pt x="14014" y="17263"/>
                    <a:pt x="9241" y="19522"/>
                  </a:cubicBezTo>
                </a:path>
                <a:path w="19866" h="19523" stroke="0" extrusionOk="0">
                  <a:moveTo>
                    <a:pt x="19866" y="8479"/>
                  </a:moveTo>
                  <a:cubicBezTo>
                    <a:pt x="17793" y="13335"/>
                    <a:pt x="14014" y="17263"/>
                    <a:pt x="9241" y="195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52973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Freeform 17"/>
            <p:cNvSpPr>
              <a:spLocks/>
            </p:cNvSpPr>
            <p:nvPr/>
          </p:nvSpPr>
          <p:spPr bwMode="gray">
            <a:xfrm rot="-886887">
              <a:off x="2747" y="2019"/>
              <a:ext cx="868" cy="968"/>
            </a:xfrm>
            <a:custGeom>
              <a:avLst/>
              <a:gdLst/>
              <a:ahLst/>
              <a:cxnLst>
                <a:cxn ang="0">
                  <a:pos x="480" y="633"/>
                </a:cxn>
                <a:cxn ang="0">
                  <a:pos x="486" y="762"/>
                </a:cxn>
                <a:cxn ang="0">
                  <a:pos x="9" y="129"/>
                </a:cxn>
                <a:cxn ang="0">
                  <a:pos x="0" y="0"/>
                </a:cxn>
                <a:cxn ang="0">
                  <a:pos x="480" y="633"/>
                </a:cxn>
              </a:cxnLst>
              <a:rect l="0" t="0" r="r" b="b"/>
              <a:pathLst>
                <a:path w="486" h="762">
                  <a:moveTo>
                    <a:pt x="480" y="633"/>
                  </a:moveTo>
                  <a:lnTo>
                    <a:pt x="486" y="762"/>
                  </a:lnTo>
                  <a:lnTo>
                    <a:pt x="9" y="129"/>
                  </a:lnTo>
                  <a:lnTo>
                    <a:pt x="0" y="0"/>
                  </a:lnTo>
                  <a:lnTo>
                    <a:pt x="480" y="633"/>
                  </a:lnTo>
                  <a:close/>
                </a:path>
              </a:pathLst>
            </a:custGeom>
            <a:gradFill rotWithShape="1">
              <a:gsLst>
                <a:gs pos="0">
                  <a:srgbClr val="352973">
                    <a:gamma/>
                    <a:tint val="73725"/>
                    <a:invGamma/>
                  </a:srgbClr>
                </a:gs>
                <a:gs pos="100000">
                  <a:srgbClr val="352973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4594" name="Freeform 18"/>
            <p:cNvSpPr>
              <a:spLocks/>
            </p:cNvSpPr>
            <p:nvPr/>
          </p:nvSpPr>
          <p:spPr bwMode="gray">
            <a:xfrm rot="-886887">
              <a:off x="3614" y="2125"/>
              <a:ext cx="995" cy="617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552" y="0"/>
                </a:cxn>
                <a:cxn ang="0">
                  <a:pos x="556" y="138"/>
                </a:cxn>
                <a:cxn ang="0">
                  <a:pos x="346" y="338"/>
                </a:cxn>
                <a:cxn ang="0">
                  <a:pos x="6" y="486"/>
                </a:cxn>
                <a:cxn ang="0">
                  <a:pos x="0" y="342"/>
                </a:cxn>
              </a:cxnLst>
              <a:rect l="0" t="0" r="r" b="b"/>
              <a:pathLst>
                <a:path w="556" h="486">
                  <a:moveTo>
                    <a:pt x="0" y="342"/>
                  </a:moveTo>
                  <a:lnTo>
                    <a:pt x="552" y="0"/>
                  </a:lnTo>
                  <a:lnTo>
                    <a:pt x="556" y="138"/>
                  </a:lnTo>
                  <a:cubicBezTo>
                    <a:pt x="522" y="194"/>
                    <a:pt x="438" y="280"/>
                    <a:pt x="346" y="338"/>
                  </a:cubicBezTo>
                  <a:cubicBezTo>
                    <a:pt x="254" y="396"/>
                    <a:pt x="64" y="485"/>
                    <a:pt x="6" y="486"/>
                  </a:cubicBezTo>
                  <a:cubicBezTo>
                    <a:pt x="8" y="434"/>
                    <a:pt x="1" y="372"/>
                    <a:pt x="0" y="342"/>
                  </a:cubicBezTo>
                  <a:close/>
                </a:path>
              </a:pathLst>
            </a:custGeom>
            <a:solidFill>
              <a:srgbClr val="352973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572000" y="3048000"/>
            <a:ext cx="3003550" cy="1900238"/>
            <a:chOff x="2914" y="1816"/>
            <a:chExt cx="1892" cy="1197"/>
          </a:xfrm>
        </p:grpSpPr>
        <p:sp>
          <p:nvSpPr>
            <p:cNvPr id="24595" name="Freeform 19"/>
            <p:cNvSpPr>
              <a:spLocks/>
            </p:cNvSpPr>
            <p:nvPr/>
          </p:nvSpPr>
          <p:spPr bwMode="gray">
            <a:xfrm rot="-998297">
              <a:off x="3826" y="2056"/>
              <a:ext cx="980" cy="688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552" y="0"/>
                </a:cxn>
                <a:cxn ang="0">
                  <a:pos x="556" y="138"/>
                </a:cxn>
                <a:cxn ang="0">
                  <a:pos x="346" y="338"/>
                </a:cxn>
                <a:cxn ang="0">
                  <a:pos x="6" y="486"/>
                </a:cxn>
                <a:cxn ang="0">
                  <a:pos x="0" y="342"/>
                </a:cxn>
              </a:cxnLst>
              <a:rect l="0" t="0" r="r" b="b"/>
              <a:pathLst>
                <a:path w="556" h="486">
                  <a:moveTo>
                    <a:pt x="0" y="342"/>
                  </a:moveTo>
                  <a:lnTo>
                    <a:pt x="552" y="0"/>
                  </a:lnTo>
                  <a:lnTo>
                    <a:pt x="556" y="138"/>
                  </a:lnTo>
                  <a:cubicBezTo>
                    <a:pt x="522" y="194"/>
                    <a:pt x="438" y="280"/>
                    <a:pt x="346" y="338"/>
                  </a:cubicBezTo>
                  <a:cubicBezTo>
                    <a:pt x="254" y="396"/>
                    <a:pt x="64" y="485"/>
                    <a:pt x="6" y="486"/>
                  </a:cubicBezTo>
                  <a:cubicBezTo>
                    <a:pt x="8" y="434"/>
                    <a:pt x="1" y="372"/>
                    <a:pt x="0" y="342"/>
                  </a:cubicBezTo>
                  <a:close/>
                </a:path>
              </a:pathLst>
            </a:custGeom>
            <a:gradFill rotWithShape="0">
              <a:gsLst>
                <a:gs pos="0">
                  <a:srgbClr val="6600CC">
                    <a:gamma/>
                    <a:tint val="45490"/>
                    <a:invGamma/>
                  </a:srgbClr>
                </a:gs>
                <a:gs pos="100000">
                  <a:srgbClr val="6600CC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596" name="Arc 20"/>
            <p:cNvSpPr>
              <a:spLocks/>
            </p:cNvSpPr>
            <p:nvPr/>
          </p:nvSpPr>
          <p:spPr bwMode="gray">
            <a:xfrm rot="-1060795">
              <a:off x="2914" y="1816"/>
              <a:ext cx="1830" cy="88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9866 w 19866"/>
                <a:gd name="T1" fmla="*/ 8479 h 19523"/>
                <a:gd name="T2" fmla="*/ 9242 w 19866"/>
                <a:gd name="T3" fmla="*/ 19523 h 19523"/>
                <a:gd name="T4" fmla="*/ 0 w 19866"/>
                <a:gd name="T5" fmla="*/ 0 h 19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66" h="19523" fill="none" extrusionOk="0">
                  <a:moveTo>
                    <a:pt x="19866" y="8479"/>
                  </a:moveTo>
                  <a:cubicBezTo>
                    <a:pt x="17793" y="13335"/>
                    <a:pt x="14014" y="17263"/>
                    <a:pt x="9241" y="19522"/>
                  </a:cubicBezTo>
                </a:path>
                <a:path w="19866" h="19523" stroke="0" extrusionOk="0">
                  <a:moveTo>
                    <a:pt x="19866" y="8479"/>
                  </a:moveTo>
                  <a:cubicBezTo>
                    <a:pt x="17793" y="13335"/>
                    <a:pt x="14014" y="17263"/>
                    <a:pt x="9241" y="195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gray">
            <a:xfrm rot="-998297">
              <a:off x="2997" y="1949"/>
              <a:ext cx="839" cy="1064"/>
            </a:xfrm>
            <a:custGeom>
              <a:avLst/>
              <a:gdLst/>
              <a:ahLst/>
              <a:cxnLst>
                <a:cxn ang="0">
                  <a:pos x="480" y="633"/>
                </a:cxn>
                <a:cxn ang="0">
                  <a:pos x="486" y="762"/>
                </a:cxn>
                <a:cxn ang="0">
                  <a:pos x="9" y="129"/>
                </a:cxn>
                <a:cxn ang="0">
                  <a:pos x="0" y="0"/>
                </a:cxn>
                <a:cxn ang="0">
                  <a:pos x="480" y="633"/>
                </a:cxn>
              </a:cxnLst>
              <a:rect l="0" t="0" r="r" b="b"/>
              <a:pathLst>
                <a:path w="486" h="762">
                  <a:moveTo>
                    <a:pt x="480" y="633"/>
                  </a:moveTo>
                  <a:lnTo>
                    <a:pt x="486" y="762"/>
                  </a:lnTo>
                  <a:lnTo>
                    <a:pt x="9" y="129"/>
                  </a:lnTo>
                  <a:lnTo>
                    <a:pt x="0" y="0"/>
                  </a:lnTo>
                  <a:lnTo>
                    <a:pt x="480" y="633"/>
                  </a:lnTo>
                  <a:close/>
                </a:path>
              </a:pathLst>
            </a:custGeom>
            <a:gradFill rotWithShape="1">
              <a:gsLst>
                <a:gs pos="0">
                  <a:srgbClr val="5007A1"/>
                </a:gs>
                <a:gs pos="100000">
                  <a:srgbClr val="5007A1">
                    <a:gamma/>
                    <a:tint val="45490"/>
                    <a:invGamma/>
                  </a:srgbClr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4598" name="Oval 22"/>
          <p:cNvSpPr>
            <a:spLocks noChangeArrowheads="1"/>
          </p:cNvSpPr>
          <p:nvPr/>
        </p:nvSpPr>
        <p:spPr bwMode="gray">
          <a:xfrm rot="-998297">
            <a:off x="2979738" y="2617788"/>
            <a:ext cx="2695575" cy="133985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000000">
                  <a:gamma/>
                  <a:tint val="24314"/>
                  <a:invGamma/>
                </a:srgbClr>
              </a:gs>
              <a:gs pos="100000">
                <a:srgbClr val="000000"/>
              </a:gs>
            </a:gsLst>
            <a:lin ang="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Oval 23"/>
          <p:cNvSpPr>
            <a:spLocks noChangeArrowheads="1"/>
          </p:cNvSpPr>
          <p:nvPr/>
        </p:nvSpPr>
        <p:spPr bwMode="white">
          <a:xfrm rot="-998297">
            <a:off x="3055938" y="2852738"/>
            <a:ext cx="2624137" cy="109855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gray">
          <a:xfrm>
            <a:off x="5715000" y="2438400"/>
            <a:ext cx="22967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Journal &amp; newspapers</a:t>
            </a:r>
            <a:endParaRPr lang="en-US" b="1" dirty="0"/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gray">
          <a:xfrm>
            <a:off x="3733800" y="1752600"/>
            <a:ext cx="18940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/>
              <a:t>Loaned short MARC records</a:t>
            </a:r>
            <a:endParaRPr lang="en-US" b="1" dirty="0"/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gray">
          <a:xfrm>
            <a:off x="1981200" y="2743200"/>
            <a:ext cx="1918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Purchased eBooks</a:t>
            </a:r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gray">
          <a:xfrm>
            <a:off x="1752600" y="3733800"/>
            <a:ext cx="13571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Print books</a:t>
            </a:r>
          </a:p>
          <a:p>
            <a:r>
              <a:rPr lang="en-US" b="1" dirty="0" smtClean="0"/>
              <a:t>A-V  &amp; more</a:t>
            </a:r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gray">
          <a:xfrm>
            <a:off x="3810000" y="4267200"/>
            <a:ext cx="1169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Databases</a:t>
            </a:r>
            <a:endParaRPr lang="en-US" b="1" dirty="0"/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gray">
          <a:xfrm>
            <a:off x="5791200" y="3429000"/>
            <a:ext cx="33814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Remove unwanted MARC records</a:t>
            </a:r>
            <a:endParaRPr lang="en-US" b="1" dirty="0"/>
          </a:p>
        </p:txBody>
      </p:sp>
      <p:sp>
        <p:nvSpPr>
          <p:cNvPr id="29" name="Rectangle 4"/>
          <p:cNvSpPr txBox="1">
            <a:spLocks noChangeArrowheads="1"/>
          </p:cNvSpPr>
          <p:nvPr/>
        </p:nvSpPr>
        <p:spPr>
          <a:xfrm>
            <a:off x="4953000" y="457200"/>
            <a:ext cx="388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OPAC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Databases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Open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source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700" baseline="0" dirty="0" smtClean="0">
                <a:latin typeface="+mj-lt"/>
                <a:ea typeface="+mj-ea"/>
                <a:cs typeface="+mj-cs"/>
              </a:rPr>
              <a:t>e-Books records for observation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4059" y="2512314"/>
            <a:ext cx="1507541" cy="1539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eclipse\Downloads\tree_of_knowledge_book_drop_500_wht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554931" cy="487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4572000" cy="53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More Thoughts </a:t>
            </a:r>
            <a:endParaRPr lang="en-US" sz="2800" dirty="0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sz="half" idx="4294967295"/>
          </p:nvPr>
        </p:nvSpPr>
        <p:spPr>
          <a:xfrm>
            <a:off x="4343400" y="914400"/>
            <a:ext cx="4343400" cy="5299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“ Change is inevitable. Librarians can decide to wait for change and adapt, however painfully, when it is no longer possible to maintain old ways. The authors advocate the alternative: seizing the new opportunities that change brings or, better yet, pioneering and creating some of those opportunities.”</a:t>
            </a:r>
          </a:p>
          <a:p>
            <a:pPr algn="r">
              <a:buNone/>
            </a:pPr>
            <a:r>
              <a:rPr lang="en-US" sz="2400" b="1" dirty="0" smtClean="0">
                <a:latin typeface="+mj-lt"/>
              </a:rPr>
              <a:t> </a:t>
            </a:r>
            <a:r>
              <a:rPr lang="en-US" sz="1600" b="1" dirty="0" smtClean="0">
                <a:latin typeface="+mj-lt"/>
              </a:rPr>
              <a:t>(M.S. </a:t>
            </a:r>
            <a:r>
              <a:rPr lang="en-US" sz="1600" b="1" dirty="0" err="1" smtClean="0">
                <a:latin typeface="+mj-lt"/>
              </a:rPr>
              <a:t>Bracke</a:t>
            </a:r>
            <a:r>
              <a:rPr lang="en-US" sz="1600" b="1" dirty="0" smtClean="0">
                <a:latin typeface="+mj-lt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30480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Nixon, J. M., Freeman, R. S., &amp; Ward, S. M. (2011). </a:t>
            </a:r>
            <a:r>
              <a:rPr lang="en-US" sz="1200" i="1" dirty="0" smtClean="0"/>
              <a:t>Patron-driven acquisitions: Current successes and future directions</a:t>
            </a:r>
            <a:r>
              <a:rPr lang="en-US" sz="1200" dirty="0" smtClean="0"/>
              <a:t>. London: </a:t>
            </a:r>
            <a:r>
              <a:rPr lang="en-US" sz="1200" dirty="0" err="1" smtClean="0"/>
              <a:t>Routledge</a:t>
            </a:r>
            <a:r>
              <a:rPr lang="en-US" sz="1200" dirty="0" smtClean="0"/>
              <a:t>. 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69446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4191000" cy="792162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en-US" dirty="0" smtClean="0"/>
              <a:t>Acquisition Models</a:t>
            </a:r>
            <a:endParaRPr lang="en-US" dirty="0"/>
          </a:p>
        </p:txBody>
      </p:sp>
      <p:sp>
        <p:nvSpPr>
          <p:cNvPr id="15365" name="Freeform 5"/>
          <p:cNvSpPr>
            <a:spLocks noEditPoints="1"/>
          </p:cNvSpPr>
          <p:nvPr/>
        </p:nvSpPr>
        <p:spPr bwMode="gray">
          <a:xfrm rot="-1358056">
            <a:off x="1368607" y="1933744"/>
            <a:ext cx="7286104" cy="4000935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gray">
          <a:xfrm>
            <a:off x="2209800" y="5257800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Budget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Collection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Policy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gray">
          <a:xfrm>
            <a:off x="1600200" y="2819400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gamma/>
                  <a:shade val="3137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dirty="0" smtClean="0"/>
              <a:t>Publishers &amp;</a:t>
            </a:r>
          </a:p>
          <a:p>
            <a:pPr algn="ctr"/>
            <a:r>
              <a:rPr lang="en-US" dirty="0" smtClean="0"/>
              <a:t>Vendors</a:t>
            </a:r>
            <a:endParaRPr lang="en-US" dirty="0"/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gray">
          <a:xfrm>
            <a:off x="4419600" y="990600"/>
            <a:ext cx="1282700" cy="1274762"/>
          </a:xfrm>
          <a:prstGeom prst="ellips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>
            <a:prstShdw prst="shdw12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dirty="0" smtClean="0"/>
              <a:t>Library’s OPAC</a:t>
            </a:r>
          </a:p>
          <a:p>
            <a:pPr algn="ctr"/>
            <a:endParaRPr lang="en-US" dirty="0"/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gray">
          <a:xfrm>
            <a:off x="7467600" y="1752600"/>
            <a:ext cx="1284288" cy="1274763"/>
          </a:xfrm>
          <a:prstGeom prst="ellipse">
            <a:avLst/>
          </a:prstGeom>
          <a:gradFill>
            <a:gsLst>
              <a:gs pos="0">
                <a:srgbClr val="E2FEFE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dirty="0" smtClean="0"/>
              <a:t>Patrons</a:t>
            </a:r>
            <a:endParaRPr lang="en-US" dirty="0"/>
          </a:p>
        </p:txBody>
      </p:sp>
      <p:sp>
        <p:nvSpPr>
          <p:cNvPr id="15379" name="Oval 19"/>
          <p:cNvSpPr>
            <a:spLocks noChangeArrowheads="1"/>
          </p:cNvSpPr>
          <p:nvPr/>
        </p:nvSpPr>
        <p:spPr bwMode="gray">
          <a:xfrm>
            <a:off x="5638800" y="4648200"/>
            <a:ext cx="1212850" cy="1274763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Librarians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2971800" y="2895600"/>
            <a:ext cx="5181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numCol="2">
            <a:spAutoFit/>
          </a:bodyPr>
          <a:lstStyle/>
          <a:p>
            <a:pPr eaLnBrk="0" hangingPunct="0"/>
            <a:r>
              <a:rPr lang="en-US" dirty="0" smtClean="0">
                <a:ln cmpd="sng">
                  <a:solidFill>
                    <a:schemeClr val="tx1"/>
                  </a:solidFill>
                </a:ln>
                <a:effectLst>
                  <a:outerShdw blurRad="50800" dist="50800" dir="5400000" sx="7000" sy="7000" algn="ctr" rotWithShape="0">
                    <a:schemeClr val="tx1"/>
                  </a:outerShdw>
                </a:effectLst>
              </a:rPr>
              <a:t>Firm Orders</a:t>
            </a:r>
          </a:p>
          <a:p>
            <a:pPr eaLnBrk="0" hangingPunct="0"/>
            <a:r>
              <a:rPr lang="en-US" dirty="0" smtClean="0">
                <a:ln cmpd="sng">
                  <a:solidFill>
                    <a:schemeClr val="tx1"/>
                  </a:solidFill>
                </a:ln>
                <a:effectLst>
                  <a:outerShdw blurRad="50800" dist="50800" dir="5400000" sx="7000" sy="7000" algn="ctr" rotWithShape="0">
                    <a:schemeClr val="tx1"/>
                  </a:outerShdw>
                </a:effectLst>
              </a:rPr>
              <a:t>Standing Orders</a:t>
            </a:r>
          </a:p>
          <a:p>
            <a:pPr eaLnBrk="0" hangingPunct="0"/>
            <a:r>
              <a:rPr lang="en-US" dirty="0" smtClean="0">
                <a:ln cmpd="sng">
                  <a:solidFill>
                    <a:schemeClr val="tx1"/>
                  </a:solidFill>
                </a:ln>
                <a:effectLst>
                  <a:outerShdw blurRad="50800" dist="50800" dir="5400000" sx="7000" sy="7000" algn="ctr" rotWithShape="0">
                    <a:schemeClr val="tx1"/>
                  </a:outerShdw>
                </a:effectLst>
              </a:rPr>
              <a:t>Database Subscriptions</a:t>
            </a:r>
          </a:p>
          <a:p>
            <a:pPr eaLnBrk="0" hangingPunct="0"/>
            <a:r>
              <a:rPr lang="en-US" dirty="0" smtClean="0">
                <a:ln cmpd="sng">
                  <a:solidFill>
                    <a:schemeClr val="tx1"/>
                  </a:solidFill>
                </a:ln>
                <a:effectLst>
                  <a:outerShdw blurRad="50800" dist="50800" dir="5400000" sx="7000" sy="7000" algn="ctr" rotWithShape="0">
                    <a:schemeClr val="tx1"/>
                  </a:outerShdw>
                </a:effectLst>
              </a:rPr>
              <a:t>Gift &amp; Donations </a:t>
            </a:r>
          </a:p>
          <a:p>
            <a:pPr eaLnBrk="0" hangingPunct="0"/>
            <a:r>
              <a:rPr lang="en-US" dirty="0" smtClean="0">
                <a:ln cmpd="sng">
                  <a:solidFill>
                    <a:schemeClr val="tx1"/>
                  </a:solidFill>
                </a:ln>
                <a:effectLst>
                  <a:outerShdw blurRad="50800" dist="50800" dir="5400000" sx="7000" sy="7000" algn="ctr" rotWithShape="0">
                    <a:schemeClr val="tx1"/>
                  </a:outerShdw>
                </a:effectLst>
              </a:rPr>
              <a:t>Approval Plans</a:t>
            </a:r>
          </a:p>
          <a:p>
            <a:pPr eaLnBrk="0" hangingPunct="0"/>
            <a:r>
              <a:rPr lang="en-US" dirty="0" err="1" smtClean="0">
                <a:ln cmpd="sng">
                  <a:solidFill>
                    <a:schemeClr val="tx1"/>
                  </a:solidFill>
                </a:ln>
                <a:effectLst>
                  <a:outerShdw blurRad="50800" dist="50800" dir="5400000" sx="7000" sy="7000" algn="ctr" rotWithShape="0">
                    <a:schemeClr val="tx1"/>
                  </a:outerShdw>
                </a:effectLst>
              </a:rPr>
              <a:t>InterLibrary</a:t>
            </a:r>
            <a:r>
              <a:rPr lang="en-US" dirty="0" smtClean="0">
                <a:ln cmpd="sng">
                  <a:solidFill>
                    <a:schemeClr val="tx1"/>
                  </a:solidFill>
                </a:ln>
                <a:effectLst>
                  <a:outerShdw blurRad="50800" dist="50800" dir="5400000" sx="7000" sy="7000" algn="ctr" rotWithShape="0">
                    <a:schemeClr val="tx1"/>
                  </a:outerShdw>
                </a:effectLst>
              </a:rPr>
              <a:t> Loan</a:t>
            </a:r>
          </a:p>
          <a:p>
            <a:pPr eaLnBrk="0" hangingPunct="0"/>
            <a:r>
              <a:rPr lang="en-US" dirty="0" smtClean="0">
                <a:ln cmpd="sng">
                  <a:solidFill>
                    <a:schemeClr val="tx1"/>
                  </a:solidFill>
                </a:ln>
                <a:effectLst>
                  <a:outerShdw blurRad="50800" dist="50800" dir="5400000" sx="7000" sy="7000" algn="ctr" rotWithShape="0">
                    <a:schemeClr val="tx1"/>
                  </a:outerShdw>
                </a:effectLst>
              </a:rPr>
              <a:t>Purchase on Demand</a:t>
            </a:r>
          </a:p>
          <a:p>
            <a:pPr eaLnBrk="0" hangingPunct="0"/>
            <a:r>
              <a:rPr lang="en-US" sz="3200" b="1" dirty="0" smtClean="0">
                <a:ln cmpd="sng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50800" dir="5400000" sx="7000" sy="7000" algn="ctr" rotWithShape="0">
                    <a:schemeClr val="tx1"/>
                  </a:outerShdw>
                </a:effectLst>
              </a:rPr>
              <a:t>Patron-Driven Acquisitions</a:t>
            </a:r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black">
          <a:xfrm>
            <a:off x="2895600" y="1143000"/>
            <a:ext cx="574675" cy="627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15388" name="AutoShape 28"/>
          <p:cNvCxnSpPr>
            <a:cxnSpLocks noChangeShapeType="1"/>
          </p:cNvCxnSpPr>
          <p:nvPr/>
        </p:nvCxnSpPr>
        <p:spPr bwMode="black">
          <a:xfrm flipH="1">
            <a:off x="304801" y="1143000"/>
            <a:ext cx="2590799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e-Book Aggregators / Vendors</a:t>
            </a:r>
            <a:endParaRPr lang="en-US" dirty="0"/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2046758209"/>
              </p:ext>
            </p:extLst>
          </p:nvPr>
        </p:nvGraphicFramePr>
        <p:xfrm>
          <a:off x="990600" y="1524000"/>
          <a:ext cx="68580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447800"/>
                <a:gridCol w="1219200"/>
                <a:gridCol w="1371600"/>
                <a:gridCol w="1066800"/>
              </a:tblGrid>
              <a:tr h="716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Perpetual Purchase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Short</a:t>
                      </a:r>
                      <a:r>
                        <a:rPr lang="en-US" baseline="0" dirty="0" smtClean="0"/>
                        <a:t> Time Loan (STL)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DDA</a:t>
                      </a:r>
                    </a:p>
                    <a:p>
                      <a:r>
                        <a:rPr lang="en-US" dirty="0" smtClean="0"/>
                        <a:t>PDA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eBrary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ProQuest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EBL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NetLibrary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(EBSCO)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Coming soon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Coming soon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Myilibrary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(Ingram)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27"/>
          <p:cNvCxnSpPr>
            <a:endCxn id="1035" idx="3"/>
          </p:cNvCxnSpPr>
          <p:nvPr/>
        </p:nvCxnSpPr>
        <p:spPr>
          <a:xfrm flipH="1" flipV="1">
            <a:off x="2667000" y="1088232"/>
            <a:ext cx="4953000" cy="1731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C:\Users\jwang\AppData\Local\Microsoft\Windows\Temporary Internet Files\Content.IE5\WWQ0MZN2\MC90039655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2667000"/>
            <a:ext cx="825925" cy="821741"/>
          </a:xfrm>
          <a:prstGeom prst="rect">
            <a:avLst/>
          </a:prstGeom>
          <a:noFill/>
        </p:spPr>
      </p:pic>
      <p:pic>
        <p:nvPicPr>
          <p:cNvPr id="1032" name="Picture 8" descr="C:\Users\jwang\AppData\Local\Microsoft\Windows\Temporary Internet Files\Content.IE5\A1O0P0QH\MC90044133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514600"/>
            <a:ext cx="762000" cy="762000"/>
          </a:xfrm>
          <a:prstGeom prst="rect">
            <a:avLst/>
          </a:prstGeom>
          <a:noFill/>
        </p:spPr>
      </p:pic>
      <p:pic>
        <p:nvPicPr>
          <p:cNvPr id="1035" name="Picture 11" descr="ebrary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914400"/>
            <a:ext cx="1676400" cy="347663"/>
          </a:xfrm>
          <a:prstGeom prst="rect">
            <a:avLst/>
          </a:prstGeom>
          <a:noFill/>
        </p:spPr>
      </p:pic>
      <p:sp>
        <p:nvSpPr>
          <p:cNvPr id="28676" name="server"/>
          <p:cNvSpPr>
            <a:spLocks noEditPoints="1" noChangeArrowheads="1"/>
          </p:cNvSpPr>
          <p:nvPr/>
        </p:nvSpPr>
        <p:spPr bwMode="auto">
          <a:xfrm>
            <a:off x="1143000" y="3886200"/>
            <a:ext cx="1809750" cy="18097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YBP</a:t>
            </a:r>
            <a:endParaRPr lang="en-US" dirty="0"/>
          </a:p>
        </p:txBody>
      </p:sp>
      <p:pic>
        <p:nvPicPr>
          <p:cNvPr id="24578" name="Picture 2" descr="http://www.eblib.com/images/logo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000" y="533400"/>
            <a:ext cx="1371600" cy="381000"/>
          </a:xfrm>
          <a:prstGeom prst="rect">
            <a:avLst/>
          </a:prstGeom>
          <a:noFill/>
        </p:spPr>
      </p:pic>
      <p:pic>
        <p:nvPicPr>
          <p:cNvPr id="1033" name="Picture 9" descr="C:\Users\jwang\AppData\Local\Microsoft\Windows\Temporary Internet Files\Content.IE5\SZEXYABO\MC900438249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3601" y="1981200"/>
            <a:ext cx="1066800" cy="98710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105400" y="4572000"/>
            <a:ext cx="2590800" cy="175432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Previewed for several minutes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Short Time Loan (STL)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Auto Purchase (Trigged by times of STL)</a:t>
            </a:r>
          </a:p>
          <a:p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5867400" y="2590800"/>
            <a:ext cx="1295400" cy="2029326"/>
          </a:xfrm>
          <a:custGeom>
            <a:avLst/>
            <a:gdLst>
              <a:gd name="connsiteX0" fmla="*/ 1427747 w 1427747"/>
              <a:gd name="connsiteY0" fmla="*/ 48126 h 1572126"/>
              <a:gd name="connsiteX1" fmla="*/ 1331494 w 1427747"/>
              <a:gd name="connsiteY1" fmla="*/ 32084 h 1572126"/>
              <a:gd name="connsiteX2" fmla="*/ 1283368 w 1427747"/>
              <a:gd name="connsiteY2" fmla="*/ 16042 h 1572126"/>
              <a:gd name="connsiteX3" fmla="*/ 1122947 w 1427747"/>
              <a:gd name="connsiteY3" fmla="*/ 0 h 1572126"/>
              <a:gd name="connsiteX4" fmla="*/ 786063 w 1427747"/>
              <a:gd name="connsiteY4" fmla="*/ 32084 h 1572126"/>
              <a:gd name="connsiteX5" fmla="*/ 689810 w 1427747"/>
              <a:gd name="connsiteY5" fmla="*/ 48126 h 1572126"/>
              <a:gd name="connsiteX6" fmla="*/ 561473 w 1427747"/>
              <a:gd name="connsiteY6" fmla="*/ 80210 h 1572126"/>
              <a:gd name="connsiteX7" fmla="*/ 465221 w 1427747"/>
              <a:gd name="connsiteY7" fmla="*/ 112294 h 1572126"/>
              <a:gd name="connsiteX8" fmla="*/ 336884 w 1427747"/>
              <a:gd name="connsiteY8" fmla="*/ 256673 h 1572126"/>
              <a:gd name="connsiteX9" fmla="*/ 320842 w 1427747"/>
              <a:gd name="connsiteY9" fmla="*/ 304800 h 1572126"/>
              <a:gd name="connsiteX10" fmla="*/ 352926 w 1427747"/>
              <a:gd name="connsiteY10" fmla="*/ 417094 h 1572126"/>
              <a:gd name="connsiteX11" fmla="*/ 385010 w 1427747"/>
              <a:gd name="connsiteY11" fmla="*/ 449179 h 1572126"/>
              <a:gd name="connsiteX12" fmla="*/ 417094 w 1427747"/>
              <a:gd name="connsiteY12" fmla="*/ 497305 h 1572126"/>
              <a:gd name="connsiteX13" fmla="*/ 513347 w 1427747"/>
              <a:gd name="connsiteY13" fmla="*/ 545431 h 1572126"/>
              <a:gd name="connsiteX14" fmla="*/ 577515 w 1427747"/>
              <a:gd name="connsiteY14" fmla="*/ 577515 h 1572126"/>
              <a:gd name="connsiteX15" fmla="*/ 657726 w 1427747"/>
              <a:gd name="connsiteY15" fmla="*/ 561473 h 1572126"/>
              <a:gd name="connsiteX16" fmla="*/ 705852 w 1427747"/>
              <a:gd name="connsiteY16" fmla="*/ 545431 h 1572126"/>
              <a:gd name="connsiteX17" fmla="*/ 721894 w 1427747"/>
              <a:gd name="connsiteY17" fmla="*/ 497305 h 1572126"/>
              <a:gd name="connsiteX18" fmla="*/ 705852 w 1427747"/>
              <a:gd name="connsiteY18" fmla="*/ 401052 h 1572126"/>
              <a:gd name="connsiteX19" fmla="*/ 689810 w 1427747"/>
              <a:gd name="connsiteY19" fmla="*/ 352926 h 1572126"/>
              <a:gd name="connsiteX20" fmla="*/ 593557 w 1427747"/>
              <a:gd name="connsiteY20" fmla="*/ 288757 h 1572126"/>
              <a:gd name="connsiteX21" fmla="*/ 417094 w 1427747"/>
              <a:gd name="connsiteY21" fmla="*/ 320842 h 1572126"/>
              <a:gd name="connsiteX22" fmla="*/ 304800 w 1427747"/>
              <a:gd name="connsiteY22" fmla="*/ 417094 h 1572126"/>
              <a:gd name="connsiteX23" fmla="*/ 272715 w 1427747"/>
              <a:gd name="connsiteY23" fmla="*/ 465221 h 1572126"/>
              <a:gd name="connsiteX24" fmla="*/ 224589 w 1427747"/>
              <a:gd name="connsiteY24" fmla="*/ 513347 h 1572126"/>
              <a:gd name="connsiteX25" fmla="*/ 176463 w 1427747"/>
              <a:gd name="connsiteY25" fmla="*/ 577515 h 1572126"/>
              <a:gd name="connsiteX26" fmla="*/ 112294 w 1427747"/>
              <a:gd name="connsiteY26" fmla="*/ 673768 h 1572126"/>
              <a:gd name="connsiteX27" fmla="*/ 128336 w 1427747"/>
              <a:gd name="connsiteY27" fmla="*/ 866273 h 1572126"/>
              <a:gd name="connsiteX28" fmla="*/ 160421 w 1427747"/>
              <a:gd name="connsiteY28" fmla="*/ 962526 h 1572126"/>
              <a:gd name="connsiteX29" fmla="*/ 208547 w 1427747"/>
              <a:gd name="connsiteY29" fmla="*/ 994610 h 1572126"/>
              <a:gd name="connsiteX30" fmla="*/ 352926 w 1427747"/>
              <a:gd name="connsiteY30" fmla="*/ 946484 h 1572126"/>
              <a:gd name="connsiteX31" fmla="*/ 336884 w 1427747"/>
              <a:gd name="connsiteY31" fmla="*/ 850231 h 1572126"/>
              <a:gd name="connsiteX32" fmla="*/ 288757 w 1427747"/>
              <a:gd name="connsiteY32" fmla="*/ 834189 h 1572126"/>
              <a:gd name="connsiteX33" fmla="*/ 112294 w 1427747"/>
              <a:gd name="connsiteY33" fmla="*/ 850231 h 1572126"/>
              <a:gd name="connsiteX34" fmla="*/ 64168 w 1427747"/>
              <a:gd name="connsiteY34" fmla="*/ 866273 h 1572126"/>
              <a:gd name="connsiteX35" fmla="*/ 16042 w 1427747"/>
              <a:gd name="connsiteY35" fmla="*/ 914400 h 1572126"/>
              <a:gd name="connsiteX36" fmla="*/ 0 w 1427747"/>
              <a:gd name="connsiteY36" fmla="*/ 962526 h 1572126"/>
              <a:gd name="connsiteX37" fmla="*/ 32084 w 1427747"/>
              <a:gd name="connsiteY37" fmla="*/ 1475873 h 1572126"/>
              <a:gd name="connsiteX38" fmla="*/ 16042 w 1427747"/>
              <a:gd name="connsiteY38" fmla="*/ 1572126 h 157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27747" h="1572126">
                <a:moveTo>
                  <a:pt x="1427747" y="48126"/>
                </a:moveTo>
                <a:cubicBezTo>
                  <a:pt x="1395663" y="42779"/>
                  <a:pt x="1363246" y="39140"/>
                  <a:pt x="1331494" y="32084"/>
                </a:cubicBezTo>
                <a:cubicBezTo>
                  <a:pt x="1314987" y="28416"/>
                  <a:pt x="1300081" y="18613"/>
                  <a:pt x="1283368" y="16042"/>
                </a:cubicBezTo>
                <a:cubicBezTo>
                  <a:pt x="1230253" y="7870"/>
                  <a:pt x="1176421" y="5347"/>
                  <a:pt x="1122947" y="0"/>
                </a:cubicBezTo>
                <a:cubicBezTo>
                  <a:pt x="957927" y="12694"/>
                  <a:pt x="930088" y="11509"/>
                  <a:pt x="786063" y="32084"/>
                </a:cubicBezTo>
                <a:cubicBezTo>
                  <a:pt x="753863" y="36684"/>
                  <a:pt x="721615" y="41311"/>
                  <a:pt x="689810" y="48126"/>
                </a:cubicBezTo>
                <a:cubicBezTo>
                  <a:pt x="646693" y="57365"/>
                  <a:pt x="603306" y="66266"/>
                  <a:pt x="561473" y="80210"/>
                </a:cubicBezTo>
                <a:lnTo>
                  <a:pt x="465221" y="112294"/>
                </a:lnTo>
                <a:cubicBezTo>
                  <a:pt x="355335" y="222180"/>
                  <a:pt x="394137" y="170793"/>
                  <a:pt x="336884" y="256673"/>
                </a:cubicBezTo>
                <a:cubicBezTo>
                  <a:pt x="331537" y="272715"/>
                  <a:pt x="320842" y="287890"/>
                  <a:pt x="320842" y="304800"/>
                </a:cubicBezTo>
                <a:cubicBezTo>
                  <a:pt x="320842" y="311792"/>
                  <a:pt x="345361" y="404486"/>
                  <a:pt x="352926" y="417094"/>
                </a:cubicBezTo>
                <a:cubicBezTo>
                  <a:pt x="360708" y="430063"/>
                  <a:pt x="375562" y="437368"/>
                  <a:pt x="385010" y="449179"/>
                </a:cubicBezTo>
                <a:cubicBezTo>
                  <a:pt x="397054" y="464234"/>
                  <a:pt x="403461" y="483672"/>
                  <a:pt x="417094" y="497305"/>
                </a:cubicBezTo>
                <a:cubicBezTo>
                  <a:pt x="455630" y="535841"/>
                  <a:pt x="467682" y="525860"/>
                  <a:pt x="513347" y="545431"/>
                </a:cubicBezTo>
                <a:cubicBezTo>
                  <a:pt x="535327" y="554851"/>
                  <a:pt x="556126" y="566820"/>
                  <a:pt x="577515" y="577515"/>
                </a:cubicBezTo>
                <a:cubicBezTo>
                  <a:pt x="604252" y="572168"/>
                  <a:pt x="631274" y="568086"/>
                  <a:pt x="657726" y="561473"/>
                </a:cubicBezTo>
                <a:cubicBezTo>
                  <a:pt x="674131" y="557372"/>
                  <a:pt x="693895" y="557388"/>
                  <a:pt x="705852" y="545431"/>
                </a:cubicBezTo>
                <a:cubicBezTo>
                  <a:pt x="717809" y="533474"/>
                  <a:pt x="716547" y="513347"/>
                  <a:pt x="721894" y="497305"/>
                </a:cubicBezTo>
                <a:cubicBezTo>
                  <a:pt x="716547" y="465221"/>
                  <a:pt x="712908" y="432804"/>
                  <a:pt x="705852" y="401052"/>
                </a:cubicBezTo>
                <a:cubicBezTo>
                  <a:pt x="702184" y="384545"/>
                  <a:pt x="701767" y="364883"/>
                  <a:pt x="689810" y="352926"/>
                </a:cubicBezTo>
                <a:cubicBezTo>
                  <a:pt x="662544" y="325660"/>
                  <a:pt x="593557" y="288757"/>
                  <a:pt x="593557" y="288757"/>
                </a:cubicBezTo>
                <a:cubicBezTo>
                  <a:pt x="549321" y="294287"/>
                  <a:pt x="466551" y="296114"/>
                  <a:pt x="417094" y="320842"/>
                </a:cubicBezTo>
                <a:cubicBezTo>
                  <a:pt x="374520" y="342129"/>
                  <a:pt x="334402" y="382559"/>
                  <a:pt x="304800" y="417094"/>
                </a:cubicBezTo>
                <a:cubicBezTo>
                  <a:pt x="292252" y="431733"/>
                  <a:pt x="285058" y="450409"/>
                  <a:pt x="272715" y="465221"/>
                </a:cubicBezTo>
                <a:cubicBezTo>
                  <a:pt x="258191" y="482649"/>
                  <a:pt x="239353" y="496122"/>
                  <a:pt x="224589" y="513347"/>
                </a:cubicBezTo>
                <a:cubicBezTo>
                  <a:pt x="207189" y="533647"/>
                  <a:pt x="191795" y="555611"/>
                  <a:pt x="176463" y="577515"/>
                </a:cubicBezTo>
                <a:cubicBezTo>
                  <a:pt x="154350" y="609105"/>
                  <a:pt x="112294" y="673768"/>
                  <a:pt x="112294" y="673768"/>
                </a:cubicBezTo>
                <a:cubicBezTo>
                  <a:pt x="117641" y="737936"/>
                  <a:pt x="117750" y="802758"/>
                  <a:pt x="128336" y="866273"/>
                </a:cubicBezTo>
                <a:cubicBezTo>
                  <a:pt x="133896" y="899633"/>
                  <a:pt x="132281" y="943766"/>
                  <a:pt x="160421" y="962526"/>
                </a:cubicBezTo>
                <a:lnTo>
                  <a:pt x="208547" y="994610"/>
                </a:lnTo>
                <a:cubicBezTo>
                  <a:pt x="213513" y="993782"/>
                  <a:pt x="343119" y="985714"/>
                  <a:pt x="352926" y="946484"/>
                </a:cubicBezTo>
                <a:cubicBezTo>
                  <a:pt x="360815" y="914928"/>
                  <a:pt x="353022" y="878472"/>
                  <a:pt x="336884" y="850231"/>
                </a:cubicBezTo>
                <a:cubicBezTo>
                  <a:pt x="328494" y="835549"/>
                  <a:pt x="304799" y="839536"/>
                  <a:pt x="288757" y="834189"/>
                </a:cubicBezTo>
                <a:cubicBezTo>
                  <a:pt x="229936" y="839536"/>
                  <a:pt x="170764" y="841878"/>
                  <a:pt x="112294" y="850231"/>
                </a:cubicBezTo>
                <a:cubicBezTo>
                  <a:pt x="95554" y="852622"/>
                  <a:pt x="78238" y="856893"/>
                  <a:pt x="64168" y="866273"/>
                </a:cubicBezTo>
                <a:cubicBezTo>
                  <a:pt x="45291" y="878858"/>
                  <a:pt x="32084" y="898358"/>
                  <a:pt x="16042" y="914400"/>
                </a:cubicBezTo>
                <a:cubicBezTo>
                  <a:pt x="10695" y="930442"/>
                  <a:pt x="0" y="945616"/>
                  <a:pt x="0" y="962526"/>
                </a:cubicBezTo>
                <a:cubicBezTo>
                  <a:pt x="0" y="1278488"/>
                  <a:pt x="2082" y="1265858"/>
                  <a:pt x="32084" y="1475873"/>
                </a:cubicBezTo>
                <a:lnTo>
                  <a:pt x="16042" y="1572126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315200" y="3429000"/>
            <a:ext cx="16764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Patrons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600200" y="1447800"/>
            <a:ext cx="0" cy="236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8600" y="2514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Order record</a:t>
            </a:r>
          </a:p>
          <a:p>
            <a:r>
              <a:rPr lang="en-US" dirty="0" smtClean="0"/>
              <a:t>Statistics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3200400" y="2667000"/>
            <a:ext cx="15240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19149439">
            <a:off x="2820042" y="2896803"/>
            <a:ext cx="223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Profile / Pre-selection</a:t>
            </a:r>
            <a:endParaRPr lang="en-US" dirty="0"/>
          </a:p>
        </p:txBody>
      </p:sp>
      <p:cxnSp>
        <p:nvCxnSpPr>
          <p:cNvPr id="46" name="Straight Arrow Connector 45" descr="Invoice"/>
          <p:cNvCxnSpPr/>
          <p:nvPr/>
        </p:nvCxnSpPr>
        <p:spPr>
          <a:xfrm flipV="1">
            <a:off x="3352800" y="3276600"/>
            <a:ext cx="19050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19152270">
            <a:off x="3492965" y="3650458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Invoices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209800" y="1295400"/>
            <a:ext cx="2133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 rot="1268309">
            <a:off x="2682484" y="1441354"/>
            <a:ext cx="1855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MARC Record</a:t>
            </a:r>
            <a:endParaRPr lang="en-US" dirty="0"/>
          </a:p>
        </p:txBody>
      </p:sp>
      <p:pic>
        <p:nvPicPr>
          <p:cNvPr id="28677" name="Picture 5" descr="C:\Users\jwang\AppData\Local\Microsoft\Windows\Temporary Internet Files\Content.IE5\ABJNDCT2\MC900434845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53000" y="1066800"/>
            <a:ext cx="1714500" cy="17145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5334000" y="762000"/>
            <a:ext cx="1981200" cy="38100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Library OPAC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10668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</a:rPr>
              <a:t>Be Prepared          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Librarians’ Perspectives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gray">
          <a:xfrm>
            <a:off x="5791200" y="2895600"/>
            <a:ext cx="2819400" cy="2895600"/>
          </a:xfrm>
          <a:prstGeom prst="chevron">
            <a:avLst>
              <a:gd name="adj" fmla="val 16468"/>
            </a:avLst>
          </a:prstGeom>
          <a:noFill/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gray">
          <a:xfrm>
            <a:off x="3352800" y="2895600"/>
            <a:ext cx="2971800" cy="2895600"/>
          </a:xfrm>
          <a:prstGeom prst="chevron">
            <a:avLst>
              <a:gd name="adj" fmla="val 17842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gray">
          <a:xfrm>
            <a:off x="838200" y="2895600"/>
            <a:ext cx="2971800" cy="2895600"/>
          </a:xfrm>
          <a:prstGeom prst="chevron">
            <a:avLst>
              <a:gd name="adj" fmla="val 17842"/>
            </a:avLst>
          </a:prstGeom>
          <a:noFill/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gray">
          <a:xfrm>
            <a:off x="3581400" y="1524000"/>
            <a:ext cx="2209800" cy="1143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 dirty="0" smtClean="0"/>
              <a:t>Working with </a:t>
            </a:r>
          </a:p>
          <a:p>
            <a:pPr algn="ctr" eaLnBrk="0" hangingPunct="0"/>
            <a:r>
              <a:rPr lang="en-US" sz="2000" b="1" dirty="0" smtClean="0"/>
              <a:t> Control</a:t>
            </a:r>
            <a:endParaRPr lang="en-US" sz="2000" b="1" dirty="0"/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gray">
          <a:xfrm>
            <a:off x="914400" y="1524000"/>
            <a:ext cx="2362200" cy="11430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000" b="1" dirty="0" smtClean="0"/>
              <a:t>Working with </a:t>
            </a:r>
          </a:p>
          <a:p>
            <a:pPr algn="ctr"/>
            <a:r>
              <a:rPr lang="en-US" sz="2000" b="1" dirty="0" smtClean="0"/>
              <a:t>Partners</a:t>
            </a:r>
            <a:endParaRPr lang="en-US" sz="2000" b="1" dirty="0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gray">
          <a:xfrm>
            <a:off x="6019800" y="1524000"/>
            <a:ext cx="2209800" cy="1066800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000" b="1" dirty="0" smtClean="0"/>
              <a:t>Working with</a:t>
            </a:r>
          </a:p>
          <a:p>
            <a:pPr algn="ctr"/>
            <a:r>
              <a:rPr lang="en-US" sz="2000" b="1" dirty="0" smtClean="0"/>
              <a:t>Technology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3124200"/>
            <a:ext cx="167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Download records to OPAC</a:t>
            </a:r>
          </a:p>
          <a:p>
            <a:endParaRPr lang="en-US" b="1" dirty="0" smtClean="0"/>
          </a:p>
          <a:p>
            <a:r>
              <a:rPr lang="en-US" b="1" dirty="0" smtClean="0"/>
              <a:t>Deduping</a:t>
            </a:r>
          </a:p>
          <a:p>
            <a:endParaRPr lang="en-US" b="1" dirty="0" smtClean="0"/>
          </a:p>
          <a:p>
            <a:r>
              <a:rPr lang="en-US" b="1" dirty="0" smtClean="0"/>
              <a:t>Discovery</a:t>
            </a:r>
          </a:p>
          <a:p>
            <a:endParaRPr lang="en-US" b="1" dirty="0" smtClean="0"/>
          </a:p>
          <a:p>
            <a:r>
              <a:rPr lang="en-US" b="1" dirty="0" smtClean="0"/>
              <a:t>Sort and purge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3048000"/>
            <a:ext cx="2209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Profile </a:t>
            </a:r>
          </a:p>
          <a:p>
            <a:r>
              <a:rPr lang="en-US" b="1" dirty="0" smtClean="0"/>
              <a:t>Collection policy</a:t>
            </a:r>
          </a:p>
          <a:p>
            <a:endParaRPr lang="en-US" b="1" dirty="0" smtClean="0"/>
          </a:p>
          <a:p>
            <a:r>
              <a:rPr lang="en-US" b="1" dirty="0" smtClean="0"/>
              <a:t>Observation Monitoring</a:t>
            </a:r>
          </a:p>
          <a:p>
            <a:endParaRPr lang="en-US" b="1" dirty="0" smtClean="0"/>
          </a:p>
          <a:p>
            <a:r>
              <a:rPr lang="en-US" b="1" dirty="0" smtClean="0"/>
              <a:t>Budget</a:t>
            </a:r>
          </a:p>
          <a:p>
            <a:endParaRPr lang="en-US" b="1" dirty="0" smtClean="0"/>
          </a:p>
          <a:p>
            <a:r>
              <a:rPr lang="en-US" b="1" dirty="0" smtClean="0"/>
              <a:t>Workflow</a:t>
            </a:r>
          </a:p>
          <a:p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371600" y="3048000"/>
            <a:ext cx="1905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Content provider and vendor</a:t>
            </a:r>
          </a:p>
          <a:p>
            <a:endParaRPr lang="en-US" b="1" dirty="0" smtClean="0"/>
          </a:p>
          <a:p>
            <a:r>
              <a:rPr lang="en-US" b="1" dirty="0" smtClean="0"/>
              <a:t>Price model </a:t>
            </a:r>
          </a:p>
          <a:p>
            <a:endParaRPr lang="en-US" b="1" dirty="0" smtClean="0"/>
          </a:p>
          <a:p>
            <a:r>
              <a:rPr lang="en-US" b="1" dirty="0" smtClean="0"/>
              <a:t>Pilot </a:t>
            </a:r>
          </a:p>
          <a:p>
            <a:endParaRPr lang="en-US" b="1" dirty="0" smtClean="0"/>
          </a:p>
          <a:p>
            <a:r>
              <a:rPr lang="en-US" b="1" dirty="0" smtClean="0"/>
              <a:t>Among functional units in libraries </a:t>
            </a:r>
            <a:endParaRPr lang="en-US" b="1" dirty="0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228600" y="228600"/>
            <a:ext cx="8229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000" y="1752600"/>
            <a:ext cx="4040188" cy="838200"/>
          </a:xfrm>
          <a:noFill/>
          <a:ln w="127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	</a:t>
            </a:r>
          </a:p>
          <a:p>
            <a:r>
              <a:rPr lang="en-US" dirty="0" smtClean="0"/>
              <a:t>		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Facing issues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6200" y="2743200"/>
            <a:ext cx="4724400" cy="3733800"/>
          </a:xfrm>
        </p:spPr>
        <p:txBody>
          <a:bodyPr>
            <a:normAutofit fontScale="92500" lnSpcReduction="10000"/>
          </a:bodyPr>
          <a:lstStyle/>
          <a:p>
            <a:endParaRPr lang="en-US" sz="2600" b="1" dirty="0" smtClean="0"/>
          </a:p>
          <a:p>
            <a:r>
              <a:rPr lang="en-US" sz="2600" b="1" dirty="0" smtClean="0"/>
              <a:t>Books that are never or rarely used</a:t>
            </a:r>
          </a:p>
          <a:p>
            <a:r>
              <a:rPr lang="en-US" sz="2600" b="1" dirty="0" smtClean="0"/>
              <a:t>Processing time</a:t>
            </a:r>
          </a:p>
          <a:p>
            <a:r>
              <a:rPr lang="en-US" sz="2600" b="1" dirty="0" smtClean="0"/>
              <a:t>Budget  restriction	</a:t>
            </a:r>
          </a:p>
          <a:p>
            <a:r>
              <a:rPr lang="en-US" sz="2600" b="1" dirty="0" smtClean="0"/>
              <a:t>Space issues	</a:t>
            </a:r>
          </a:p>
          <a:p>
            <a:r>
              <a:rPr lang="en-US" sz="2600" b="1" dirty="0" smtClean="0"/>
              <a:t>Usage assessment </a:t>
            </a:r>
          </a:p>
          <a:p>
            <a:r>
              <a:rPr lang="en-US" sz="2600" b="1" dirty="0" smtClean="0"/>
              <a:t>Patron as user				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876800" y="2743200"/>
            <a:ext cx="4041775" cy="3200400"/>
          </a:xfrm>
        </p:spPr>
        <p:txBody>
          <a:bodyPr/>
          <a:lstStyle/>
          <a:p>
            <a:endParaRPr lang="en-US" sz="2400" b="1" dirty="0" smtClean="0"/>
          </a:p>
          <a:p>
            <a:r>
              <a:rPr lang="en-US" sz="2400" b="1" dirty="0" smtClean="0"/>
              <a:t>Buy as needed</a:t>
            </a:r>
          </a:p>
          <a:p>
            <a:r>
              <a:rPr lang="en-US" sz="2400" b="1" dirty="0" smtClean="0"/>
              <a:t>Immediate access</a:t>
            </a:r>
          </a:p>
          <a:p>
            <a:r>
              <a:rPr lang="en-US" sz="2400" b="1" dirty="0" smtClean="0"/>
              <a:t>Cost efficiency</a:t>
            </a:r>
          </a:p>
          <a:p>
            <a:r>
              <a:rPr lang="en-US" sz="2400" b="1" dirty="0" smtClean="0"/>
              <a:t>Online</a:t>
            </a:r>
          </a:p>
          <a:p>
            <a:r>
              <a:rPr lang="en-US" sz="2400" b="1" dirty="0" smtClean="0"/>
              <a:t>Auto tracking statistics</a:t>
            </a:r>
          </a:p>
          <a:p>
            <a:r>
              <a:rPr lang="en-US" sz="2400" b="1" dirty="0" smtClean="0"/>
              <a:t>Patron as selector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>
          <a:xfrm>
            <a:off x="4800600" y="1752600"/>
            <a:ext cx="4040188" cy="838200"/>
          </a:xfrm>
          <a:noFill/>
          <a:ln w="127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Pda as an approach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6934200" y="152400"/>
            <a:ext cx="1905000" cy="1357086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Why now?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057400" y="3886200"/>
            <a:ext cx="4040188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057400" y="4191000"/>
            <a:ext cx="4040188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Oval Callout 12"/>
          <p:cNvSpPr/>
          <p:nvPr/>
        </p:nvSpPr>
        <p:spPr>
          <a:xfrm rot="21409209">
            <a:off x="713779" y="533538"/>
            <a:ext cx="2782492" cy="108604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is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library’s ROI ?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1750" cmpd="thickThin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r>
              <a:rPr lang="en-US" b="1" dirty="0" smtClean="0"/>
              <a:t>Challenges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ln w="317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Collection control</a:t>
            </a:r>
          </a:p>
          <a:p>
            <a:r>
              <a:rPr lang="en-US" b="1" dirty="0" smtClean="0"/>
              <a:t>Budget control</a:t>
            </a:r>
          </a:p>
          <a:p>
            <a:r>
              <a:rPr lang="en-US" b="1" dirty="0" smtClean="0"/>
              <a:t>Staff shifting and training</a:t>
            </a:r>
          </a:p>
          <a:p>
            <a:r>
              <a:rPr lang="en-US" b="1" dirty="0" smtClean="0"/>
              <a:t>Insufficient search of </a:t>
            </a:r>
          </a:p>
          <a:p>
            <a:pPr>
              <a:buNone/>
            </a:pPr>
            <a:r>
              <a:rPr lang="en-US" b="1" dirty="0" smtClean="0"/>
              <a:t>e-Books records in OPAC</a:t>
            </a:r>
          </a:p>
          <a:p>
            <a:pPr algn="r"/>
            <a:endParaRPr lang="en-US" b="1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noFill/>
          <a:ln w="317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Price model </a:t>
            </a:r>
          </a:p>
          <a:p>
            <a:r>
              <a:rPr lang="en-US" b="1" dirty="0" smtClean="0"/>
              <a:t>P vs. E, e-Books availability timing</a:t>
            </a:r>
          </a:p>
          <a:p>
            <a:r>
              <a:rPr lang="en-US" b="1" dirty="0" smtClean="0"/>
              <a:t>System Integration</a:t>
            </a:r>
          </a:p>
          <a:p>
            <a:r>
              <a:rPr lang="en-US" b="1" dirty="0" smtClean="0"/>
              <a:t>Management </a:t>
            </a:r>
          </a:p>
          <a:p>
            <a:pPr lvl="1">
              <a:buNone/>
            </a:pP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Chinese e-Books @ EA Library</a:t>
            </a:r>
            <a:br>
              <a:rPr lang="en-US" b="1" dirty="0" smtClean="0"/>
            </a:br>
            <a:r>
              <a:rPr lang="en-US" sz="2700" b="1" dirty="0" smtClean="0"/>
              <a:t> </a:t>
            </a:r>
            <a:r>
              <a:rPr lang="en-US" sz="2700" dirty="0" smtClean="0"/>
              <a:t>A glance of University of Pittsburgh  </a:t>
            </a:r>
            <a:endParaRPr lang="en-US" sz="2700" dirty="0"/>
          </a:p>
        </p:txBody>
      </p:sp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3200400" y="33528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990600" y="48768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u="sng" dirty="0" smtClean="0"/>
              <a:t>Fact  4 </a:t>
            </a:r>
          </a:p>
          <a:p>
            <a:r>
              <a:rPr lang="en-US" dirty="0" smtClean="0"/>
              <a:t>In the past 3 years, newly purchased titles, based on users  recommendation, is below 1%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533400" y="1676400"/>
            <a:ext cx="2590800" cy="3048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u="sng" dirty="0" smtClean="0">
                <a:solidFill>
                  <a:schemeClr val="tx1"/>
                </a:solidFill>
              </a:rPr>
              <a:t>Fact  1 </a:t>
            </a:r>
          </a:p>
          <a:p>
            <a:r>
              <a:rPr lang="en-US" altLang="zh-CN" b="1" dirty="0" smtClean="0">
                <a:solidFill>
                  <a:schemeClr val="tx1"/>
                </a:solidFill>
              </a:rPr>
              <a:t>Monographs</a:t>
            </a:r>
          </a:p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     New Pub.  vs.  Old</a:t>
            </a: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2009   94%      6%</a:t>
            </a:r>
            <a:endParaRPr lang="zh-CN" altLang="en-US" dirty="0" smtClean="0">
              <a:solidFill>
                <a:schemeClr val="tx1"/>
              </a:solidFill>
            </a:endParaRPr>
          </a:p>
          <a:p>
            <a:endParaRPr lang="zh-CN" altLang="en-US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2010   95%      5%</a:t>
            </a:r>
            <a:endParaRPr lang="zh-CN" altLang="en-US" dirty="0" smtClean="0">
              <a:solidFill>
                <a:schemeClr val="tx1"/>
              </a:solidFill>
            </a:endParaRPr>
          </a:p>
          <a:p>
            <a:endParaRPr lang="zh-CN" altLang="en-US" dirty="0" smtClean="0">
              <a:solidFill>
                <a:schemeClr val="tx1"/>
              </a:solidFill>
            </a:endParaRPr>
          </a:p>
          <a:p>
            <a:pPr marL="342900" indent="-342900">
              <a:buAutoNum type="arabicPlain" startAt="2011"/>
            </a:pPr>
            <a:r>
              <a:rPr lang="en-US" altLang="zh-CN" dirty="0" smtClean="0">
                <a:solidFill>
                  <a:schemeClr val="tx1"/>
                </a:solidFill>
              </a:rPr>
              <a:t>  88%      12%</a:t>
            </a:r>
          </a:p>
          <a:p>
            <a:pPr algn="ctr"/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3581400" y="1676400"/>
            <a:ext cx="1905000" cy="2438400"/>
          </a:xfrm>
          <a:prstGeom prst="roundRect">
            <a:avLst>
              <a:gd name="adj" fmla="val 255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b="1" u="sng" dirty="0" smtClean="0">
              <a:solidFill>
                <a:schemeClr val="tx1"/>
              </a:solidFill>
            </a:endParaRPr>
          </a:p>
          <a:p>
            <a:r>
              <a:rPr lang="en-US" altLang="zh-CN" b="1" u="sng" dirty="0" smtClean="0">
                <a:solidFill>
                  <a:schemeClr val="tx1"/>
                </a:solidFill>
              </a:rPr>
              <a:t>Fact 2</a:t>
            </a:r>
            <a:endParaRPr lang="fr-FR" b="1" dirty="0" smtClean="0">
              <a:solidFill>
                <a:schemeClr val="tx1"/>
              </a:solidFill>
            </a:endParaRP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Apabi –</a:t>
            </a: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2009 8%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2010  8%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 2011 12%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019800" y="1752600"/>
            <a:ext cx="1828800" cy="213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altLang="zh-CN" b="1" u="sng" dirty="0" smtClean="0">
                <a:solidFill>
                  <a:schemeClr val="tx1"/>
                </a:solidFill>
              </a:rPr>
              <a:t>Fact 3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Chinamaxx 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2009   0%</a:t>
            </a:r>
          </a:p>
          <a:p>
            <a:pPr marL="342900" indent="-342900" algn="ctr"/>
            <a:r>
              <a:rPr lang="en-US" dirty="0" smtClean="0">
                <a:solidFill>
                  <a:schemeClr val="tx1"/>
                </a:solidFill>
              </a:rPr>
              <a:t>2010   0%</a:t>
            </a:r>
          </a:p>
          <a:p>
            <a:pPr marL="342900" indent="-342900" algn="ctr"/>
            <a:r>
              <a:rPr lang="en-US" dirty="0" smtClean="0">
                <a:solidFill>
                  <a:schemeClr val="tx1"/>
                </a:solidFill>
              </a:rPr>
              <a:t>2011   0%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Cloud 43"/>
          <p:cNvSpPr/>
          <p:nvPr/>
        </p:nvSpPr>
        <p:spPr>
          <a:xfrm>
            <a:off x="4953000" y="4343400"/>
            <a:ext cx="3886200" cy="16002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Is there a strong demand for PDA implementation in EAL?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Cloud 9"/>
          <p:cNvSpPr/>
          <p:nvPr/>
        </p:nvSpPr>
        <p:spPr>
          <a:xfrm>
            <a:off x="533400" y="4343400"/>
            <a:ext cx="4267200" cy="22098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Are Vendors in China Ready for PDA?</a:t>
            </a:r>
            <a:br>
              <a:rPr lang="en-US" dirty="0" smtClean="0"/>
            </a:br>
            <a:r>
              <a:rPr lang="zh-CN" altLang="en-US" sz="3200" dirty="0" smtClean="0"/>
              <a:t>用户驱动的图书馆采购</a:t>
            </a:r>
            <a:endParaRPr lang="en-US" dirty="0"/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609600" y="1447800"/>
          <a:ext cx="8077200" cy="5258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440"/>
                <a:gridCol w="1615440"/>
                <a:gridCol w="1264920"/>
                <a:gridCol w="1965960"/>
                <a:gridCol w="1615440"/>
              </a:tblGrid>
              <a:tr h="8222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Perpetual Purchase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Pay-per-view  /</a:t>
                      </a:r>
                    </a:p>
                    <a:p>
                      <a:r>
                        <a:rPr lang="en-US" dirty="0" smtClean="0"/>
                        <a:t>Short</a:t>
                      </a:r>
                      <a:r>
                        <a:rPr lang="en-US" baseline="0" dirty="0" smtClean="0"/>
                        <a:t> Time Loan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DDA</a:t>
                      </a:r>
                    </a:p>
                    <a:p>
                      <a:r>
                        <a:rPr lang="en-US" dirty="0" smtClean="0"/>
                        <a:t>PDA</a:t>
                      </a:r>
                      <a:endParaRPr lang="en-US" dirty="0"/>
                    </a:p>
                  </a:txBody>
                  <a:tcPr/>
                </a:tc>
              </a:tr>
              <a:tr h="476355">
                <a:tc>
                  <a:txBody>
                    <a:bodyPr/>
                    <a:lstStyle/>
                    <a:p>
                      <a:r>
                        <a:rPr lang="en-US" dirty="0" smtClean="0"/>
                        <a:t>Apabi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</a:p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976118">
                <a:tc>
                  <a:txBody>
                    <a:bodyPr/>
                    <a:lstStyle/>
                    <a:p>
                      <a:r>
                        <a:rPr lang="en-US" dirty="0" smtClean="0"/>
                        <a:t>Chinamaxx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(</a:t>
                      </a:r>
                      <a:r>
                        <a:rPr lang="en-US" dirty="0" err="1" smtClean="0"/>
                        <a:t>Chinamaxx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smtClean="0"/>
                        <a:t>Yes (Duxiu)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822202">
                <a:tc>
                  <a:txBody>
                    <a:bodyPr/>
                    <a:lstStyle/>
                    <a:p>
                      <a:r>
                        <a:rPr lang="en-US" dirty="0" smtClean="0"/>
                        <a:t>East View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80923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Airiti</a:t>
                      </a:r>
                      <a:r>
                        <a:rPr lang="en-US" dirty="0" smtClean="0"/>
                        <a:t> / </a:t>
                      </a:r>
                      <a:r>
                        <a:rPr lang="zh-TW" altLang="en-US" dirty="0" smtClean="0"/>
                        <a:t>華藝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4763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Transmission Books &amp; Micro info Co. /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漢珍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602</Words>
  <Application>Microsoft Office PowerPoint</Application>
  <PresentationFormat>On-screen Show (4:3)</PresentationFormat>
  <Paragraphs>254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Acquisition Models</vt:lpstr>
      <vt:lpstr>e-Book Aggregators / Vendors</vt:lpstr>
      <vt:lpstr>Slide 4</vt:lpstr>
      <vt:lpstr>Be Prepared             Librarians’ Perspectives</vt:lpstr>
      <vt:lpstr>Slide 6</vt:lpstr>
      <vt:lpstr>Challenges</vt:lpstr>
      <vt:lpstr>Chinese e-Books @ EA Library  A glance of University of Pittsburgh  </vt:lpstr>
      <vt:lpstr>Are Vendors in China Ready for PDA? 用户驱动的图书馆采购</vt:lpstr>
      <vt:lpstr>The Challenges of PDA for Chinese e-Books</vt:lpstr>
      <vt:lpstr>Discovery  &amp; Acquisitions</vt:lpstr>
      <vt:lpstr>More Thoughts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 Wang</dc:creator>
  <cp:lastModifiedBy>Julie Wang</cp:lastModifiedBy>
  <cp:revision>36</cp:revision>
  <dcterms:created xsi:type="dcterms:W3CDTF">2012-03-07T23:12:44Z</dcterms:created>
  <dcterms:modified xsi:type="dcterms:W3CDTF">2012-03-10T16:24:23Z</dcterms:modified>
</cp:coreProperties>
</file>