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429" r:id="rId3"/>
    <p:sldId id="430" r:id="rId4"/>
    <p:sldId id="349" r:id="rId5"/>
    <p:sldId id="347" r:id="rId6"/>
    <p:sldId id="424" r:id="rId7"/>
    <p:sldId id="426" r:id="rId8"/>
    <p:sldId id="459" r:id="rId9"/>
    <p:sldId id="460" r:id="rId10"/>
    <p:sldId id="350" r:id="rId11"/>
    <p:sldId id="432" r:id="rId12"/>
    <p:sldId id="434" r:id="rId13"/>
    <p:sldId id="444" r:id="rId14"/>
    <p:sldId id="476" r:id="rId15"/>
    <p:sldId id="431" r:id="rId16"/>
    <p:sldId id="435" r:id="rId17"/>
    <p:sldId id="437" r:id="rId18"/>
    <p:sldId id="439" r:id="rId19"/>
    <p:sldId id="415" r:id="rId20"/>
    <p:sldId id="441" r:id="rId21"/>
    <p:sldId id="455" r:id="rId22"/>
    <p:sldId id="477" r:id="rId23"/>
    <p:sldId id="466" r:id="rId24"/>
    <p:sldId id="480" r:id="rId25"/>
    <p:sldId id="451" r:id="rId26"/>
    <p:sldId id="479" r:id="rId27"/>
    <p:sldId id="453" r:id="rId28"/>
    <p:sldId id="454" r:id="rId29"/>
    <p:sldId id="278" r:id="rId30"/>
    <p:sldId id="465" r:id="rId31"/>
    <p:sldId id="456" r:id="rId32"/>
    <p:sldId id="463" r:id="rId33"/>
    <p:sldId id="464" r:id="rId34"/>
    <p:sldId id="447" r:id="rId35"/>
    <p:sldId id="440" r:id="rId36"/>
    <p:sldId id="450" r:id="rId37"/>
    <p:sldId id="448" r:id="rId38"/>
    <p:sldId id="449" r:id="rId39"/>
    <p:sldId id="452" r:id="rId40"/>
    <p:sldId id="395" r:id="rId41"/>
    <p:sldId id="481" r:id="rId42"/>
    <p:sldId id="351" r:id="rId43"/>
    <p:sldId id="352" r:id="rId44"/>
    <p:sldId id="356" r:id="rId45"/>
    <p:sldId id="354" r:id="rId46"/>
    <p:sldId id="355" r:id="rId47"/>
    <p:sldId id="428" r:id="rId48"/>
    <p:sldId id="433" r:id="rId49"/>
    <p:sldId id="475" r:id="rId50"/>
    <p:sldId id="260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33"/>
    <a:srgbClr val="FFFFCC"/>
    <a:srgbClr val="FF0066"/>
    <a:srgbClr val="FFFF99"/>
    <a:srgbClr val="FF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>
      <p:cViewPr>
        <p:scale>
          <a:sx n="100" d="100"/>
          <a:sy n="100" d="100"/>
        </p:scale>
        <p:origin x="-52" y="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First_Last\Desktop\Growth%20of%20Book%20Publishing%202000-201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iWang\Desktop\CEAL%202012%20Presentation\China-Taiwan-HK%20comparis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Li%20Wang\Desktop\&#21414;&#38376;&#35770;&#22363;&#22823;&#32434;\CEAL%20Fiscal%20Support%202010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First_Last\My%20Documents\CEAL%20Total%20Volume%20Holdings%2020010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Li%20Wang\Desktop\&#21414;&#38376;&#35770;&#22363;&#22823;&#32434;\CEAL%20Fiscal%20Support%202010.xls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First_Last\Desktop\CEAL%202012%20Presentation\CEAL%20Stats%202010%20e-book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2400" b="1" i="0" baseline="0" dirty="0">
                <a:solidFill>
                  <a:srgbClr val="0000FF"/>
                </a:solidFill>
              </a:rPr>
              <a:t>Growth of Book Publishing in Mainland China </a:t>
            </a:r>
            <a:br>
              <a:rPr lang="en-US" sz="2400" b="1" i="0" baseline="0" dirty="0">
                <a:solidFill>
                  <a:srgbClr val="0000FF"/>
                </a:solidFill>
              </a:rPr>
            </a:br>
            <a:r>
              <a:rPr lang="en-US" sz="2400" b="1" i="0" baseline="0" dirty="0">
                <a:solidFill>
                  <a:srgbClr val="0000FF"/>
                </a:solidFill>
              </a:rPr>
              <a:t>(2000-2010)</a:t>
            </a:r>
            <a:endParaRPr lang="en-US" sz="2400" baseline="0" dirty="0">
              <a:solidFill>
                <a:srgbClr val="0000FF"/>
              </a:solidFill>
            </a:endParaRPr>
          </a:p>
        </c:rich>
      </c:tx>
      <c:layout>
        <c:manualLayout>
          <c:xMode val="edge"/>
          <c:yMode val="edge"/>
          <c:x val="0.12713343264524371"/>
          <c:y val="1.1318619128466333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v>Total</c:v>
          </c:tx>
          <c:spPr>
            <a:solidFill>
              <a:srgbClr val="993366"/>
            </a:solidFill>
            <a:ln>
              <a:solidFill>
                <a:srgbClr val="000000"/>
              </a:solidFill>
            </a:ln>
          </c:spPr>
          <c:dLbls>
            <c:showVal val="1"/>
          </c:dLbls>
          <c:cat>
            <c:numRef>
              <c:f>Sheet1!$A$14:$A$24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Sheet1!$B$14:$B$24</c:f>
              <c:numCache>
                <c:formatCode>#,##0</c:formatCode>
                <c:ptCount val="11"/>
                <c:pt idx="0">
                  <c:v>143376</c:v>
                </c:pt>
                <c:pt idx="1">
                  <c:v>154526</c:v>
                </c:pt>
                <c:pt idx="2">
                  <c:v>170962</c:v>
                </c:pt>
                <c:pt idx="3">
                  <c:v>190391</c:v>
                </c:pt>
                <c:pt idx="4">
                  <c:v>208294</c:v>
                </c:pt>
                <c:pt idx="5">
                  <c:v>222473</c:v>
                </c:pt>
                <c:pt idx="6">
                  <c:v>233971</c:v>
                </c:pt>
                <c:pt idx="7">
                  <c:v>248283</c:v>
                </c:pt>
                <c:pt idx="8">
                  <c:v>275668</c:v>
                </c:pt>
                <c:pt idx="9">
                  <c:v>301719</c:v>
                </c:pt>
                <c:pt idx="10">
                  <c:v>328387</c:v>
                </c:pt>
              </c:numCache>
            </c:numRef>
          </c:val>
        </c:ser>
        <c:ser>
          <c:idx val="1"/>
          <c:order val="1"/>
          <c:tx>
            <c:v>New</c:v>
          </c:tx>
          <c:spPr>
            <a:solidFill>
              <a:srgbClr val="FFFF99"/>
            </a:solidFill>
            <a:ln>
              <a:solidFill>
                <a:srgbClr val="000000"/>
              </a:solidFill>
            </a:ln>
          </c:spPr>
          <c:dLbls>
            <c:showVal val="1"/>
          </c:dLbls>
          <c:cat>
            <c:numRef>
              <c:f>Sheet1!$A$14:$A$24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Sheet1!$C$14:$C$24</c:f>
              <c:numCache>
                <c:formatCode>#,##0</c:formatCode>
                <c:ptCount val="11"/>
                <c:pt idx="0">
                  <c:v>84235</c:v>
                </c:pt>
                <c:pt idx="1">
                  <c:v>91416</c:v>
                </c:pt>
                <c:pt idx="2">
                  <c:v>100693</c:v>
                </c:pt>
                <c:pt idx="3">
                  <c:v>110812</c:v>
                </c:pt>
                <c:pt idx="4">
                  <c:v>121597</c:v>
                </c:pt>
                <c:pt idx="5">
                  <c:v>128578</c:v>
                </c:pt>
                <c:pt idx="6">
                  <c:v>130624</c:v>
                </c:pt>
                <c:pt idx="7">
                  <c:v>136226</c:v>
                </c:pt>
                <c:pt idx="8">
                  <c:v>149988</c:v>
                </c:pt>
                <c:pt idx="9">
                  <c:v>168000</c:v>
                </c:pt>
                <c:pt idx="10">
                  <c:v>189295</c:v>
                </c:pt>
              </c:numCache>
            </c:numRef>
          </c:val>
        </c:ser>
        <c:axId val="86950656"/>
        <c:axId val="86952576"/>
      </c:barChart>
      <c:catAx>
        <c:axId val="8695065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4910780501331683"/>
              <c:y val="0.96105254245596206"/>
            </c:manualLayout>
          </c:layout>
        </c:title>
        <c:numFmt formatCode="General" sourceLinked="1"/>
        <c:majorTickMark val="none"/>
        <c:tickLblPos val="nextTo"/>
        <c:txPr>
          <a:bodyPr/>
          <a:lstStyle/>
          <a:p>
            <a:pPr>
              <a:defRPr b="1" i="0" baseline="0"/>
            </a:pPr>
            <a:endParaRPr lang="en-US"/>
          </a:p>
        </c:txPr>
        <c:crossAx val="86952576"/>
        <c:crosses val="autoZero"/>
        <c:lblAlgn val="ctr"/>
        <c:lblOffset val="100"/>
      </c:catAx>
      <c:valAx>
        <c:axId val="86952576"/>
        <c:scaling>
          <c:orientation val="minMax"/>
        </c:scaling>
        <c:axPos val="l"/>
        <c:majorGridlines>
          <c:spPr>
            <a:ln>
              <a:solidFill>
                <a:srgbClr val="8064A2">
                  <a:lumMod val="60000"/>
                  <a:lumOff val="40000"/>
                  <a:alpha val="0"/>
                </a:srgb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Title</a:t>
                </a:r>
              </a:p>
            </c:rich>
          </c:tx>
          <c:layout>
            <c:manualLayout>
              <c:xMode val="edge"/>
              <c:yMode val="edge"/>
              <c:x val="0"/>
              <c:y val="0.47737015895084745"/>
            </c:manualLayout>
          </c:layout>
        </c:title>
        <c:numFmt formatCode="#,##0" sourceLinked="1"/>
        <c:tickLblPos val="nextTo"/>
        <c:spPr>
          <a:ln>
            <a:solidFill>
              <a:srgbClr val="7030A0"/>
            </a:solidFill>
          </a:ln>
        </c:spPr>
        <c:crossAx val="86950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27104412931183"/>
          <c:y val="0.79743539697605659"/>
          <c:w val="6.1538947680679877E-2"/>
          <c:h val="8.1869443738888353E-2"/>
        </c:manualLayout>
      </c:layout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3200"/>
            </a:pPr>
            <a:r>
              <a:rPr lang="en-US" sz="2800" dirty="0">
                <a:solidFill>
                  <a:srgbClr val="FFC000"/>
                </a:solidFill>
              </a:rPr>
              <a:t>New Chinese Book </a:t>
            </a:r>
            <a:r>
              <a:rPr lang="en-US" sz="2800" dirty="0" smtClean="0">
                <a:solidFill>
                  <a:srgbClr val="FFC000"/>
                </a:solidFill>
              </a:rPr>
              <a:t>Publishing</a:t>
            </a:r>
            <a:r>
              <a:rPr lang="en-US" sz="2800" baseline="0" dirty="0" smtClean="0">
                <a:solidFill>
                  <a:srgbClr val="FFC000"/>
                </a:solidFill>
              </a:rPr>
              <a:t> </a:t>
            </a:r>
            <a:r>
              <a:rPr lang="en-US" sz="2800" dirty="0" smtClean="0">
                <a:solidFill>
                  <a:srgbClr val="FFC000"/>
                </a:solidFill>
              </a:rPr>
              <a:t>(2007</a:t>
            </a:r>
            <a:r>
              <a:rPr lang="en-US" sz="2800" dirty="0">
                <a:solidFill>
                  <a:srgbClr val="FFC000"/>
                </a:solidFill>
              </a:rPr>
              <a:t>)</a:t>
            </a:r>
          </a:p>
        </c:rich>
      </c:tx>
      <c:layout>
        <c:manualLayout>
          <c:xMode val="edge"/>
          <c:yMode val="edge"/>
          <c:x val="0.12096955951158279"/>
          <c:y val="1.3107002928981704E-2"/>
        </c:manualLayout>
      </c:layout>
    </c:title>
    <c:plotArea>
      <c:layout>
        <c:manualLayout>
          <c:layoutTarget val="inner"/>
          <c:xMode val="edge"/>
          <c:yMode val="edge"/>
          <c:x val="0.30309625698961601"/>
          <c:y val="0.36927686428902379"/>
          <c:w val="0.41351984074024734"/>
          <c:h val="0.69707630296212952"/>
        </c:manualLayout>
      </c:layout>
      <c:pieChart>
        <c:varyColors val="1"/>
        <c:ser>
          <c:idx val="0"/>
          <c:order val="0"/>
          <c:tx>
            <c:v>New Chinese Book Publishing (2007)</c:v>
          </c:tx>
          <c:dPt>
            <c:idx val="0"/>
            <c:explosion val="1"/>
            <c:spPr>
              <a:solidFill>
                <a:srgbClr val="9966FF"/>
              </a:solidFill>
            </c:spPr>
          </c:dPt>
          <c:dPt>
            <c:idx val="1"/>
            <c:spPr>
              <a:solidFill>
                <a:srgbClr val="FFFF99"/>
              </a:solidFill>
            </c:spPr>
          </c:dPt>
          <c:dPt>
            <c:idx val="2"/>
            <c:spPr>
              <a:solidFill>
                <a:srgbClr val="CC0066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Mainland </a:t>
                    </a:r>
                    <a:r>
                      <a:rPr lang="en-US" dirty="0"/>
                      <a:t>
136,226
71%</a:t>
                    </a:r>
                  </a:p>
                </c:rich>
              </c:tx>
              <c:dLblPos val="outEnd"/>
              <c:showVal val="1"/>
              <c:showCatName val="1"/>
              <c:showPercent val="1"/>
            </c:dLbl>
            <c:dLbl>
              <c:idx val="2"/>
              <c:layout>
                <c:manualLayout>
                  <c:x val="2.5149492183042341E-2"/>
                  <c:y val="-6.7641805191017675E-3"/>
                </c:manualLayout>
              </c:layout>
              <c:dLblPos val="outEnd"/>
              <c:showVal val="1"/>
              <c:showCatName val="1"/>
              <c:showPercent val="1"/>
            </c:dLbl>
            <c:txPr>
              <a:bodyPr/>
              <a:lstStyle/>
              <a:p>
                <a:pPr>
                  <a:defRPr sz="1400">
                    <a:solidFill>
                      <a:srgbClr val="0000FF"/>
                    </a:solidFill>
                  </a:defRPr>
                </a:pPr>
                <a:endParaRPr lang="en-US"/>
              </a:p>
            </c:txPr>
            <c:dLblPos val="outEnd"/>
            <c:showVal val="1"/>
            <c:showCatName val="1"/>
            <c:showPercent val="1"/>
          </c:dLbls>
          <c:cat>
            <c:strRef>
              <c:f>Sheet2!$C$18:$C$20</c:f>
              <c:strCache>
                <c:ptCount val="3"/>
                <c:pt idx="0">
                  <c:v>Mainland China</c:v>
                </c:pt>
                <c:pt idx="1">
                  <c:v>Taiwan</c:v>
                </c:pt>
                <c:pt idx="2">
                  <c:v>Hong Kong</c:v>
                </c:pt>
              </c:strCache>
            </c:strRef>
          </c:cat>
          <c:val>
            <c:numRef>
              <c:f>Sheet2!$D$18:$D$20</c:f>
              <c:numCache>
                <c:formatCode>#,##0</c:formatCode>
                <c:ptCount val="3"/>
                <c:pt idx="0">
                  <c:v>136226</c:v>
                </c:pt>
                <c:pt idx="1">
                  <c:v>42018</c:v>
                </c:pt>
                <c:pt idx="2">
                  <c:v>14136</c:v>
                </c:pt>
              </c:numCache>
            </c:numRef>
          </c:val>
        </c:ser>
        <c:firstSliceAng val="0"/>
      </c:pieChart>
    </c:plotArea>
    <c:plotVisOnly val="1"/>
  </c:chart>
  <c:spPr>
    <a:noFill/>
  </c:spPr>
  <c:txPr>
    <a:bodyPr/>
    <a:lstStyle/>
    <a:p>
      <a:pPr>
        <a:defRPr sz="12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5869816272965878"/>
          <c:y val="3.352023822134341E-2"/>
          <c:w val="0.84130183727034868"/>
          <c:h val="0.86830573308382408"/>
        </c:manualLayout>
      </c:layout>
      <c:barChart>
        <c:barDir val="col"/>
        <c:grouping val="stacked"/>
        <c:ser>
          <c:idx val="2"/>
          <c:order val="2"/>
          <c:cat>
            <c:multiLvlStrRef>
              <c:f>Sheet1!$B$43:$B$46</c:f>
            </c:multiLvlStrRef>
          </c:cat>
          <c:val>
            <c:numRef>
              <c:f>Sheet1!$C$43:$C$46</c:f>
            </c:numRef>
          </c:val>
        </c:ser>
        <c:ser>
          <c:idx val="3"/>
          <c:order val="3"/>
          <c:tx>
            <c:strRef>
              <c:f>Sheet1!$B$42:$E$42</c:f>
            </c:strRef>
          </c:tx>
          <c:val>
            <c:numRef>
              <c:f>{1}</c:f>
            </c:numRef>
          </c:val>
        </c:ser>
        <c:ser>
          <c:idx val="0"/>
          <c:order val="0"/>
          <c:cat>
            <c:numRef>
              <c:f>'[CEAL Fiscal Support 2010.xls]Sheet2'!$B$7:$B$16</c:f>
              <c:numCache>
                <c:formatCode>General</c:formatCode>
                <c:ptCount val="10"/>
                <c:pt idx="0">
                  <c:v>1920</c:v>
                </c:pt>
                <c:pt idx="1">
                  <c:v>1930</c:v>
                </c:pt>
                <c:pt idx="2">
                  <c:v>1940</c:v>
                </c:pt>
                <c:pt idx="3">
                  <c:v>1950</c:v>
                </c:pt>
                <c:pt idx="4">
                  <c:v>1960</c:v>
                </c:pt>
                <c:pt idx="5">
                  <c:v>1970</c:v>
                </c:pt>
                <c:pt idx="6">
                  <c:v>1980</c:v>
                </c:pt>
                <c:pt idx="7">
                  <c:v>1990</c:v>
                </c:pt>
                <c:pt idx="8">
                  <c:v>2000</c:v>
                </c:pt>
                <c:pt idx="9">
                  <c:v>2010</c:v>
                </c:pt>
              </c:numCache>
            </c:numRef>
          </c:cat>
          <c:val>
            <c:numRef>
              <c:f>'[CEAL Fiscal Support 2010.xls]Sheet2'!$B$7:$B$16</c:f>
              <c:numCache>
                <c:formatCode>General</c:formatCode>
                <c:ptCount val="10"/>
                <c:pt idx="0">
                  <c:v>1920</c:v>
                </c:pt>
                <c:pt idx="1">
                  <c:v>1930</c:v>
                </c:pt>
                <c:pt idx="2">
                  <c:v>1940</c:v>
                </c:pt>
                <c:pt idx="3">
                  <c:v>1950</c:v>
                </c:pt>
                <c:pt idx="4">
                  <c:v>1960</c:v>
                </c:pt>
                <c:pt idx="5">
                  <c:v>1970</c:v>
                </c:pt>
                <c:pt idx="6">
                  <c:v>1980</c:v>
                </c:pt>
                <c:pt idx="7">
                  <c:v>1990</c:v>
                </c:pt>
                <c:pt idx="8">
                  <c:v>2000</c:v>
                </c:pt>
                <c:pt idx="9">
                  <c:v>2010</c:v>
                </c:pt>
              </c:numCache>
            </c:numRef>
          </c:val>
        </c:ser>
        <c:ser>
          <c:idx val="1"/>
          <c:order val="1"/>
          <c:spPr>
            <a:solidFill>
              <a:srgbClr val="FF0066"/>
            </a:solidFill>
          </c:spPr>
          <c:dLbls>
            <c:dLbl>
              <c:idx val="0"/>
              <c:layout>
                <c:manualLayout>
                  <c:x val="0"/>
                  <c:y val="-3.948367501898245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4.3718303179248512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4.5215497960085733E-2"/>
                </c:manualLayout>
              </c:layout>
              <c:showVal val="1"/>
            </c:dLbl>
            <c:dLbl>
              <c:idx val="3"/>
              <c:layout>
                <c:manualLayout>
                  <c:x val="-1.5153105861767503E-2"/>
                  <c:y val="-7.0597318832903933E-2"/>
                </c:manualLayout>
              </c:layout>
              <c:showVal val="1"/>
            </c:dLbl>
            <c:dLbl>
              <c:idx val="4"/>
              <c:layout>
                <c:manualLayout>
                  <c:x val="-1.7777777777777781E-2"/>
                  <c:y val="-8.5280180784576817E-2"/>
                </c:manualLayout>
              </c:layout>
              <c:showVal val="1"/>
            </c:dLbl>
            <c:dLbl>
              <c:idx val="5"/>
              <c:layout>
                <c:manualLayout>
                  <c:x val="-1.6726403823178023E-2"/>
                  <c:y val="-0.15489749430524213"/>
                </c:manualLayout>
              </c:layout>
              <c:showVal val="1"/>
            </c:dLbl>
            <c:dLbl>
              <c:idx val="6"/>
              <c:layout>
                <c:manualLayout>
                  <c:x val="-2.6117060367454072E-2"/>
                  <c:y val="-0.20672080788107774"/>
                </c:manualLayout>
              </c:layout>
              <c:showVal val="1"/>
            </c:dLbl>
            <c:dLbl>
              <c:idx val="7"/>
              <c:layout>
                <c:manualLayout>
                  <c:x val="-1.9115890083632233E-2"/>
                  <c:y val="-0.25512528473804102"/>
                </c:manualLayout>
              </c:layout>
              <c:showVal val="1"/>
            </c:dLbl>
            <c:dLbl>
              <c:idx val="8"/>
              <c:layout>
                <c:manualLayout>
                  <c:x val="-1.9115835520559933E-2"/>
                  <c:y val="-0.34026246719160513"/>
                </c:manualLayout>
              </c:layout>
              <c:showVal val="1"/>
            </c:dLbl>
            <c:dLbl>
              <c:idx val="9"/>
              <c:layout>
                <c:manualLayout>
                  <c:x val="-8.6260717410323439E-3"/>
                  <c:y val="-0.42516107011287663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Val val="1"/>
          </c:dLbls>
          <c:cat>
            <c:numRef>
              <c:f>'[CEAL Fiscal Support 2010.xls]Sheet2'!$B$7:$B$16</c:f>
              <c:numCache>
                <c:formatCode>General</c:formatCode>
                <c:ptCount val="10"/>
                <c:pt idx="0">
                  <c:v>1920</c:v>
                </c:pt>
                <c:pt idx="1">
                  <c:v>1930</c:v>
                </c:pt>
                <c:pt idx="2">
                  <c:v>1940</c:v>
                </c:pt>
                <c:pt idx="3">
                  <c:v>1950</c:v>
                </c:pt>
                <c:pt idx="4">
                  <c:v>1960</c:v>
                </c:pt>
                <c:pt idx="5">
                  <c:v>1970</c:v>
                </c:pt>
                <c:pt idx="6">
                  <c:v>1980</c:v>
                </c:pt>
                <c:pt idx="7">
                  <c:v>1990</c:v>
                </c:pt>
                <c:pt idx="8">
                  <c:v>2000</c:v>
                </c:pt>
                <c:pt idx="9">
                  <c:v>2010</c:v>
                </c:pt>
              </c:numCache>
            </c:numRef>
          </c:cat>
          <c:val>
            <c:numRef>
              <c:f>'[CEAL Fiscal Support 2010.xls]Sheet2'!$C$7:$C$16</c:f>
              <c:numCache>
                <c:formatCode>#,##0</c:formatCode>
                <c:ptCount val="10"/>
                <c:pt idx="0">
                  <c:v>200000</c:v>
                </c:pt>
                <c:pt idx="1">
                  <c:v>387000</c:v>
                </c:pt>
                <c:pt idx="2">
                  <c:v>869000</c:v>
                </c:pt>
                <c:pt idx="3">
                  <c:v>1774000</c:v>
                </c:pt>
                <c:pt idx="4">
                  <c:v>2756000</c:v>
                </c:pt>
                <c:pt idx="5">
                  <c:v>5432312</c:v>
                </c:pt>
                <c:pt idx="6">
                  <c:v>7926960</c:v>
                </c:pt>
                <c:pt idx="7">
                  <c:v>9450638</c:v>
                </c:pt>
                <c:pt idx="8">
                  <c:v>13991169</c:v>
                </c:pt>
                <c:pt idx="9">
                  <c:v>18347018</c:v>
                </c:pt>
              </c:numCache>
            </c:numRef>
          </c:val>
        </c:ser>
        <c:overlap val="100"/>
        <c:axId val="91903872"/>
        <c:axId val="91905408"/>
      </c:barChart>
      <c:catAx>
        <c:axId val="91903872"/>
        <c:scaling>
          <c:orientation val="minMax"/>
        </c:scaling>
        <c:axPos val="b"/>
        <c:numFmt formatCode="General" sourceLinked="1"/>
        <c:tickLblPos val="nextTo"/>
        <c:crossAx val="91905408"/>
        <c:crosses val="autoZero"/>
        <c:auto val="1"/>
        <c:lblAlgn val="ctr"/>
        <c:lblOffset val="100"/>
      </c:catAx>
      <c:valAx>
        <c:axId val="91905408"/>
        <c:scaling>
          <c:orientation val="minMax"/>
        </c:scaling>
        <c:axPos val="l"/>
        <c:majorGridlines>
          <c:spPr>
            <a:ln>
              <a:solidFill>
                <a:srgbClr val="D60093"/>
              </a:solidFill>
            </a:ln>
          </c:spPr>
        </c:majorGridlines>
        <c:numFmt formatCode="General" sourceLinked="1"/>
        <c:tickLblPos val="nextTo"/>
        <c:crossAx val="91903872"/>
        <c:crosses val="autoZero"/>
        <c:crossBetween val="between"/>
      </c:valAx>
      <c:spPr>
        <a:noFill/>
      </c:spPr>
    </c:plotArea>
    <c:plotVisOnly val="1"/>
  </c:chart>
  <c:spPr>
    <a:noFill/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9411876640419973"/>
          <c:y val="0.17801998183469958"/>
          <c:w val="0.5979166666666591"/>
          <c:h val="0.78201634877383241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rgbClr val="CC99FF"/>
              </a:solidFill>
            </c:spPr>
          </c:dPt>
          <c:dPt>
            <c:idx val="1"/>
            <c:spPr>
              <a:solidFill>
                <a:srgbClr val="FFFFCC"/>
              </a:solidFill>
            </c:spPr>
          </c:dPt>
          <c:dPt>
            <c:idx val="2"/>
            <c:spPr>
              <a:solidFill>
                <a:srgbClr val="D60093"/>
              </a:solidFill>
            </c:spPr>
          </c:dPt>
          <c:dPt>
            <c:idx val="3"/>
            <c:spPr>
              <a:solidFill>
                <a:srgbClr val="00CC99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zh-CN" sz="1200" b="1" dirty="0" smtClean="0">
                        <a:solidFill>
                          <a:srgbClr val="0000FF"/>
                        </a:solidFill>
                      </a:rPr>
                      <a:t>Chinese</a:t>
                    </a:r>
                    <a:r>
                      <a:rPr lang="zh-CN" altLang="en-US" sz="1200" b="1" dirty="0">
                        <a:solidFill>
                          <a:srgbClr val="0000FF"/>
                        </a:solidFill>
                      </a:rPr>
                      <a:t>
</a:t>
                    </a:r>
                    <a:r>
                      <a:rPr lang="en-US" altLang="zh-CN" sz="1200" b="1" dirty="0">
                        <a:solidFill>
                          <a:srgbClr val="0000FF"/>
                        </a:solidFill>
                      </a:rPr>
                      <a:t>9,797,700
53%</a:t>
                    </a:r>
                    <a:endParaRPr lang="zh-CN" altLang="en-US" sz="1200" b="1" dirty="0">
                      <a:solidFill>
                        <a:srgbClr val="0000FF"/>
                      </a:solidFill>
                    </a:endParaRPr>
                  </a:p>
                </c:rich>
              </c:tx>
              <c:dLblPos val="outEnd"/>
              <c:showVal val="1"/>
              <c:showCatName val="1"/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altLang="zh-CN" sz="1200" b="1" dirty="0" smtClean="0">
                        <a:solidFill>
                          <a:srgbClr val="0000FF"/>
                        </a:solidFill>
                      </a:rPr>
                      <a:t>Japanese</a:t>
                    </a:r>
                    <a:r>
                      <a:rPr lang="zh-CN" altLang="en-US" sz="1200" b="1" dirty="0">
                        <a:solidFill>
                          <a:srgbClr val="0000FF"/>
                        </a:solidFill>
                      </a:rPr>
                      <a:t>
</a:t>
                    </a:r>
                    <a:r>
                      <a:rPr lang="en-US" altLang="zh-CN" sz="1200" b="1" dirty="0">
                        <a:solidFill>
                          <a:srgbClr val="0000FF"/>
                        </a:solidFill>
                      </a:rPr>
                      <a:t>5,765,673
32%</a:t>
                    </a:r>
                    <a:endParaRPr lang="zh-CN" altLang="en-US" sz="1200" b="1" dirty="0">
                      <a:solidFill>
                        <a:srgbClr val="0000FF"/>
                      </a:solidFill>
                    </a:endParaRPr>
                  </a:p>
                </c:rich>
              </c:tx>
              <c:dLblPos val="outEnd"/>
              <c:showVal val="1"/>
              <c:showCatName val="1"/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altLang="zh-CN" sz="1200" b="1" dirty="0" smtClean="0">
                        <a:solidFill>
                          <a:srgbClr val="0000FF"/>
                        </a:solidFill>
                      </a:rPr>
                      <a:t>Korea</a:t>
                    </a:r>
                    <a:r>
                      <a:rPr lang="zh-CN" altLang="en-US" sz="1200" b="1" dirty="0">
                        <a:solidFill>
                          <a:srgbClr val="0000FF"/>
                        </a:solidFill>
                      </a:rPr>
                      <a:t>
</a:t>
                    </a:r>
                    <a:r>
                      <a:rPr lang="en-US" altLang="zh-CN" sz="1200" b="1" dirty="0">
                        <a:solidFill>
                          <a:srgbClr val="0000FF"/>
                        </a:solidFill>
                      </a:rPr>
                      <a:t>1,352,059
7%</a:t>
                    </a:r>
                    <a:endParaRPr lang="zh-CN" altLang="en-US" sz="1200" b="1" dirty="0">
                      <a:solidFill>
                        <a:srgbClr val="0000FF"/>
                      </a:solidFill>
                    </a:endParaRPr>
                  </a:p>
                </c:rich>
              </c:tx>
              <c:dLblPos val="outEnd"/>
              <c:showVal val="1"/>
              <c:showCatName val="1"/>
              <c:showPercent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altLang="zh-CN" sz="1200" b="1" dirty="0" smtClean="0">
                        <a:solidFill>
                          <a:srgbClr val="0000FF"/>
                        </a:solidFill>
                      </a:rPr>
                      <a:t>Other</a:t>
                    </a:r>
                    <a:r>
                      <a:rPr lang="en-US" altLang="zh-CN" sz="1200" b="1" baseline="0" dirty="0" smtClean="0">
                        <a:solidFill>
                          <a:srgbClr val="0000FF"/>
                        </a:solidFill>
                      </a:rPr>
                      <a:t> Languages</a:t>
                    </a:r>
                    <a:r>
                      <a:rPr lang="zh-CN" altLang="en-US" sz="1200" b="1" dirty="0">
                        <a:solidFill>
                          <a:srgbClr val="0000FF"/>
                        </a:solidFill>
                      </a:rPr>
                      <a:t>
</a:t>
                    </a:r>
                    <a:r>
                      <a:rPr lang="en-US" altLang="zh-CN" sz="1200" b="1" dirty="0">
                        <a:solidFill>
                          <a:srgbClr val="0000FF"/>
                        </a:solidFill>
                      </a:rPr>
                      <a:t>1,431,586
8%</a:t>
                    </a:r>
                    <a:endParaRPr lang="zh-CN" altLang="en-US" sz="1200" b="1" dirty="0">
                      <a:solidFill>
                        <a:srgbClr val="0000FF"/>
                      </a:solidFill>
                    </a:endParaRPr>
                  </a:p>
                </c:rich>
              </c:tx>
              <c:dLblPos val="outEnd"/>
              <c:showVal val="1"/>
              <c:showCatName val="1"/>
              <c:showPercent val="1"/>
            </c:dLbl>
            <c:txPr>
              <a:bodyPr/>
              <a:lstStyle/>
              <a:p>
                <a:pPr>
                  <a:defRPr sz="1200">
                    <a:solidFill>
                      <a:srgbClr val="0000FF"/>
                    </a:solidFill>
                  </a:defRPr>
                </a:pPr>
                <a:endParaRPr lang="en-US"/>
              </a:p>
            </c:txPr>
            <c:dLblPos val="outEnd"/>
            <c:showVal val="1"/>
            <c:showCatName val="1"/>
            <c:showPercent val="1"/>
          </c:dLbls>
          <c:cat>
            <c:strRef>
              <c:f>Sheet1!$B$43:$B$46</c:f>
              <c:strCache>
                <c:ptCount val="4"/>
                <c:pt idx="0">
                  <c:v>中文</c:v>
                </c:pt>
                <c:pt idx="1">
                  <c:v>日文</c:v>
                </c:pt>
                <c:pt idx="2">
                  <c:v>韩文</c:v>
                </c:pt>
                <c:pt idx="3">
                  <c:v>其他</c:v>
                </c:pt>
              </c:strCache>
            </c:strRef>
          </c:cat>
          <c:val>
            <c:numRef>
              <c:f>Sheet1!$C$43:$C$46</c:f>
              <c:numCache>
                <c:formatCode>#,##0</c:formatCode>
                <c:ptCount val="4"/>
                <c:pt idx="0">
                  <c:v>9797700</c:v>
                </c:pt>
                <c:pt idx="1">
                  <c:v>5765673</c:v>
                </c:pt>
                <c:pt idx="2">
                  <c:v>1352059</c:v>
                </c:pt>
                <c:pt idx="3">
                  <c:v>1431586</c:v>
                </c:pt>
              </c:numCache>
            </c:numRef>
          </c:val>
        </c:ser>
        <c:ser>
          <c:idx val="1"/>
          <c:order val="1"/>
          <c:tx>
            <c:strRef>
              <c:f>Sheet1!$B$42:$E$42</c:f>
              <c:strCache>
                <c:ptCount val="1"/>
                <c:pt idx="0">
                  <c:v>北美东亚图书馆藏书语种对比 (2010年)</c:v>
                </c:pt>
              </c:strCache>
            </c:strRef>
          </c:tx>
          <c:val>
            <c:numLit>
              <c:formatCode>General</c:formatCode>
              <c:ptCount val="1"/>
              <c:pt idx="0">
                <c:v>1</c:v>
              </c:pt>
            </c:numLit>
          </c:val>
        </c:ser>
        <c:firstSliceAng val="0"/>
      </c:pieChart>
    </c:plotArea>
    <c:plotVisOnly val="1"/>
  </c:chart>
  <c:spPr>
    <a:noFill/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otX val="30"/>
      <c:perspective val="30"/>
    </c:view3D>
    <c:plotArea>
      <c:layout/>
      <c:pie3DChart>
        <c:varyColors val="1"/>
        <c:ser>
          <c:idx val="0"/>
          <c:order val="0"/>
          <c:dPt>
            <c:idx val="0"/>
            <c:spPr>
              <a:solidFill>
                <a:srgbClr val="CC99FF"/>
              </a:solidFill>
            </c:spPr>
          </c:dPt>
          <c:dPt>
            <c:idx val="1"/>
            <c:spPr>
              <a:solidFill>
                <a:srgbClr val="FFFFCC"/>
              </a:solidFill>
            </c:spPr>
          </c:dPt>
          <c:dPt>
            <c:idx val="2"/>
            <c:spPr>
              <a:solidFill>
                <a:srgbClr val="CC0099"/>
              </a:solidFill>
            </c:spPr>
          </c:dPt>
          <c:dPt>
            <c:idx val="3"/>
            <c:spPr>
              <a:solidFill>
                <a:srgbClr val="00FF99"/>
              </a:solidFill>
            </c:spPr>
          </c:dPt>
          <c:dLbls>
            <c:dLbl>
              <c:idx val="0"/>
              <c:layout>
                <c:manualLayout>
                  <c:x val="0"/>
                  <c:y val="-8.4795321637427104E-2"/>
                </c:manualLayout>
              </c:layout>
              <c:tx>
                <c:rich>
                  <a:bodyPr/>
                  <a:lstStyle/>
                  <a:p>
                    <a:r>
                      <a:rPr lang="en-US" altLang="zh-CN" sz="1200" baseline="0" dirty="0" smtClean="0">
                        <a:solidFill>
                          <a:srgbClr val="0000FF"/>
                        </a:solidFill>
                      </a:rPr>
                      <a:t>Chinese </a:t>
                    </a:r>
                    <a:r>
                      <a:rPr lang="en-US" altLang="zh-CN" sz="1200" dirty="0" smtClean="0">
                        <a:solidFill>
                          <a:srgbClr val="0000FF"/>
                        </a:solidFill>
                      </a:rPr>
                      <a:t> $5,966,591 </a:t>
                    </a:r>
                    <a:r>
                      <a:rPr lang="en-US" altLang="zh-CN" sz="1200" dirty="0">
                        <a:solidFill>
                          <a:srgbClr val="0000FF"/>
                        </a:solidFill>
                      </a:rPr>
                      <a:t>41%</a:t>
                    </a:r>
                  </a:p>
                </c:rich>
              </c:tx>
              <c:dLblPos val="outEnd"/>
              <c:showVal val="1"/>
              <c:showCatName val="1"/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altLang="zh-CN" sz="1200" baseline="0" dirty="0" smtClean="0">
                        <a:solidFill>
                          <a:srgbClr val="0000FF"/>
                        </a:solidFill>
                      </a:rPr>
                      <a:t>Japanese $</a:t>
                    </a:r>
                    <a:r>
                      <a:rPr lang="en-US" altLang="zh-CN" sz="1200" dirty="0" smtClean="0">
                        <a:solidFill>
                          <a:srgbClr val="0000FF"/>
                        </a:solidFill>
                      </a:rPr>
                      <a:t>5,979,780, </a:t>
                    </a:r>
                    <a:r>
                      <a:rPr lang="en-US" altLang="zh-CN" sz="1200" dirty="0">
                        <a:solidFill>
                          <a:srgbClr val="0000FF"/>
                        </a:solidFill>
                      </a:rPr>
                      <a:t>41%</a:t>
                    </a:r>
                  </a:p>
                </c:rich>
              </c:tx>
              <c:dLblPos val="outEnd"/>
              <c:showVal val="1"/>
              <c:showCatName val="1"/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altLang="zh-CN" sz="1200" baseline="0" dirty="0" smtClean="0">
                        <a:solidFill>
                          <a:srgbClr val="0000FF"/>
                        </a:solidFill>
                      </a:rPr>
                      <a:t>Korean  $</a:t>
                    </a:r>
                    <a:r>
                      <a:rPr lang="en-US" altLang="zh-CN" sz="1200" dirty="0" smtClean="0">
                        <a:solidFill>
                          <a:srgbClr val="0000FF"/>
                        </a:solidFill>
                      </a:rPr>
                      <a:t>1,825,715, </a:t>
                    </a:r>
                    <a:r>
                      <a:rPr lang="en-US" altLang="zh-CN" sz="1200" dirty="0">
                        <a:solidFill>
                          <a:srgbClr val="0000FF"/>
                        </a:solidFill>
                      </a:rPr>
                      <a:t>12%</a:t>
                    </a:r>
                  </a:p>
                </c:rich>
              </c:tx>
              <c:dLblPos val="outEnd"/>
              <c:showVal val="1"/>
              <c:showCatName val="1"/>
              <c:showPercent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altLang="zh-CN" sz="1200" baseline="0" dirty="0" smtClean="0">
                        <a:solidFill>
                          <a:srgbClr val="0000FF"/>
                        </a:solidFill>
                      </a:rPr>
                      <a:t>Other languages  </a:t>
                    </a:r>
                    <a:r>
                      <a:rPr lang="en-US" altLang="zh-CN" sz="1200" dirty="0" smtClean="0">
                        <a:solidFill>
                          <a:srgbClr val="0000FF"/>
                        </a:solidFill>
                      </a:rPr>
                      <a:t>$899,815, </a:t>
                    </a:r>
                    <a:r>
                      <a:rPr lang="en-US" altLang="zh-CN" sz="1200" dirty="0">
                        <a:solidFill>
                          <a:srgbClr val="0000FF"/>
                        </a:solidFill>
                      </a:rPr>
                      <a:t>6%</a:t>
                    </a:r>
                  </a:p>
                </c:rich>
              </c:tx>
              <c:dLblPos val="outEnd"/>
              <c:showVal val="1"/>
              <c:showCatName val="1"/>
              <c:showPercent val="1"/>
            </c:dLbl>
            <c:txPr>
              <a:bodyPr/>
              <a:lstStyle/>
              <a:p>
                <a:pPr>
                  <a:defRPr sz="1200" b="1">
                    <a:solidFill>
                      <a:srgbClr val="0000FF"/>
                    </a:solidFill>
                  </a:defRPr>
                </a:pPr>
                <a:endParaRPr lang="en-US"/>
              </a:p>
            </c:txPr>
            <c:dLblPos val="outEnd"/>
            <c:showVal val="1"/>
            <c:showCatName val="1"/>
            <c:showPercent val="1"/>
          </c:dLbls>
          <c:cat>
            <c:strRef>
              <c:f>Sheet5!$B$22:$B$25</c:f>
              <c:strCache>
                <c:ptCount val="4"/>
                <c:pt idx="0">
                  <c:v>中文</c:v>
                </c:pt>
                <c:pt idx="1">
                  <c:v>日文</c:v>
                </c:pt>
                <c:pt idx="2">
                  <c:v>韩文</c:v>
                </c:pt>
                <c:pt idx="3">
                  <c:v>其他</c:v>
                </c:pt>
              </c:strCache>
            </c:strRef>
          </c:cat>
          <c:val>
            <c:numRef>
              <c:f>Sheet5!$C$22:$C$25</c:f>
              <c:numCache>
                <c:formatCode>#,##0.00</c:formatCode>
                <c:ptCount val="4"/>
                <c:pt idx="0">
                  <c:v>5966591.54</c:v>
                </c:pt>
                <c:pt idx="1">
                  <c:v>5979780.4700000044</c:v>
                </c:pt>
                <c:pt idx="2">
                  <c:v>1825715.98</c:v>
                </c:pt>
                <c:pt idx="3">
                  <c:v>899815.71</c:v>
                </c:pt>
              </c:numCache>
            </c:numRef>
          </c:val>
        </c:ser>
      </c:pie3DChart>
    </c:plotArea>
    <c:plotVisOnly val="1"/>
  </c:chart>
  <c:spPr>
    <a:noFill/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otX val="20"/>
      <c:rotY val="290"/>
      <c:perspective val="30"/>
    </c:view3D>
    <c:plotArea>
      <c:layout>
        <c:manualLayout>
          <c:layoutTarget val="inner"/>
          <c:xMode val="edge"/>
          <c:yMode val="edge"/>
          <c:x val="0.18706126523827279"/>
          <c:y val="7.6519430884842907E-2"/>
          <c:w val="0.65604099834743101"/>
          <c:h val="0.9234805024371957"/>
        </c:manualLayout>
      </c:layout>
      <c:pie3DChart>
        <c:varyColors val="1"/>
        <c:ser>
          <c:idx val="0"/>
          <c:order val="0"/>
          <c:explosion val="17"/>
          <c:dPt>
            <c:idx val="0"/>
            <c:explosion val="9"/>
            <c:spPr>
              <a:solidFill>
                <a:srgbClr val="C85950"/>
              </a:solidFill>
            </c:spPr>
          </c:dPt>
          <c:dPt>
            <c:idx val="1"/>
            <c:explosion val="32"/>
            <c:spPr>
              <a:solidFill>
                <a:schemeClr val="accent1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b="1"/>
                      <a:t>E-Book Volumes
2,513,503
20%</a:t>
                    </a:r>
                  </a:p>
                </c:rich>
              </c:tx>
              <c:dLblPos val="outEnd"/>
              <c:showVal val="1"/>
              <c:showCatName val="1"/>
              <c:showPercent val="1"/>
            </c:dLbl>
            <c:dLbl>
              <c:idx val="1"/>
              <c:layout>
                <c:manualLayout>
                  <c:x val="-1.5432098765432167E-3"/>
                  <c:y val="1.4285714285714381E-2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en-US"/>
                      <a:t>Physical Volumes
9,797,700
80%</a:t>
                    </a:r>
                  </a:p>
                </c:rich>
              </c:tx>
              <c:spPr/>
              <c:dLblPos val="outEnd"/>
              <c:showVal val="1"/>
              <c:showCatName val="1"/>
              <c:showPercent val="1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outEnd"/>
            <c:showVal val="1"/>
            <c:showCatName val="1"/>
            <c:showPercent val="1"/>
          </c:dLbls>
          <c:cat>
            <c:strRef>
              <c:f>Sheet3!$B$4:$B$5</c:f>
              <c:strCache>
                <c:ptCount val="2"/>
                <c:pt idx="0">
                  <c:v>Chinese E-Book Volumes</c:v>
                </c:pt>
                <c:pt idx="1">
                  <c:v>Chinese Physical Volumes</c:v>
                </c:pt>
              </c:strCache>
            </c:strRef>
          </c:cat>
          <c:val>
            <c:numRef>
              <c:f>Sheet3!$C$4:$C$5</c:f>
              <c:numCache>
                <c:formatCode>#,##0</c:formatCode>
                <c:ptCount val="2"/>
                <c:pt idx="0">
                  <c:v>2513503</c:v>
                </c:pt>
                <c:pt idx="1">
                  <c:v>9797700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9.1951370662000764E-2"/>
          <c:y val="0.85788038995125293"/>
          <c:w val="0.22818901662701638"/>
          <c:h val="9.9220353797057695E-2"/>
        </c:manualLayout>
      </c:layout>
    </c:legend>
    <c:plotVisOnly val="1"/>
  </c:chart>
  <c:spPr>
    <a:noFill/>
  </c:sp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0.14815</cdr:x>
      <cdr:y>0</cdr:y>
    </cdr:from>
    <cdr:to>
      <cdr:x>0.89815</cdr:x>
      <cdr:y>0.08642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19200" y="0"/>
          <a:ext cx="6172200" cy="4609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2400" dirty="0">
              <a:solidFill>
                <a:srgbClr val="FFC000"/>
              </a:solidFill>
            </a:rPr>
            <a:t>Chinese E-Book</a:t>
          </a:r>
          <a:r>
            <a:rPr lang="en-US" sz="2400" baseline="0" dirty="0">
              <a:solidFill>
                <a:srgbClr val="FFC000"/>
              </a:solidFill>
            </a:rPr>
            <a:t> Holdings in CEAL Libraries 2010</a:t>
          </a:r>
          <a:endParaRPr lang="en-US" sz="2400" dirty="0">
            <a:solidFill>
              <a:srgbClr val="FFC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474F0-B2BE-40E9-88C1-F16E403C2CD7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0DB00-0689-4B63-BEEA-AF2547E04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5063" y="674688"/>
            <a:ext cx="4586287" cy="3440112"/>
          </a:xfrm>
          <a:ln/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>
          <a:xfrm>
            <a:off x="885825" y="4346575"/>
            <a:ext cx="5086350" cy="41275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5063" y="674688"/>
            <a:ext cx="4586287" cy="3440112"/>
          </a:xfrm>
          <a:ln/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>
          <a:xfrm>
            <a:off x="885825" y="4346575"/>
            <a:ext cx="5086350" cy="41275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5063" y="674688"/>
            <a:ext cx="4586287" cy="3440112"/>
          </a:xfrm>
          <a:ln/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>
          <a:xfrm>
            <a:off x="885825" y="4346575"/>
            <a:ext cx="5086350" cy="41275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5063" y="674688"/>
            <a:ext cx="4586287" cy="3440112"/>
          </a:xfrm>
          <a:ln/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>
          <a:xfrm>
            <a:off x="885825" y="4346575"/>
            <a:ext cx="5086350" cy="41275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5063" y="674688"/>
            <a:ext cx="4586287" cy="3440112"/>
          </a:xfrm>
          <a:ln/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>
          <a:xfrm>
            <a:off x="885825" y="4346575"/>
            <a:ext cx="5086350" cy="41275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5063" y="674688"/>
            <a:ext cx="4586287" cy="3440112"/>
          </a:xfrm>
          <a:ln/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>
          <a:xfrm>
            <a:off x="885825" y="4346575"/>
            <a:ext cx="5086350" cy="41275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5063" y="674688"/>
            <a:ext cx="4586287" cy="3440112"/>
          </a:xfrm>
          <a:ln/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>
          <a:xfrm>
            <a:off x="885825" y="4346575"/>
            <a:ext cx="5086350" cy="41275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5063" y="674688"/>
            <a:ext cx="4586287" cy="3440112"/>
          </a:xfrm>
          <a:ln/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>
          <a:xfrm>
            <a:off x="885825" y="4346575"/>
            <a:ext cx="5086350" cy="41275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5063" y="674688"/>
            <a:ext cx="4586287" cy="3440112"/>
          </a:xfrm>
          <a:ln/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>
          <a:xfrm>
            <a:off x="885825" y="4346575"/>
            <a:ext cx="5086350" cy="41275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5063" y="674688"/>
            <a:ext cx="4586287" cy="3440112"/>
          </a:xfrm>
          <a:ln/>
        </p:spPr>
      </p:sp>
      <p:sp>
        <p:nvSpPr>
          <p:cNvPr id="79875" name="Rectangle 3"/>
          <p:cNvSpPr>
            <a:spLocks noGrp="1"/>
          </p:cNvSpPr>
          <p:nvPr>
            <p:ph type="body" idx="1"/>
          </p:nvPr>
        </p:nvSpPr>
        <p:spPr>
          <a:xfrm>
            <a:off x="885825" y="4346575"/>
            <a:ext cx="5086350" cy="41275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5063" y="674688"/>
            <a:ext cx="4586287" cy="3440112"/>
          </a:xfrm>
          <a:ln/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>
          <a:xfrm>
            <a:off x="885825" y="4346575"/>
            <a:ext cx="5086350" cy="41275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5063" y="674688"/>
            <a:ext cx="4586287" cy="3440112"/>
          </a:xfrm>
          <a:ln/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>
          <a:xfrm>
            <a:off x="885825" y="4346575"/>
            <a:ext cx="5086350" cy="41275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5063" y="674688"/>
            <a:ext cx="4586287" cy="3440112"/>
          </a:xfrm>
          <a:ln/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>
          <a:xfrm>
            <a:off x="885825" y="4346575"/>
            <a:ext cx="5086350" cy="41275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63B2-1F8B-4218-89B9-C5EEF32A839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74F91-D8A2-42E2-AB53-FA3439270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63B2-1F8B-4218-89B9-C5EEF32A839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74F91-D8A2-42E2-AB53-FA3439270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63B2-1F8B-4218-89B9-C5EEF32A839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74F91-D8A2-42E2-AB53-FA3439270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63B2-1F8B-4218-89B9-C5EEF32A839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74F91-D8A2-42E2-AB53-FA3439270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63B2-1F8B-4218-89B9-C5EEF32A839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74F91-D8A2-42E2-AB53-FA3439270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63B2-1F8B-4218-89B9-C5EEF32A839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74F91-D8A2-42E2-AB53-FA3439270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63B2-1F8B-4218-89B9-C5EEF32A839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74F91-D8A2-42E2-AB53-FA3439270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63B2-1F8B-4218-89B9-C5EEF32A839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74F91-D8A2-42E2-AB53-FA3439270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63B2-1F8B-4218-89B9-C5EEF32A839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74F91-D8A2-42E2-AB53-FA3439270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63B2-1F8B-4218-89B9-C5EEF32A839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74F91-D8A2-42E2-AB53-FA3439270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363B2-1F8B-4218-89B9-C5EEF32A839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74F91-D8A2-42E2-AB53-FA3439270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363B2-1F8B-4218-89B9-C5EEF32A839B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74F91-D8A2-42E2-AB53-FA34392706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mplate_075-revised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upload.chinaz.com/2012/0116/1326679673114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nidp.cn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shl.edu.cn/portal/index.jsp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ndap.org.tw/index_en.php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pp.gov.cn/cms/html/21/508/201010/704088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wen.cc/sjfx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hw99.com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d-wx.com.cn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ritibooks.com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ap.lib.pku.edu.cn/" TargetMode="External"/><Relationship Id="rId2" Type="http://schemas.openxmlformats.org/officeDocument/2006/relationships/hyperlink" Target="http://www.sursen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lib.fudan.edu.cn/" TargetMode="External"/><Relationship Id="rId4" Type="http://schemas.openxmlformats.org/officeDocument/2006/relationships/hyperlink" Target="http://lib.tsinghua.edu.cn/m/index.htm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enku.baidu.com/view/18bbf10eba1aa8114431d974.html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19200"/>
            <a:ext cx="7772400" cy="12192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0066"/>
                </a:solidFill>
              </a:rPr>
              <a:t/>
            </a:r>
            <a:br>
              <a:rPr lang="en-US" sz="4000" dirty="0" smtClean="0">
                <a:solidFill>
                  <a:srgbClr val="FF0066"/>
                </a:solidFill>
              </a:rPr>
            </a:br>
            <a:r>
              <a:rPr lang="en-US" dirty="0" smtClean="0">
                <a:solidFill>
                  <a:srgbClr val="FF0066"/>
                </a:solidFill>
              </a:rPr>
              <a:t>Overall Publishing Trends in Chinese Scholarly Resources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419600"/>
            <a:ext cx="609600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rgbClr val="0000FF"/>
                </a:solidFill>
              </a:rPr>
              <a:t>CEAL-CCM Annual Meeting</a:t>
            </a:r>
          </a:p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rgbClr val="0000FF"/>
                </a:solidFill>
              </a:rPr>
              <a:t>Toronto, Canada</a:t>
            </a:r>
          </a:p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rgbClr val="0000FF"/>
                </a:solidFill>
              </a:rPr>
              <a:t>March 15, 2012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2200" y="2362200"/>
            <a:ext cx="421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smtClean="0">
                <a:solidFill>
                  <a:srgbClr val="0000FF"/>
                </a:solidFill>
              </a:rPr>
              <a:t>Li Wang, Ph.D.</a:t>
            </a:r>
          </a:p>
          <a:p>
            <a:pPr lvl="0" algn="ctr"/>
            <a:r>
              <a:rPr lang="en-US" sz="2800" dirty="0" smtClean="0">
                <a:solidFill>
                  <a:srgbClr val="0000FF"/>
                </a:solidFill>
              </a:rPr>
              <a:t>Brown University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533400"/>
            <a:ext cx="6781800" cy="15271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3200" i="1" dirty="0" smtClean="0">
                <a:solidFill>
                  <a:srgbClr val="FFC000"/>
                </a:solidFill>
                <a:ea typeface="宋体" pitchFamily="2" charset="-122"/>
              </a:rPr>
              <a:t>Growth of Electronic Publishing and Mobile Networks in China</a:t>
            </a:r>
            <a:endParaRPr lang="en-US" sz="3200" i="1" dirty="0" smtClean="0">
              <a:solidFill>
                <a:srgbClr val="FFC000"/>
              </a:solidFill>
              <a:ea typeface="宋体" pitchFamily="2" charset="-122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905000"/>
            <a:ext cx="7772400" cy="3733800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endParaRPr lang="en-US" altLang="zh-CN" sz="2400" dirty="0" smtClean="0">
              <a:solidFill>
                <a:srgbClr val="FF9933"/>
              </a:solidFill>
              <a:latin typeface="Calibri" charset="0"/>
              <a:ea typeface="宋体" pitchFamily="2" charset="-12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altLang="zh-CN" sz="2400" dirty="0" smtClean="0">
              <a:solidFill>
                <a:srgbClr val="FF9933"/>
              </a:solidFill>
              <a:latin typeface="Calibri" charset="0"/>
              <a:ea typeface="宋体" pitchFamily="2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solidFill>
                  <a:srgbClr val="FF0066"/>
                </a:solidFill>
              </a:rPr>
              <a:t>900+ million mobile phone users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400" dirty="0" smtClean="0">
                <a:solidFill>
                  <a:srgbClr val="FF0066"/>
                </a:solidFill>
                <a:ea typeface="宋体" pitchFamily="2" charset="-122"/>
              </a:rPr>
              <a:t>513 million Internet users (“</a:t>
            </a:r>
            <a:r>
              <a:rPr lang="en-US" altLang="zh-CN" sz="2400" dirty="0" err="1" smtClean="0">
                <a:solidFill>
                  <a:srgbClr val="FF0066"/>
                </a:solidFill>
                <a:ea typeface="宋体" pitchFamily="2" charset="-122"/>
              </a:rPr>
              <a:t>netizens</a:t>
            </a:r>
            <a:r>
              <a:rPr lang="en-US" altLang="zh-CN" sz="2400" dirty="0" smtClean="0">
                <a:solidFill>
                  <a:srgbClr val="FF0066"/>
                </a:solidFill>
                <a:ea typeface="宋体" pitchFamily="2" charset="-122"/>
              </a:rPr>
              <a:t>”)</a:t>
            </a:r>
          </a:p>
          <a:p>
            <a:pPr>
              <a:lnSpc>
                <a:spcPct val="90000"/>
              </a:lnSpc>
            </a:pPr>
            <a:r>
              <a:rPr lang="en-US" altLang="zh-CN" sz="2400" dirty="0" smtClean="0">
                <a:solidFill>
                  <a:srgbClr val="FF0066"/>
                </a:solidFill>
                <a:ea typeface="宋体" pitchFamily="2" charset="-122"/>
              </a:rPr>
              <a:t>356 million mobile Internet users </a:t>
            </a:r>
            <a:endParaRPr lang="en-US" sz="2400" dirty="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sz="2400" dirty="0" smtClean="0">
                <a:solidFill>
                  <a:srgbClr val="FF0066"/>
                </a:solidFill>
                <a:ea typeface="宋体" pitchFamily="2" charset="-122"/>
              </a:rPr>
              <a:t>36.2% Internet penetration rate</a:t>
            </a:r>
            <a:r>
              <a:rPr lang="en-US" altLang="zh-CN" sz="2400" dirty="0" smtClean="0">
                <a:ea typeface="宋体" pitchFamily="2" charset="-122"/>
              </a:rPr>
              <a:t> </a:t>
            </a:r>
            <a:endParaRPr lang="en-US" altLang="zh-CN" sz="2400" dirty="0" smtClean="0">
              <a:solidFill>
                <a:srgbClr val="FF0066"/>
              </a:solidFill>
              <a:ea typeface="宋体" pitchFamily="2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sz="2400" dirty="0" smtClean="0">
                <a:solidFill>
                  <a:srgbClr val="FF0066"/>
                </a:solidFill>
                <a:ea typeface="宋体" pitchFamily="2" charset="-122"/>
              </a:rPr>
              <a:t>10,708 electronic publishing products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solidFill>
                  <a:srgbClr val="FF0066"/>
                </a:solidFill>
              </a:rPr>
              <a:t>500,000+ e-books produced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solidFill>
                  <a:srgbClr val="FF0066"/>
                </a:solidFill>
              </a:rPr>
              <a:t>700,000 e-book readers sales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400" dirty="0" smtClean="0">
                <a:solidFill>
                  <a:srgbClr val="FF0066"/>
                </a:solidFill>
                <a:ea typeface="宋体" pitchFamily="2" charset="-122"/>
              </a:rPr>
              <a:t>$11,735 million digital publishing revenue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2400" dirty="0" smtClean="0">
              <a:solidFill>
                <a:srgbClr val="FF00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6019801"/>
            <a:ext cx="70866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Source: GAPP statistics 2010; CNNIC Statistical Survey Report (Jan. 16, 2012)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第29次CNNIC报告">
            <a:hlinkClick r:id="rId2"/>
          </p:cNvPr>
          <p:cNvPicPr>
            <a:picLocks noGrp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371600"/>
            <a:ext cx="7848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01201160035564322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5800" y="533400"/>
            <a:ext cx="7848600" cy="8562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5943600"/>
            <a:ext cx="75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7030A0"/>
                </a:solidFill>
              </a:rPr>
              <a:t>Sources:  China Internet Network Information Center (CNNIC): The 29th Statistical Survey Report on the Internet  </a:t>
            </a:r>
          </a:p>
          <a:p>
            <a:r>
              <a:rPr lang="en-US" sz="1200" dirty="0" smtClean="0">
                <a:solidFill>
                  <a:srgbClr val="7030A0"/>
                </a:solidFill>
              </a:rPr>
              <a:t>        Development in China (Jan. 16, 2012)</a:t>
            </a:r>
          </a:p>
          <a:p>
            <a:r>
              <a:rPr lang="zh-CN" altLang="en-US" sz="1200" dirty="0" smtClean="0">
                <a:solidFill>
                  <a:srgbClr val="7030A0"/>
                </a:solidFill>
              </a:rPr>
              <a:t>网易科技</a:t>
            </a:r>
            <a:r>
              <a:rPr lang="en-US" sz="1200" dirty="0" smtClean="0">
                <a:solidFill>
                  <a:srgbClr val="7030A0"/>
                </a:solidFill>
              </a:rPr>
              <a:t>: http://tech.163.com/special/cnnic29/</a:t>
            </a:r>
            <a:endParaRPr lang="en-US" sz="1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W020120210360937185914"/>
          <p:cNvPicPr>
            <a:picLocks noChangeAspect="1" noChangeArrowheads="1"/>
          </p:cNvPicPr>
          <p:nvPr/>
        </p:nvPicPr>
        <p:blipFill>
          <a:blip r:embed="rId2" cstate="print">
            <a:lum bright="-1000"/>
          </a:blip>
          <a:srcRect/>
          <a:stretch>
            <a:fillRect/>
          </a:stretch>
        </p:blipFill>
        <p:spPr bwMode="auto">
          <a:xfrm>
            <a:off x="1143000" y="1295400"/>
            <a:ext cx="6934200" cy="3952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219200" y="5943600"/>
            <a:ext cx="518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7030A0"/>
                </a:solidFill>
              </a:rPr>
              <a:t> Sources: </a:t>
            </a:r>
            <a:r>
              <a:rPr lang="zh-CN" altLang="en-US" sz="1600" dirty="0" smtClean="0">
                <a:solidFill>
                  <a:srgbClr val="7030A0"/>
                </a:solidFill>
              </a:rPr>
              <a:t>中国互联网数据平台 </a:t>
            </a:r>
            <a:r>
              <a:rPr lang="en-US" sz="1600" dirty="0" smtClean="0">
                <a:solidFill>
                  <a:srgbClr val="7030A0"/>
                </a:solidFill>
                <a:hlinkClick r:id="rId3"/>
              </a:rPr>
              <a:t>http://www.cnidp.cn/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304800"/>
            <a:ext cx="6934200" cy="7921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Trends of Computer Usage 2009-2010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2600" y="5334000"/>
            <a:ext cx="144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Desktop PC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62400" y="5334000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Mobile Phone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324600" y="5334000"/>
            <a:ext cx="114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Laptop PC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04800"/>
            <a:ext cx="7772400" cy="1219200"/>
          </a:xfrm>
        </p:spPr>
        <p:txBody>
          <a:bodyPr>
            <a:normAutofit fontScale="90000"/>
          </a:bodyPr>
          <a:lstStyle/>
          <a:p>
            <a:r>
              <a:rPr lang="en-US" sz="3100" i="1" dirty="0" smtClean="0">
                <a:solidFill>
                  <a:srgbClr val="FFC000"/>
                </a:solidFill>
                <a:latin typeface="Calibri" pitchFamily="34" charset="0"/>
              </a:rPr>
              <a:t>Improvement of the Book Import and Export and Copyright-Trade</a:t>
            </a:r>
            <a:r>
              <a:rPr lang="en-US" sz="3600" i="1" dirty="0" smtClean="0">
                <a:solidFill>
                  <a:srgbClr val="0000FF"/>
                </a:solidFill>
                <a:latin typeface="Calibri" pitchFamily="34" charset="0"/>
              </a:rPr>
              <a:t/>
            </a:r>
            <a:br>
              <a:rPr lang="en-US" sz="3600" i="1" dirty="0" smtClean="0">
                <a:solidFill>
                  <a:srgbClr val="0000FF"/>
                </a:solidFill>
                <a:latin typeface="Calibri" pitchFamily="34" charset="0"/>
              </a:rPr>
            </a:br>
            <a:r>
              <a:rPr lang="en-US" sz="3100" dirty="0" smtClean="0">
                <a:solidFill>
                  <a:srgbClr val="0000FF"/>
                </a:solidFill>
                <a:latin typeface="Calibri" charset="0"/>
              </a:rPr>
              <a:t>Comparison Rankings of Import Partners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85800" y="1600200"/>
          <a:ext cx="7772398" cy="4556655"/>
        </p:xfrm>
        <a:graphic>
          <a:graphicData uri="http://schemas.openxmlformats.org/drawingml/2006/table">
            <a:tbl>
              <a:tblPr/>
              <a:tblGrid>
                <a:gridCol w="1554317"/>
                <a:gridCol w="1874682"/>
                <a:gridCol w="1447800"/>
                <a:gridCol w="1447800"/>
                <a:gridCol w="1447799"/>
              </a:tblGrid>
              <a:tr h="7307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CC0066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Ranking</a:t>
                      </a:r>
                      <a:endParaRPr lang="en-US" sz="1800" dirty="0">
                        <a:solidFill>
                          <a:srgbClr val="CC0066"/>
                        </a:solidFill>
                        <a:latin typeface="Arial" pitchFamily="34" charset="0"/>
                        <a:ea typeface="宋体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C0066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Country/Region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C0066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2007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C0066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2008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C0066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2009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12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3,878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4,011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4,533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2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UK</a:t>
                      </a:r>
                      <a:endParaRPr lang="en-US" sz="1800" dirty="0">
                        <a:solidFill>
                          <a:srgbClr val="0000FF"/>
                        </a:solidFill>
                        <a:latin typeface="Arial" pitchFamily="34" charset="0"/>
                        <a:ea typeface="宋体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1,635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1,754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1,847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2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Taiwan</a:t>
                      </a:r>
                      <a:endParaRPr lang="en-US" sz="1800" dirty="0">
                        <a:solidFill>
                          <a:srgbClr val="0000FF"/>
                        </a:solidFill>
                        <a:latin typeface="Arial" pitchFamily="34" charset="0"/>
                        <a:ea typeface="宋体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892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6,040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1,444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3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Japan</a:t>
                      </a:r>
                      <a:endParaRPr lang="en-US" sz="1800" dirty="0">
                        <a:solidFill>
                          <a:srgbClr val="0000FF"/>
                        </a:solidFill>
                        <a:latin typeface="Arial" pitchFamily="34" charset="0"/>
                        <a:ea typeface="宋体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822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1,134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1,261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3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South Korea</a:t>
                      </a:r>
                      <a:endParaRPr lang="en-US" sz="1800" dirty="0">
                        <a:solidFill>
                          <a:srgbClr val="0000FF"/>
                        </a:solidFill>
                        <a:latin typeface="Arial" pitchFamily="34" charset="0"/>
                        <a:ea typeface="宋体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416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755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799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2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Germany</a:t>
                      </a:r>
                      <a:endParaRPr lang="en-US" sz="1800" dirty="0">
                        <a:solidFill>
                          <a:srgbClr val="0000FF"/>
                        </a:solidFill>
                        <a:latin typeface="Arial" pitchFamily="34" charset="0"/>
                        <a:ea typeface="宋体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585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600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693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2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France</a:t>
                      </a:r>
                      <a:endParaRPr lang="en-US" sz="1800" dirty="0">
                        <a:solidFill>
                          <a:srgbClr val="0000FF"/>
                        </a:solidFill>
                        <a:latin typeface="Arial" pitchFamily="34" charset="0"/>
                        <a:ea typeface="宋体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393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433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414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12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Hong Kong</a:t>
                      </a:r>
                      <a:endParaRPr lang="en-US" sz="1800" dirty="0">
                        <a:solidFill>
                          <a:srgbClr val="0000FF"/>
                        </a:solidFill>
                        <a:latin typeface="Arial" pitchFamily="34" charset="0"/>
                        <a:ea typeface="宋体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398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26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Singapore</a:t>
                      </a:r>
                      <a:endParaRPr lang="en-US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342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3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Canada</a:t>
                      </a:r>
                      <a:endParaRPr lang="en-US" sz="1800" dirty="0">
                        <a:solidFill>
                          <a:srgbClr val="0000FF"/>
                        </a:solidFill>
                        <a:latin typeface="Arial" pitchFamily="34" charset="0"/>
                        <a:ea typeface="宋体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609600"/>
            <a:ext cx="80772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>
                <a:solidFill>
                  <a:srgbClr val="0000FF"/>
                </a:solidFill>
                <a:latin typeface="Calibri" charset="0"/>
              </a:rPr>
              <a:t>Comparison Rankings of Export Partners</a:t>
            </a:r>
            <a:r>
              <a:rPr lang="en-US" sz="2800" dirty="0" smtClean="0">
                <a:solidFill>
                  <a:srgbClr val="0000FF"/>
                </a:solidFill>
                <a:latin typeface="Calibri" charset="0"/>
              </a:rPr>
              <a:t/>
            </a:r>
            <a:br>
              <a:rPr lang="en-US" sz="2800" dirty="0" smtClean="0">
                <a:solidFill>
                  <a:srgbClr val="0000FF"/>
                </a:solidFill>
                <a:latin typeface="Calibri" charset="0"/>
              </a:rPr>
            </a:br>
            <a:endParaRPr lang="en-US" sz="4000" dirty="0" smtClean="0">
              <a:solidFill>
                <a:srgbClr val="0000FF"/>
              </a:solidFill>
              <a:latin typeface="Calibri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3400" y="1676400"/>
          <a:ext cx="8001000" cy="4533901"/>
        </p:xfrm>
        <a:graphic>
          <a:graphicData uri="http://schemas.openxmlformats.org/drawingml/2006/table">
            <a:tbl>
              <a:tblPr/>
              <a:tblGrid>
                <a:gridCol w="1614488"/>
                <a:gridCol w="1751012"/>
                <a:gridCol w="1570038"/>
                <a:gridCol w="1644650"/>
                <a:gridCol w="1420812"/>
              </a:tblGrid>
              <a:tr h="735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Ranking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Country/Region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2007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2008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2009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Taiwan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630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603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682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US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196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122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267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South Korea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334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303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253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UK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109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45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220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Hong Kong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116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397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219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Germany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14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96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173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Japan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73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56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101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Singapore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171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127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60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Russia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100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115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54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France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64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26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533" name="Rectangle 1"/>
          <p:cNvSpPr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8839200" cy="1527175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0066"/>
                </a:solidFill>
                <a:latin typeface="Arial" pitchFamily="34" charset="0"/>
              </a:rPr>
              <a:t>II. </a:t>
            </a:r>
            <a:r>
              <a:rPr lang="en-US" sz="3200" dirty="0" smtClean="0">
                <a:solidFill>
                  <a:srgbClr val="FF0066"/>
                </a:solidFill>
                <a:latin typeface="Calibri" pitchFamily="34" charset="0"/>
              </a:rPr>
              <a:t>Key Successful Efforts and Challenges </a:t>
            </a:r>
            <a:br>
              <a:rPr lang="en-US" sz="3200" dirty="0" smtClean="0">
                <a:solidFill>
                  <a:srgbClr val="FF0066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0066"/>
                </a:solidFill>
                <a:latin typeface="Calibri" pitchFamily="34" charset="0"/>
              </a:rPr>
              <a:t>for the Sustainable Development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514600"/>
            <a:ext cx="8229600" cy="36893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200" i="1" dirty="0" smtClean="0">
                <a:solidFill>
                  <a:srgbClr val="FFC000"/>
                </a:solidFill>
                <a:latin typeface="Arial" pitchFamily="34" charset="0"/>
              </a:rPr>
              <a:t>Advocating Strategic Viewpoint to Envision the Cultural-Publishing Enterprise</a:t>
            </a:r>
          </a:p>
          <a:p>
            <a:pPr eaLnBrk="1" hangingPunct="1"/>
            <a:r>
              <a:rPr lang="en-US" sz="2200" i="1" dirty="0" smtClean="0">
                <a:solidFill>
                  <a:srgbClr val="FFC000"/>
                </a:solidFill>
                <a:latin typeface="Arial" pitchFamily="34" charset="0"/>
              </a:rPr>
              <a:t>Deepening Structural Reform and Implementing Corporative Reorganizations</a:t>
            </a:r>
          </a:p>
          <a:p>
            <a:pPr eaLnBrk="1" hangingPunct="1"/>
            <a:r>
              <a:rPr lang="en-US" sz="2200" i="1" dirty="0" smtClean="0">
                <a:solidFill>
                  <a:srgbClr val="FFC000"/>
                </a:solidFill>
                <a:latin typeface="Arial" pitchFamily="34" charset="0"/>
              </a:rPr>
              <a:t>Enhancing Standardization and Regulations for Healthy and Productive Outcomes</a:t>
            </a:r>
          </a:p>
          <a:p>
            <a:pPr eaLnBrk="1" hangingPunct="1"/>
            <a:r>
              <a:rPr lang="en-US" sz="2200" i="1" dirty="0" smtClean="0">
                <a:solidFill>
                  <a:srgbClr val="FFC000"/>
                </a:solidFill>
                <a:latin typeface="Arial" pitchFamily="34" charset="0"/>
              </a:rPr>
              <a:t>Advancing Going-Out Policy for International Cooperation</a:t>
            </a:r>
          </a:p>
          <a:p>
            <a:pPr eaLnBrk="1" hangingPunct="1"/>
            <a:r>
              <a:rPr lang="en-US" sz="2200" i="1" dirty="0" smtClean="0">
                <a:solidFill>
                  <a:srgbClr val="FFC000"/>
                </a:solidFill>
                <a:latin typeface="Arial" pitchFamily="34" charset="0"/>
              </a:rPr>
              <a:t>Promoting Reader Services and Expanding Cultural Markets</a:t>
            </a:r>
          </a:p>
          <a:p>
            <a:pPr eaLnBrk="1" hangingPunct="1">
              <a:buFont typeface="Arial" pitchFamily="34" charset="0"/>
              <a:buNone/>
            </a:pPr>
            <a:endParaRPr lang="en-US" sz="2600" dirty="0" smtClean="0">
              <a:solidFill>
                <a:srgbClr val="FFC000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685800" y="2133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057400" lvl="4" indent="-228600">
              <a:spcBef>
                <a:spcPct val="20000"/>
              </a:spcBef>
              <a:buFontTx/>
              <a:buChar char="»"/>
            </a:pPr>
            <a:endParaRPr lang="en-US" sz="2000">
              <a:solidFill>
                <a:srgbClr val="FF9933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n-US" sz="3200">
              <a:solidFill>
                <a:srgbClr val="FF993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1828800"/>
            <a:ext cx="586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9933"/>
                </a:solidFill>
                <a:latin typeface="Calibri" pitchFamily="34" charset="0"/>
              </a:rPr>
              <a:t>Successful Efforts and Experience</a:t>
            </a:r>
            <a:endParaRPr lang="en-US" sz="2800" dirty="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2000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i="1" dirty="0" smtClean="0">
                <a:solidFill>
                  <a:srgbClr val="FFC000"/>
                </a:solidFill>
                <a:latin typeface="Arial" pitchFamily="34" charset="0"/>
              </a:rPr>
              <a:t>Advocating Strategic Viewpoint to Envision the Cultural-Publishing Enterprise</a:t>
            </a:r>
            <a:r>
              <a:rPr lang="en-US" i="1" dirty="0" smtClean="0">
                <a:solidFill>
                  <a:srgbClr val="0000FF"/>
                </a:solidFill>
                <a:latin typeface="Arial" pitchFamily="34" charset="0"/>
              </a:rPr>
              <a:t/>
            </a:r>
            <a:br>
              <a:rPr lang="en-US" i="1" dirty="0" smtClean="0">
                <a:solidFill>
                  <a:srgbClr val="0000FF"/>
                </a:solidFill>
                <a:latin typeface="Arial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332037"/>
            <a:ext cx="8229600" cy="3382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Central Committee of the Chinese Communist Party Decision Concerning Deepening Cultural Structural Reform (Oct. 18, 2011)</a:t>
            </a:r>
          </a:p>
          <a:p>
            <a:r>
              <a:rPr lang="zh-CN" altLang="en-US" sz="2800" dirty="0" smtClean="0">
                <a:solidFill>
                  <a:srgbClr val="0000FF"/>
                </a:solidFill>
              </a:rPr>
              <a:t>中共中央关于深化文化体制改革的决定（</a:t>
            </a:r>
            <a:r>
              <a:rPr lang="en-US" sz="2800" dirty="0" smtClean="0">
                <a:solidFill>
                  <a:srgbClr val="0000FF"/>
                </a:solidFill>
              </a:rPr>
              <a:t>2011</a:t>
            </a:r>
            <a:r>
              <a:rPr lang="zh-CN" altLang="en-US" sz="2800" dirty="0" smtClean="0">
                <a:solidFill>
                  <a:srgbClr val="0000FF"/>
                </a:solidFill>
              </a:rPr>
              <a:t>年</a:t>
            </a:r>
            <a:r>
              <a:rPr lang="en-US" sz="2800" dirty="0" smtClean="0">
                <a:solidFill>
                  <a:srgbClr val="0000FF"/>
                </a:solidFill>
              </a:rPr>
              <a:t>10</a:t>
            </a:r>
            <a:r>
              <a:rPr lang="zh-CN" altLang="en-US" sz="2800" dirty="0" smtClean="0">
                <a:solidFill>
                  <a:srgbClr val="0000FF"/>
                </a:solidFill>
              </a:rPr>
              <a:t>月</a:t>
            </a:r>
            <a:r>
              <a:rPr lang="en-US" sz="2800" dirty="0" smtClean="0">
                <a:solidFill>
                  <a:srgbClr val="0000FF"/>
                </a:solidFill>
              </a:rPr>
              <a:t>18</a:t>
            </a:r>
            <a:r>
              <a:rPr lang="zh-CN" altLang="en-US" sz="2800" dirty="0" smtClean="0">
                <a:solidFill>
                  <a:srgbClr val="0000FF"/>
                </a:solidFill>
              </a:rPr>
              <a:t>日</a:t>
            </a:r>
            <a:r>
              <a:rPr lang="en-US" altLang="zh-CN" sz="2800" dirty="0" smtClean="0">
                <a:solidFill>
                  <a:srgbClr val="0000FF"/>
                </a:solidFill>
              </a:rPr>
              <a:t>)</a:t>
            </a:r>
            <a:endParaRPr lang="en-US" sz="2800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533400"/>
            <a:ext cx="6781800" cy="15271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3600" dirty="0" smtClean="0">
                <a:solidFill>
                  <a:srgbClr val="FFC000"/>
                </a:solidFill>
                <a:ea typeface="宋体" pitchFamily="2" charset="-122"/>
              </a:rPr>
              <a:t>Challenges and Problems for Sustainable Development </a:t>
            </a:r>
            <a:endParaRPr lang="en-US" sz="3600" dirty="0" smtClean="0">
              <a:solidFill>
                <a:srgbClr val="FFC000"/>
              </a:solidFill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438400"/>
            <a:ext cx="7924800" cy="3429000"/>
          </a:xfrm>
        </p:spPr>
        <p:txBody>
          <a:bodyPr/>
          <a:lstStyle/>
          <a:p>
            <a:pPr eaLnBrk="1" hangingPunct="1"/>
            <a:r>
              <a:rPr lang="en-US" altLang="zh-CN" sz="2800" dirty="0" smtClean="0">
                <a:solidFill>
                  <a:srgbClr val="0000FF"/>
                </a:solidFill>
                <a:ea typeface="宋体" pitchFamily="2" charset="-122"/>
              </a:rPr>
              <a:t>Enhancing the operation and profits of the new corporative organizations</a:t>
            </a:r>
            <a:endParaRPr lang="en-US" sz="2800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en-US" sz="2800" dirty="0" smtClean="0">
                <a:solidFill>
                  <a:srgbClr val="0000FF"/>
                </a:solidFill>
              </a:rPr>
              <a:t>Improving quality of the publications</a:t>
            </a:r>
          </a:p>
          <a:p>
            <a:pPr eaLnBrk="1" hangingPunct="1"/>
            <a:r>
              <a:rPr lang="en-US" sz="2800" dirty="0" smtClean="0">
                <a:solidFill>
                  <a:srgbClr val="0000FF"/>
                </a:solidFill>
              </a:rPr>
              <a:t>Coping with issues on intellectual freedom and censorship</a:t>
            </a:r>
          </a:p>
          <a:p>
            <a:pPr eaLnBrk="1" hangingPunct="1"/>
            <a:r>
              <a:rPr lang="en-US" sz="2800" dirty="0" smtClean="0">
                <a:solidFill>
                  <a:srgbClr val="0000FF"/>
                </a:solidFill>
              </a:rPr>
              <a:t>Protecting copyright against piracy</a:t>
            </a:r>
          </a:p>
          <a:p>
            <a:pPr lvl="1" eaLnBrk="1" hangingPunct="1"/>
            <a:endParaRPr lang="en-US" dirty="0" smtClean="0">
              <a:solidFill>
                <a:srgbClr val="0000FF"/>
              </a:solidFill>
            </a:endParaRPr>
          </a:p>
          <a:p>
            <a:pPr lvl="1" eaLnBrk="1" hangingPunct="1"/>
            <a:endParaRPr lang="en-US" sz="2400" dirty="0" smtClean="0">
              <a:solidFill>
                <a:srgbClr val="FFCC66"/>
              </a:solidFill>
            </a:endParaRPr>
          </a:p>
          <a:p>
            <a:pPr lvl="1" eaLnBrk="1" hangingPunct="1"/>
            <a:endParaRPr lang="en-US" sz="2400" dirty="0" smtClean="0">
              <a:solidFill>
                <a:srgbClr val="FFCC66"/>
              </a:solidFill>
            </a:endParaRPr>
          </a:p>
          <a:p>
            <a:pPr lvl="1" eaLnBrk="1" hangingPunct="1"/>
            <a:endParaRPr lang="en-US" sz="2400" dirty="0" smtClean="0">
              <a:solidFill>
                <a:srgbClr val="FFCC66"/>
              </a:solidFill>
            </a:endParaRPr>
          </a:p>
          <a:p>
            <a:pPr lvl="1" eaLnBrk="1" hangingPunct="1"/>
            <a:endParaRPr lang="en-US" sz="2400" dirty="0" smtClean="0">
              <a:solidFill>
                <a:srgbClr val="FFCC66"/>
              </a:solidFill>
            </a:endParaRPr>
          </a:p>
          <a:p>
            <a:pPr lvl="1" eaLnBrk="1" hangingPunct="1"/>
            <a:endParaRPr lang="en-US" sz="2400" dirty="0" smtClean="0">
              <a:solidFill>
                <a:srgbClr val="FFCC66"/>
              </a:solidFill>
            </a:endParaRPr>
          </a:p>
          <a:p>
            <a:pPr eaLnBrk="1" hangingPunct="1"/>
            <a:endParaRPr lang="en-US" sz="2800" dirty="0" smtClean="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 sz="quarter" idx="4294967295"/>
          </p:nvPr>
        </p:nvSpPr>
        <p:spPr>
          <a:xfrm>
            <a:off x="381000" y="838200"/>
            <a:ext cx="8382000" cy="3048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66"/>
                </a:solidFill>
                <a:latin typeface="Calibri" pitchFamily="34" charset="0"/>
              </a:rPr>
              <a:t>III. Digital Publishing, e-Books, and Mobile Libraries</a:t>
            </a:r>
            <a:br>
              <a:rPr lang="en-US" sz="3200" dirty="0" smtClean="0">
                <a:solidFill>
                  <a:srgbClr val="FF0066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0066"/>
                </a:solidFill>
                <a:latin typeface="Calibri" pitchFamily="34" charset="0"/>
              </a:rPr>
              <a:t/>
            </a:r>
            <a:br>
              <a:rPr lang="en-US" sz="3200" dirty="0" smtClean="0">
                <a:solidFill>
                  <a:srgbClr val="FF0066"/>
                </a:solidFill>
                <a:latin typeface="Calibri" pitchFamily="34" charset="0"/>
              </a:rPr>
            </a:br>
            <a:endParaRPr lang="en-US" sz="2400" dirty="0" smtClean="0">
              <a:solidFill>
                <a:srgbClr val="0000FF"/>
              </a:solidFill>
              <a:latin typeface="Calibri" charset="0"/>
              <a:ea typeface="宋体" pitchFamily="2" charset="-122"/>
            </a:endParaRPr>
          </a:p>
        </p:txBody>
      </p:sp>
      <p:pic>
        <p:nvPicPr>
          <p:cNvPr id="14339" name="Picture 3" descr="jianzhu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1600200"/>
            <a:ext cx="3733800" cy="2464308"/>
          </a:xfrm>
          <a:noFill/>
        </p:spPr>
      </p:pic>
      <p:pic>
        <p:nvPicPr>
          <p:cNvPr id="14340" name="Picture 4" descr="jianzhu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95800" y="1600200"/>
            <a:ext cx="3733800" cy="2461231"/>
          </a:xfrm>
          <a:noFill/>
        </p:spPr>
      </p:pic>
      <p:pic>
        <p:nvPicPr>
          <p:cNvPr id="14341" name="Picture 5" descr="jianzhu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62000" y="4038600"/>
            <a:ext cx="3733800" cy="2438400"/>
          </a:xfrm>
          <a:noFill/>
        </p:spPr>
      </p:pic>
      <p:pic>
        <p:nvPicPr>
          <p:cNvPr id="14342" name="Picture 6" descr="jianzhu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495800" y="4038600"/>
            <a:ext cx="3733800" cy="2438400"/>
          </a:xfrm>
          <a:noFill/>
        </p:spPr>
      </p:pic>
      <p:sp>
        <p:nvSpPr>
          <p:cNvPr id="9" name="Rectangle 8"/>
          <p:cNvSpPr/>
          <p:nvPr/>
        </p:nvSpPr>
        <p:spPr>
          <a:xfrm>
            <a:off x="838200" y="990600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rgbClr val="0000FF"/>
                </a:solidFill>
                <a:latin typeface="Calibri" charset="0"/>
                <a:ea typeface="宋体" pitchFamily="2" charset="-122"/>
              </a:rPr>
              <a:t>National Library of China’s New Buildings &amp; Digital Library</a:t>
            </a:r>
            <a:endParaRPr lang="en-US" sz="2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China Academic Social Sciences and Humanities Library</a:t>
            </a:r>
            <a:r>
              <a:rPr lang="zh-CN" altLang="en-US" sz="2400" dirty="0" smtClean="0">
                <a:solidFill>
                  <a:srgbClr val="FFC000"/>
                </a:solidFill>
              </a:rPr>
              <a:t> </a:t>
            </a:r>
            <a:r>
              <a:rPr lang="en-US" altLang="zh-CN" sz="2400" dirty="0" smtClean="0">
                <a:solidFill>
                  <a:srgbClr val="FFC000"/>
                </a:solidFill>
              </a:rPr>
              <a:t>(</a:t>
            </a:r>
            <a:r>
              <a:rPr lang="en-US" sz="2400" dirty="0" smtClean="0">
                <a:solidFill>
                  <a:srgbClr val="FFC000"/>
                </a:solidFill>
              </a:rPr>
              <a:t>CASHL)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4" name="Content Placeholder 3" descr="CASHL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2902" y="1066800"/>
            <a:ext cx="7549098" cy="5181600"/>
          </a:xfrm>
        </p:spPr>
      </p:pic>
      <p:sp>
        <p:nvSpPr>
          <p:cNvPr id="5" name="Rectangle 4"/>
          <p:cNvSpPr/>
          <p:nvPr/>
        </p:nvSpPr>
        <p:spPr>
          <a:xfrm>
            <a:off x="914400" y="6324600"/>
            <a:ext cx="365080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hlinkClick r:id="rId3"/>
              </a:rPr>
              <a:t>http://www.cashl.edu.cn/portal/index.jsp</a:t>
            </a:r>
            <a:endParaRPr lang="en-US" sz="16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609600"/>
            <a:ext cx="8229600" cy="11430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4000" dirty="0" smtClean="0">
                <a:solidFill>
                  <a:srgbClr val="FF0066"/>
                </a:solidFill>
                <a:latin typeface="Arial" pitchFamily="34" charset="0"/>
              </a:rPr>
              <a:t>Topics: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209800"/>
            <a:ext cx="7620000" cy="3048000"/>
          </a:xfrm>
        </p:spPr>
        <p:txBody>
          <a:bodyPr lIns="92075" tIns="46038" rIns="92075" bIns="46038">
            <a:normAutofit fontScale="92500" lnSpcReduction="20000"/>
          </a:bodyPr>
          <a:lstStyle/>
          <a:p>
            <a:pPr eaLnBrk="1" hangingPunct="1"/>
            <a:r>
              <a:rPr lang="en-US" dirty="0" smtClean="0">
                <a:solidFill>
                  <a:srgbClr val="FFC000"/>
                </a:solidFill>
                <a:latin typeface="Calibri" pitchFamily="34" charset="0"/>
              </a:rPr>
              <a:t>Flourishing Chinese Publishing Landscape</a:t>
            </a:r>
          </a:p>
          <a:p>
            <a:r>
              <a:rPr lang="en-US" dirty="0" smtClean="0">
                <a:solidFill>
                  <a:srgbClr val="FFC000"/>
                </a:solidFill>
                <a:latin typeface="Calibri" pitchFamily="34" charset="0"/>
              </a:rPr>
              <a:t>Key Successful Efforts and Challenges </a:t>
            </a:r>
            <a:r>
              <a:rPr lang="en-US" altLang="zh-CN" dirty="0" smtClean="0">
                <a:solidFill>
                  <a:srgbClr val="FFC000"/>
                </a:solidFill>
                <a:ea typeface="宋体" pitchFamily="2" charset="-122"/>
              </a:rPr>
              <a:t>for Sustainable Development</a:t>
            </a:r>
            <a:endParaRPr lang="en-US" dirty="0" smtClean="0">
              <a:solidFill>
                <a:srgbClr val="FFC000"/>
              </a:solidFill>
              <a:latin typeface="Calibri" pitchFamily="34" charset="0"/>
            </a:endParaRPr>
          </a:p>
          <a:p>
            <a:pPr eaLnBrk="1" hangingPunct="1"/>
            <a:r>
              <a:rPr lang="en-US" dirty="0" smtClean="0">
                <a:solidFill>
                  <a:srgbClr val="FFC000"/>
                </a:solidFill>
                <a:latin typeface="Calibri" pitchFamily="34" charset="0"/>
              </a:rPr>
              <a:t>Digital Publishing, e-Books, and Mobile Libraries</a:t>
            </a:r>
          </a:p>
          <a:p>
            <a:pPr eaLnBrk="1" hangingPunct="1"/>
            <a:r>
              <a:rPr lang="en-US" dirty="0" smtClean="0">
                <a:solidFill>
                  <a:srgbClr val="FFC000"/>
                </a:solidFill>
                <a:latin typeface="Calibri" pitchFamily="34" charset="0"/>
              </a:rPr>
              <a:t>Implications to East Asian Libraries in North America</a:t>
            </a:r>
          </a:p>
          <a:p>
            <a:pPr eaLnBrk="1" hangingPunct="1"/>
            <a:endParaRPr lang="en-US" sz="2800" b="1" dirty="0" smtClean="0">
              <a:solidFill>
                <a:srgbClr val="FF9933"/>
              </a:solidFill>
              <a:latin typeface="Calibri" pitchFamily="34" charset="0"/>
            </a:endParaRPr>
          </a:p>
          <a:p>
            <a:pPr eaLnBrk="1" hangingPunct="1">
              <a:buFont typeface="Arial" pitchFamily="34" charset="0"/>
              <a:buNone/>
            </a:pPr>
            <a:endParaRPr lang="en-US" sz="2800" dirty="0" smtClean="0">
              <a:solidFill>
                <a:srgbClr val="FF9933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solidFill>
                  <a:srgbClr val="FFC000"/>
                </a:solidFill>
              </a:rPr>
              <a:t>Taiwan National Digital Archives Program</a:t>
            </a:r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1066800"/>
            <a:ext cx="7804150" cy="5113338"/>
          </a:xfrm>
        </p:spPr>
      </p:pic>
      <p:sp>
        <p:nvSpPr>
          <p:cNvPr id="5" name="Rectangle 4"/>
          <p:cNvSpPr/>
          <p:nvPr/>
        </p:nvSpPr>
        <p:spPr>
          <a:xfrm>
            <a:off x="762000" y="6248400"/>
            <a:ext cx="34490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hlinkClick r:id="rId4"/>
              </a:rPr>
              <a:t>http://www.ndap.org.tw/index_en.php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7086600" cy="609600"/>
          </a:xfrm>
        </p:spPr>
        <p:txBody>
          <a:bodyPr>
            <a:noAutofit/>
          </a:bodyPr>
          <a:lstStyle/>
          <a:p>
            <a:r>
              <a:rPr lang="en-US" altLang="zh-TW" sz="3200" dirty="0" smtClean="0">
                <a:solidFill>
                  <a:srgbClr val="FFC000"/>
                </a:solidFill>
              </a:rPr>
              <a:t>Hong Kong E- Version of </a:t>
            </a:r>
            <a:r>
              <a:rPr lang="en-US" altLang="zh-TW" sz="3200" dirty="0" err="1" smtClean="0">
                <a:solidFill>
                  <a:srgbClr val="FFC000"/>
                </a:solidFill>
              </a:rPr>
              <a:t>Siku</a:t>
            </a:r>
            <a:r>
              <a:rPr lang="en-US" altLang="zh-TW" sz="3200" dirty="0" smtClean="0">
                <a:solidFill>
                  <a:srgbClr val="FFC000"/>
                </a:solidFill>
              </a:rPr>
              <a:t> </a:t>
            </a:r>
            <a:r>
              <a:rPr lang="en-US" altLang="zh-TW" sz="3200" dirty="0" err="1" smtClean="0">
                <a:solidFill>
                  <a:srgbClr val="FFC000"/>
                </a:solidFill>
              </a:rPr>
              <a:t>Quanshu</a:t>
            </a:r>
            <a:r>
              <a:rPr lang="en-US" altLang="zh-TW" sz="3200" dirty="0" smtClean="0">
                <a:solidFill>
                  <a:srgbClr val="0000FF"/>
                </a:solidFill>
              </a:rPr>
              <a:t> </a:t>
            </a:r>
            <a:endParaRPr lang="zh-TW" altLang="en-US" sz="3200" dirty="0">
              <a:solidFill>
                <a:srgbClr val="0000FF"/>
              </a:solidFill>
            </a:endParaRPr>
          </a:p>
        </p:txBody>
      </p:sp>
      <p:pic>
        <p:nvPicPr>
          <p:cNvPr id="849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601"/>
            <a:ext cx="803148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62001" y="6248400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7030A0"/>
                </a:solidFill>
              </a:rPr>
              <a:t>Source: Angela </a:t>
            </a:r>
            <a:r>
              <a:rPr lang="en-US" sz="1200" dirty="0" err="1" smtClean="0">
                <a:solidFill>
                  <a:srgbClr val="7030A0"/>
                </a:solidFill>
              </a:rPr>
              <a:t>Ko</a:t>
            </a:r>
            <a:r>
              <a:rPr lang="en-US" sz="1200" dirty="0" smtClean="0">
                <a:solidFill>
                  <a:srgbClr val="7030A0"/>
                </a:solidFill>
              </a:rPr>
              <a:t>, “E-Publishing in Hong Kong”, the presentation at the first Sino-American Academic Library Forum, Xiamen University, Sept. 2011</a:t>
            </a:r>
            <a:endParaRPr lang="en-US" sz="1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219200"/>
            <a:ext cx="4495800" cy="5257800"/>
          </a:xfrm>
        </p:spPr>
        <p:txBody>
          <a:bodyPr>
            <a:normAutofit/>
          </a:bodyPr>
          <a:lstStyle/>
          <a:p>
            <a:r>
              <a:rPr lang="zh-TW" altLang="en-US" sz="1800" dirty="0" smtClean="0">
                <a:solidFill>
                  <a:srgbClr val="0000FF"/>
                </a:solidFill>
              </a:rPr>
              <a:t>工程始于</a:t>
            </a:r>
            <a:r>
              <a:rPr lang="en-US" altLang="zh-TW" sz="1800" dirty="0" smtClean="0">
                <a:solidFill>
                  <a:srgbClr val="0000FF"/>
                </a:solidFill>
              </a:rPr>
              <a:t>1996</a:t>
            </a:r>
            <a:r>
              <a:rPr lang="zh-TW" altLang="en-US" sz="1800" dirty="0" smtClean="0">
                <a:solidFill>
                  <a:srgbClr val="0000FF"/>
                </a:solidFill>
              </a:rPr>
              <a:t>年</a:t>
            </a:r>
            <a:r>
              <a:rPr lang="en-US" altLang="zh-TW" sz="1800" dirty="0" smtClean="0">
                <a:solidFill>
                  <a:srgbClr val="0000FF"/>
                </a:solidFill>
              </a:rPr>
              <a:t>; </a:t>
            </a:r>
            <a:r>
              <a:rPr lang="zh-TW" altLang="en-US" sz="1800" dirty="0" smtClean="0">
                <a:solidFill>
                  <a:srgbClr val="0000FF"/>
                </a:solidFill>
              </a:rPr>
              <a:t>投资人</a:t>
            </a:r>
            <a:r>
              <a:rPr lang="en-US" altLang="zh-TW" sz="1800" dirty="0" smtClean="0">
                <a:solidFill>
                  <a:srgbClr val="0000FF"/>
                </a:solidFill>
              </a:rPr>
              <a:t>:</a:t>
            </a:r>
            <a:r>
              <a:rPr lang="zh-TW" altLang="en-US" sz="1800" dirty="0" smtClean="0">
                <a:solidFill>
                  <a:srgbClr val="0000FF"/>
                </a:solidFill>
              </a:rPr>
              <a:t> 余志明</a:t>
            </a:r>
            <a:endParaRPr lang="en-US" altLang="zh-TW" sz="1800" dirty="0" smtClean="0">
              <a:solidFill>
                <a:srgbClr val="0000FF"/>
              </a:solidFill>
            </a:endParaRPr>
          </a:p>
          <a:p>
            <a:r>
              <a:rPr lang="en-US" altLang="zh-TW" sz="1800" dirty="0" smtClean="0">
                <a:solidFill>
                  <a:srgbClr val="0000FF"/>
                </a:solidFill>
              </a:rPr>
              <a:t>1998</a:t>
            </a:r>
            <a:r>
              <a:rPr lang="zh-TW" altLang="en-US" sz="1800" dirty="0" smtClean="0">
                <a:solidFill>
                  <a:srgbClr val="0000FF"/>
                </a:solidFill>
              </a:rPr>
              <a:t>年推出光盘版</a:t>
            </a:r>
            <a:r>
              <a:rPr lang="en-US" altLang="zh-TW" sz="1800" dirty="0" smtClean="0">
                <a:solidFill>
                  <a:srgbClr val="0000FF"/>
                </a:solidFill>
              </a:rPr>
              <a:t>; 2000</a:t>
            </a:r>
            <a:r>
              <a:rPr lang="zh-TW" altLang="en-US" sz="1800" dirty="0" smtClean="0">
                <a:solidFill>
                  <a:srgbClr val="0000FF"/>
                </a:solidFill>
              </a:rPr>
              <a:t>年提升为全文检索版</a:t>
            </a:r>
            <a:r>
              <a:rPr lang="en-US" altLang="zh-TW" sz="1800" dirty="0" smtClean="0">
                <a:solidFill>
                  <a:srgbClr val="0000FF"/>
                </a:solidFill>
              </a:rPr>
              <a:t>; </a:t>
            </a:r>
            <a:r>
              <a:rPr lang="zh-TW" altLang="en-US" sz="1800" dirty="0" smtClean="0">
                <a:solidFill>
                  <a:srgbClr val="0000FF"/>
                </a:solidFill>
              </a:rPr>
              <a:t>同年推出网络版</a:t>
            </a:r>
            <a:r>
              <a:rPr lang="en-US" altLang="zh-TW" sz="1800" dirty="0" smtClean="0">
                <a:solidFill>
                  <a:srgbClr val="0000FF"/>
                </a:solidFill>
              </a:rPr>
              <a:t>;</a:t>
            </a:r>
            <a:r>
              <a:rPr lang="zh-TW" altLang="en-US" sz="1800" dirty="0" smtClean="0">
                <a:solidFill>
                  <a:srgbClr val="0000FF"/>
                </a:solidFill>
              </a:rPr>
              <a:t>不断推出加强版</a:t>
            </a:r>
            <a:endParaRPr lang="en-US" altLang="zh-TW" sz="1800" dirty="0" smtClean="0">
              <a:solidFill>
                <a:srgbClr val="0000FF"/>
              </a:solidFill>
            </a:endParaRPr>
          </a:p>
          <a:p>
            <a:r>
              <a:rPr lang="zh-TW" altLang="en-US" sz="1800" dirty="0" smtClean="0">
                <a:solidFill>
                  <a:srgbClr val="0000FF"/>
                </a:solidFill>
              </a:rPr>
              <a:t>最新发展 </a:t>
            </a:r>
            <a:r>
              <a:rPr lang="en-US" altLang="zh-TW" sz="1800" dirty="0" smtClean="0">
                <a:solidFill>
                  <a:srgbClr val="0000FF"/>
                </a:solidFill>
              </a:rPr>
              <a:t>(09-15-2011):</a:t>
            </a:r>
          </a:p>
          <a:p>
            <a:r>
              <a:rPr lang="zh-TW" altLang="en-US" sz="1800" dirty="0" smtClean="0">
                <a:solidFill>
                  <a:srgbClr val="0000FF"/>
                </a:solidFill>
              </a:rPr>
              <a:t>邀饶宗颐领衔主编四库电子版</a:t>
            </a:r>
            <a:endParaRPr lang="en-US" altLang="zh-TW" sz="1800" dirty="0" smtClean="0">
              <a:solidFill>
                <a:srgbClr val="0000FF"/>
              </a:solidFill>
            </a:endParaRPr>
          </a:p>
          <a:p>
            <a:r>
              <a:rPr lang="zh-TW" altLang="en-US" sz="1800" dirty="0" smtClean="0">
                <a:solidFill>
                  <a:srgbClr val="0000FF"/>
                </a:solidFill>
              </a:rPr>
              <a:t>香港大学饶宗颐学术馆负责主持，并组织专家団队编纂</a:t>
            </a:r>
            <a:endParaRPr lang="en-US" altLang="zh-TW" sz="1800" dirty="0" smtClean="0">
              <a:solidFill>
                <a:srgbClr val="0000FF"/>
              </a:solidFill>
            </a:endParaRPr>
          </a:p>
          <a:p>
            <a:r>
              <a:rPr lang="zh-TW" altLang="en-US" sz="1800" dirty="0" smtClean="0">
                <a:solidFill>
                  <a:srgbClr val="0000FF"/>
                </a:solidFill>
              </a:rPr>
              <a:t>迪志文化负责技术支持、网站及数据库管理</a:t>
            </a:r>
            <a:endParaRPr lang="en-US" altLang="zh-TW" sz="1800" dirty="0" smtClean="0">
              <a:solidFill>
                <a:srgbClr val="0000FF"/>
              </a:solidFill>
            </a:endParaRPr>
          </a:p>
          <a:p>
            <a:r>
              <a:rPr lang="zh-TW" altLang="en-US" sz="1800" dirty="0" smtClean="0">
                <a:solidFill>
                  <a:srgbClr val="0000FF"/>
                </a:solidFill>
              </a:rPr>
              <a:t>陆续增补古今中外材料，把陶文、甲骨文、金文、石刻文字等文字编进去，成为一本涵盖中华历代文字，又具有时代价值的网上字典</a:t>
            </a:r>
            <a:endParaRPr lang="en-US" altLang="zh-TW" sz="1800" dirty="0" smtClean="0">
              <a:solidFill>
                <a:srgbClr val="0000FF"/>
              </a:solidFill>
            </a:endParaRPr>
          </a:p>
          <a:p>
            <a:r>
              <a:rPr lang="zh-TW" altLang="en-US" sz="1800" dirty="0" smtClean="0">
                <a:solidFill>
                  <a:srgbClr val="0000FF"/>
                </a:solidFill>
              </a:rPr>
              <a:t>第一阶段要完成以辅助使用「四库全书电子版」为目的的电子字典</a:t>
            </a:r>
            <a:endParaRPr lang="zh-TW" altLang="en-US" sz="1800" dirty="0">
              <a:solidFill>
                <a:srgbClr val="0000FF"/>
              </a:solidFill>
            </a:endParaRPr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782" y="1295400"/>
            <a:ext cx="391647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514600" y="381000"/>
            <a:ext cx="403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srgbClr val="FFC000"/>
                </a:solidFill>
                <a:latin typeface="新宋体" pitchFamily="49" charset="-122"/>
                <a:ea typeface="新宋体" pitchFamily="49" charset="-122"/>
              </a:rPr>
              <a:t>四库全书电子化工程</a:t>
            </a:r>
            <a:endParaRPr lang="en-US" sz="3200" dirty="0">
              <a:solidFill>
                <a:srgbClr val="FFC000"/>
              </a:solidFill>
              <a:latin typeface="新宋体" pitchFamily="49" charset="-122"/>
              <a:ea typeface="新宋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C000"/>
                </a:solidFill>
              </a:rPr>
              <a:t>Versions of e-Books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9099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 book that has been converted to digital form and can be read on a computer, usually via network services or CD-ROM. Electronic books can expand on print media by adding hypertext links, search and cross-reference functions, and multimedia. The term refers to: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(1) e-Book </a:t>
            </a:r>
            <a:r>
              <a:rPr lang="en-US" dirty="0" smtClean="0">
                <a:solidFill>
                  <a:srgbClr val="FF0000"/>
                </a:solidFill>
              </a:rPr>
              <a:t>Content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(2) e-Book </a:t>
            </a:r>
            <a:r>
              <a:rPr lang="en-US" dirty="0" smtClean="0">
                <a:solidFill>
                  <a:srgbClr val="FF0000"/>
                </a:solidFill>
              </a:rPr>
              <a:t>Readers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(3</a:t>
            </a:r>
            <a:r>
              <a:rPr lang="en-US" smtClean="0">
                <a:solidFill>
                  <a:srgbClr val="0000FF"/>
                </a:solidFill>
              </a:rPr>
              <a:t>) e-ook </a:t>
            </a:r>
            <a:r>
              <a:rPr lang="en-US" dirty="0" smtClean="0">
                <a:solidFill>
                  <a:srgbClr val="FF0000"/>
                </a:solidFill>
              </a:rPr>
              <a:t>Software</a:t>
            </a:r>
          </a:p>
          <a:p>
            <a:pPr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 </a:t>
            </a:r>
          </a:p>
          <a:p>
            <a:r>
              <a:rPr lang="en-US" altLang="zh-CN" sz="2400" dirty="0" smtClean="0">
                <a:solidFill>
                  <a:srgbClr val="0000FF"/>
                </a:solidFill>
              </a:rPr>
              <a:t>《</a:t>
            </a:r>
            <a:r>
              <a:rPr lang="en-US" sz="2400" dirty="0" smtClean="0">
                <a:solidFill>
                  <a:srgbClr val="0000FF"/>
                </a:solidFill>
              </a:rPr>
              <a:t>2011</a:t>
            </a:r>
            <a:r>
              <a:rPr lang="zh-CN" altLang="en-US" sz="2400" dirty="0" smtClean="0">
                <a:solidFill>
                  <a:srgbClr val="0000FF"/>
                </a:solidFill>
              </a:rPr>
              <a:t>中国电子书产业研究报告</a:t>
            </a:r>
            <a:r>
              <a:rPr lang="en-US" altLang="zh-CN" sz="2400" dirty="0" smtClean="0">
                <a:solidFill>
                  <a:srgbClr val="0000FF"/>
                </a:solidFill>
              </a:rPr>
              <a:t>》</a:t>
            </a:r>
            <a:r>
              <a:rPr lang="zh-CN" altLang="en-US" sz="2400" dirty="0" smtClean="0">
                <a:solidFill>
                  <a:srgbClr val="0000FF"/>
                </a:solidFill>
              </a:rPr>
              <a:t>发布</a:t>
            </a:r>
            <a:r>
              <a:rPr lang="en-US" sz="2400" dirty="0" smtClean="0">
                <a:solidFill>
                  <a:srgbClr val="0000FF"/>
                </a:solidFill>
              </a:rPr>
              <a:t> 1</a:t>
            </a:r>
            <a:r>
              <a:rPr lang="zh-CN" altLang="en-US" sz="2400" dirty="0" smtClean="0">
                <a:solidFill>
                  <a:srgbClr val="0000FF"/>
                </a:solidFill>
              </a:rPr>
              <a:t>月</a:t>
            </a:r>
            <a:r>
              <a:rPr lang="en-US" sz="2400" dirty="0" smtClean="0">
                <a:solidFill>
                  <a:srgbClr val="0000FF"/>
                </a:solidFill>
              </a:rPr>
              <a:t>9</a:t>
            </a:r>
            <a:r>
              <a:rPr lang="zh-CN" altLang="en-US" sz="2400" dirty="0" smtClean="0">
                <a:solidFill>
                  <a:srgbClr val="0000FF"/>
                </a:solidFill>
              </a:rPr>
              <a:t>日，由北京图书订货会组委会和百道网联合主办的电子书产业峰会上，首次发布了</a:t>
            </a:r>
            <a:r>
              <a:rPr lang="en-US" altLang="zh-CN" sz="2400" dirty="0" smtClean="0">
                <a:solidFill>
                  <a:srgbClr val="0000FF"/>
                </a:solidFill>
              </a:rPr>
              <a:t>《</a:t>
            </a:r>
            <a:r>
              <a:rPr lang="en-US" sz="2400" dirty="0" smtClean="0">
                <a:solidFill>
                  <a:srgbClr val="0000FF"/>
                </a:solidFill>
              </a:rPr>
              <a:t>2011</a:t>
            </a:r>
            <a:r>
              <a:rPr lang="zh-CN" altLang="en-US" sz="2400" dirty="0" smtClean="0">
                <a:solidFill>
                  <a:srgbClr val="0000FF"/>
                </a:solidFill>
              </a:rPr>
              <a:t>中国电子书产业研究报告</a:t>
            </a:r>
            <a:r>
              <a:rPr lang="en-US" altLang="zh-CN" sz="2400" dirty="0" smtClean="0">
                <a:solidFill>
                  <a:srgbClr val="0000FF"/>
                </a:solidFill>
              </a:rPr>
              <a:t>》</a:t>
            </a:r>
            <a:r>
              <a:rPr lang="zh-CN" altLang="en-US" sz="2400" dirty="0" smtClean="0">
                <a:solidFill>
                  <a:srgbClr val="0000FF"/>
                </a:solidFill>
              </a:rPr>
              <a:t>。 报告中将电子书分为三种基本类型：</a:t>
            </a:r>
            <a:r>
              <a:rPr lang="zh-CN" altLang="en-US" sz="2400" dirty="0" smtClean="0">
                <a:solidFill>
                  <a:srgbClr val="FF0066"/>
                </a:solidFill>
              </a:rPr>
              <a:t>电子书</a:t>
            </a:r>
            <a:r>
              <a:rPr lang="en-US" sz="2400" dirty="0" smtClean="0">
                <a:solidFill>
                  <a:srgbClr val="FF0066"/>
                </a:solidFill>
              </a:rPr>
              <a:t>1.0 </a:t>
            </a:r>
            <a:r>
              <a:rPr lang="zh-CN" altLang="en-US" sz="2400" dirty="0" smtClean="0">
                <a:solidFill>
                  <a:srgbClr val="0000FF"/>
                </a:solidFill>
              </a:rPr>
              <a:t>即传统印刷图书对应的电子版；</a:t>
            </a:r>
            <a:r>
              <a:rPr lang="zh-CN" altLang="en-US" sz="2400" dirty="0" smtClean="0">
                <a:solidFill>
                  <a:srgbClr val="FF0066"/>
                </a:solidFill>
              </a:rPr>
              <a:t>电子书</a:t>
            </a:r>
            <a:r>
              <a:rPr lang="en-US" sz="2400" dirty="0" smtClean="0">
                <a:solidFill>
                  <a:srgbClr val="FF0066"/>
                </a:solidFill>
              </a:rPr>
              <a:t>2.0 </a:t>
            </a:r>
            <a:r>
              <a:rPr lang="zh-CN" altLang="en-US" sz="2400" dirty="0" smtClean="0">
                <a:solidFill>
                  <a:srgbClr val="0000FF"/>
                </a:solidFill>
              </a:rPr>
              <a:t>即从生产到发布都只有数字化形态的电子读物；</a:t>
            </a:r>
            <a:r>
              <a:rPr lang="zh-CN" altLang="en-US" sz="2400" dirty="0" smtClean="0">
                <a:solidFill>
                  <a:srgbClr val="FF0066"/>
                </a:solidFill>
              </a:rPr>
              <a:t>电子书</a:t>
            </a:r>
            <a:r>
              <a:rPr lang="en-US" sz="2400" dirty="0" smtClean="0">
                <a:solidFill>
                  <a:srgbClr val="FF0066"/>
                </a:solidFill>
              </a:rPr>
              <a:t>3.0</a:t>
            </a:r>
            <a:r>
              <a:rPr lang="zh-CN" altLang="en-US" sz="2400" dirty="0" smtClean="0">
                <a:solidFill>
                  <a:srgbClr val="0000FF"/>
                </a:solidFill>
              </a:rPr>
              <a:t>即集成了多种要素的多媒体读物。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FFC000"/>
                </a:solidFill>
                <a:latin typeface="Arial" pitchFamily="34" charset="0"/>
              </a:rPr>
              <a:t/>
            </a:r>
            <a:br>
              <a:rPr lang="en-US" i="1" dirty="0" smtClean="0">
                <a:solidFill>
                  <a:srgbClr val="FFC000"/>
                </a:solidFill>
                <a:latin typeface="Arial" pitchFamily="34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85800" y="6019800"/>
            <a:ext cx="632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hlinkClick r:id="rId3"/>
              </a:rPr>
              <a:t>http://www.gapp.gov.cn/cms/html/21/508/201010/704088.html</a:t>
            </a:r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Mobile Library 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8001000" cy="4114800"/>
          </a:xfrm>
        </p:spPr>
        <p:txBody>
          <a:bodyPr/>
          <a:lstStyle/>
          <a:p>
            <a:r>
              <a:rPr lang="en-US" altLang="zh-CN" dirty="0" smtClean="0">
                <a:solidFill>
                  <a:srgbClr val="FF0066"/>
                </a:solidFill>
              </a:rPr>
              <a:t>Goals of </a:t>
            </a:r>
            <a:r>
              <a:rPr lang="en-US" dirty="0" smtClean="0">
                <a:solidFill>
                  <a:srgbClr val="FF0066"/>
                </a:solidFill>
              </a:rPr>
              <a:t>5As: </a:t>
            </a:r>
          </a:p>
          <a:p>
            <a:pPr lvl="1"/>
            <a:r>
              <a:rPr lang="en-US" dirty="0" smtClean="0">
                <a:solidFill>
                  <a:srgbClr val="FF0066"/>
                </a:solidFill>
              </a:rPr>
              <a:t>Any user</a:t>
            </a:r>
          </a:p>
          <a:p>
            <a:pPr lvl="1"/>
            <a:r>
              <a:rPr lang="en-US" dirty="0" smtClean="0">
                <a:solidFill>
                  <a:srgbClr val="FF0066"/>
                </a:solidFill>
              </a:rPr>
              <a:t>Any time</a:t>
            </a:r>
          </a:p>
          <a:p>
            <a:pPr lvl="1"/>
            <a:r>
              <a:rPr lang="en-US" dirty="0" smtClean="0">
                <a:solidFill>
                  <a:srgbClr val="FF0066"/>
                </a:solidFill>
              </a:rPr>
              <a:t>Anywhere</a:t>
            </a:r>
          </a:p>
          <a:p>
            <a:pPr lvl="1"/>
            <a:r>
              <a:rPr lang="en-US" dirty="0" smtClean="0">
                <a:solidFill>
                  <a:srgbClr val="FF0066"/>
                </a:solidFill>
              </a:rPr>
              <a:t>Any library</a:t>
            </a:r>
          </a:p>
          <a:p>
            <a:pPr lvl="1"/>
            <a:r>
              <a:rPr lang="en-US" dirty="0" smtClean="0">
                <a:solidFill>
                  <a:srgbClr val="FF0066"/>
                </a:solidFill>
              </a:rPr>
              <a:t>Any information resource</a:t>
            </a:r>
            <a:endParaRPr lang="en-US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914400"/>
            <a:ext cx="8077200" cy="304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FFC000"/>
                </a:solidFill>
              </a:rPr>
              <a:t>Sample e-Book Production/Dissemination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Models</a:t>
            </a:r>
            <a:br>
              <a:rPr lang="en-US" sz="3200" dirty="0" smtClean="0">
                <a:solidFill>
                  <a:srgbClr val="FFC000"/>
                </a:solidFill>
              </a:rPr>
            </a:br>
            <a:endParaRPr lang="en-US" sz="3200" dirty="0" smtClean="0">
              <a:solidFill>
                <a:srgbClr val="FFC000"/>
              </a:solidFill>
            </a:endParaRPr>
          </a:p>
        </p:txBody>
      </p:sp>
      <p:sp>
        <p:nvSpPr>
          <p:cNvPr id="2051" name="Oval 4"/>
          <p:cNvSpPr>
            <a:spLocks noChangeArrowheads="1"/>
          </p:cNvSpPr>
          <p:nvPr/>
        </p:nvSpPr>
        <p:spPr bwMode="auto">
          <a:xfrm>
            <a:off x="304800" y="2971800"/>
            <a:ext cx="1593850" cy="873125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767647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52" name="Text Box 46"/>
          <p:cNvSpPr txBox="1">
            <a:spLocks noChangeArrowheads="1"/>
          </p:cNvSpPr>
          <p:nvPr/>
        </p:nvSpPr>
        <p:spPr bwMode="auto">
          <a:xfrm>
            <a:off x="685800" y="32766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400" dirty="0" smtClean="0">
                <a:solidFill>
                  <a:srgbClr val="0000FF"/>
                </a:solidFill>
                <a:ea typeface="Times New Roman" pitchFamily="18" charset="0"/>
                <a:cs typeface="Arial" charset="0"/>
              </a:rPr>
              <a:t>Publisher</a:t>
            </a:r>
            <a:endParaRPr lang="en-US" dirty="0">
              <a:ea typeface="Times New Roman" pitchFamily="18" charset="0"/>
              <a:cs typeface="Arial" charset="0"/>
            </a:endParaRPr>
          </a:p>
        </p:txBody>
      </p:sp>
      <p:sp>
        <p:nvSpPr>
          <p:cNvPr id="2057" name="Oval 11"/>
          <p:cNvSpPr>
            <a:spLocks noChangeArrowheads="1"/>
          </p:cNvSpPr>
          <p:nvPr/>
        </p:nvSpPr>
        <p:spPr bwMode="auto">
          <a:xfrm>
            <a:off x="4114800" y="2057400"/>
            <a:ext cx="1593850" cy="920750"/>
          </a:xfrm>
          <a:prstGeom prst="ellipse">
            <a:avLst/>
          </a:prstGeom>
          <a:gradFill rotWithShape="1">
            <a:gsLst>
              <a:gs pos="0">
                <a:srgbClr val="92D050"/>
              </a:gs>
              <a:gs pos="100000">
                <a:srgbClr val="44602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58" name="Text Box 50"/>
          <p:cNvSpPr txBox="1">
            <a:spLocks noChangeArrowheads="1"/>
          </p:cNvSpPr>
          <p:nvPr/>
        </p:nvSpPr>
        <p:spPr bwMode="auto">
          <a:xfrm>
            <a:off x="4343400" y="2362200"/>
            <a:ext cx="12573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 dirty="0" smtClean="0">
                <a:solidFill>
                  <a:srgbClr val="FF0000"/>
                </a:solidFill>
                <a:ea typeface="Times New Roman" pitchFamily="18" charset="0"/>
                <a:cs typeface="Arial" charset="0"/>
              </a:rPr>
              <a:t>Digital Library </a:t>
            </a:r>
            <a:endParaRPr lang="en-US" dirty="0">
              <a:ea typeface="Times New Roman" pitchFamily="18" charset="0"/>
              <a:cs typeface="Arial" charset="0"/>
            </a:endParaRPr>
          </a:p>
          <a:p>
            <a:endParaRPr lang="en-US" sz="1400" dirty="0">
              <a:solidFill>
                <a:srgbClr val="FF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6191" name="Rectangle 54"/>
          <p:cNvSpPr>
            <a:spLocks noChangeArrowheads="1"/>
          </p:cNvSpPr>
          <p:nvPr/>
        </p:nvSpPr>
        <p:spPr bwMode="auto">
          <a:xfrm>
            <a:off x="0" y="0"/>
            <a:ext cx="1841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200">
              <a:cs typeface="Times New Roman" pitchFamily="18" charset="0"/>
            </a:endParaRPr>
          </a:p>
          <a:p>
            <a:pPr eaLnBrk="0" hangingPunct="0"/>
            <a:endParaRPr lang="en-US"/>
          </a:p>
        </p:txBody>
      </p:sp>
      <p:sp>
        <p:nvSpPr>
          <p:cNvPr id="6192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900"/>
          </a:p>
          <a:p>
            <a:pPr eaLnBrk="0" hangingPunct="0"/>
            <a:r>
              <a:rPr lang="en-US"/>
              <a:t> </a:t>
            </a:r>
            <a:endParaRPr lang="en-US" sz="1200">
              <a:cs typeface="Times New Roman" pitchFamily="18" charset="0"/>
            </a:endParaRPr>
          </a:p>
          <a:p>
            <a:pPr eaLnBrk="0" hangingPunct="0"/>
            <a:endParaRPr lang="en-US"/>
          </a:p>
        </p:txBody>
      </p:sp>
      <p:sp>
        <p:nvSpPr>
          <p:cNvPr id="58" name="Oval 11"/>
          <p:cNvSpPr>
            <a:spLocks noChangeArrowheads="1"/>
          </p:cNvSpPr>
          <p:nvPr/>
        </p:nvSpPr>
        <p:spPr bwMode="auto">
          <a:xfrm>
            <a:off x="4114800" y="3886200"/>
            <a:ext cx="1752600" cy="990600"/>
          </a:xfrm>
          <a:prstGeom prst="ellipse">
            <a:avLst/>
          </a:prstGeom>
          <a:gradFill rotWithShape="1">
            <a:gsLst>
              <a:gs pos="0">
                <a:srgbClr val="92D050"/>
              </a:gs>
              <a:gs pos="100000">
                <a:srgbClr val="44602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9" name="Text Box 50"/>
          <p:cNvSpPr txBox="1">
            <a:spLocks noChangeArrowheads="1"/>
          </p:cNvSpPr>
          <p:nvPr/>
        </p:nvSpPr>
        <p:spPr bwMode="auto">
          <a:xfrm>
            <a:off x="4267200" y="4114800"/>
            <a:ext cx="14478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 dirty="0" smtClean="0">
                <a:solidFill>
                  <a:srgbClr val="FF0000"/>
                </a:solidFill>
                <a:ea typeface="Times New Roman" pitchFamily="18" charset="0"/>
                <a:cs typeface="Arial" charset="0"/>
              </a:rPr>
              <a:t>Website / E-Book Distributor</a:t>
            </a:r>
            <a:endParaRPr lang="en-US" sz="1400" dirty="0">
              <a:solidFill>
                <a:srgbClr val="FF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60" name="AutoShape 27"/>
          <p:cNvSpPr>
            <a:spLocks noChangeArrowheads="1"/>
          </p:cNvSpPr>
          <p:nvPr/>
        </p:nvSpPr>
        <p:spPr bwMode="auto">
          <a:xfrm>
            <a:off x="6248400" y="3352800"/>
            <a:ext cx="1219200" cy="381000"/>
          </a:xfrm>
          <a:prstGeom prst="flowChartAlternateProcess">
            <a:avLst/>
          </a:prstGeom>
          <a:gradFill rotWithShape="0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/>
          </a:gra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r>
              <a:rPr lang="en-US" sz="1400" dirty="0" smtClean="0">
                <a:solidFill>
                  <a:srgbClr val="FF6600"/>
                </a:solidFill>
                <a:ea typeface="Times New Roman" pitchFamily="18" charset="0"/>
                <a:cs typeface="Arial" charset="0"/>
              </a:rPr>
              <a:t>Smart phone</a:t>
            </a:r>
            <a:endParaRPr lang="en-US" sz="1400" dirty="0">
              <a:solidFill>
                <a:srgbClr val="FF66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64" name="Oval 4"/>
          <p:cNvSpPr>
            <a:spLocks noChangeArrowheads="1"/>
          </p:cNvSpPr>
          <p:nvPr/>
        </p:nvSpPr>
        <p:spPr bwMode="auto">
          <a:xfrm>
            <a:off x="2438400" y="2971800"/>
            <a:ext cx="1593850" cy="873125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767647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5" name="Text Box 46"/>
          <p:cNvSpPr txBox="1">
            <a:spLocks noChangeArrowheads="1"/>
          </p:cNvSpPr>
          <p:nvPr/>
        </p:nvSpPr>
        <p:spPr bwMode="auto">
          <a:xfrm>
            <a:off x="2667000" y="3200400"/>
            <a:ext cx="12192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400" dirty="0" smtClean="0">
                <a:solidFill>
                  <a:srgbClr val="0000FF"/>
                </a:solidFill>
                <a:ea typeface="Times New Roman" pitchFamily="18" charset="0"/>
                <a:cs typeface="Arial" charset="0"/>
              </a:rPr>
              <a:t>Tech Provider</a:t>
            </a:r>
            <a:endParaRPr lang="en-US" dirty="0">
              <a:ea typeface="Times New Roman" pitchFamily="18" charset="0"/>
              <a:cs typeface="Arial" charset="0"/>
            </a:endParaRPr>
          </a:p>
        </p:txBody>
      </p:sp>
      <p:sp>
        <p:nvSpPr>
          <p:cNvPr id="66" name="Right Arrow 65"/>
          <p:cNvSpPr/>
          <p:nvPr/>
        </p:nvSpPr>
        <p:spPr>
          <a:xfrm>
            <a:off x="1905000" y="32766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Arrow Connector 67"/>
          <p:cNvCxnSpPr/>
          <p:nvPr/>
        </p:nvCxnSpPr>
        <p:spPr>
          <a:xfrm flipV="1">
            <a:off x="3962400" y="2895600"/>
            <a:ext cx="533400" cy="332558"/>
          </a:xfrm>
          <a:prstGeom prst="straightConnector1">
            <a:avLst/>
          </a:prstGeom>
          <a:ln w="508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64" idx="5"/>
          </p:cNvCxnSpPr>
          <p:nvPr/>
        </p:nvCxnSpPr>
        <p:spPr>
          <a:xfrm rot="16200000" flipH="1">
            <a:off x="3948448" y="3567447"/>
            <a:ext cx="321543" cy="620766"/>
          </a:xfrm>
          <a:prstGeom prst="straightConnector1">
            <a:avLst/>
          </a:prstGeom>
          <a:ln w="508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4"/>
          <p:cNvSpPr>
            <a:spLocks noChangeArrowheads="1"/>
          </p:cNvSpPr>
          <p:nvPr/>
        </p:nvSpPr>
        <p:spPr bwMode="auto">
          <a:xfrm>
            <a:off x="457200" y="5029200"/>
            <a:ext cx="1593850" cy="873125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767647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4" name="Text Box 46"/>
          <p:cNvSpPr txBox="1">
            <a:spLocks noChangeArrowheads="1"/>
          </p:cNvSpPr>
          <p:nvPr/>
        </p:nvSpPr>
        <p:spPr bwMode="auto">
          <a:xfrm>
            <a:off x="762000" y="52578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400" dirty="0" smtClean="0">
                <a:solidFill>
                  <a:srgbClr val="0000FF"/>
                </a:solidFill>
                <a:ea typeface="Times New Roman" pitchFamily="18" charset="0"/>
                <a:cs typeface="Arial" charset="0"/>
              </a:rPr>
              <a:t>Publisher</a:t>
            </a:r>
            <a:endParaRPr lang="en-US" dirty="0">
              <a:ea typeface="Times New Roman" pitchFamily="18" charset="0"/>
              <a:cs typeface="Arial" charset="0"/>
            </a:endParaRPr>
          </a:p>
        </p:txBody>
      </p:sp>
      <p:cxnSp>
        <p:nvCxnSpPr>
          <p:cNvPr id="86" name="Straight Connector 85"/>
          <p:cNvCxnSpPr>
            <a:stCxn id="83" idx="6"/>
          </p:cNvCxnSpPr>
          <p:nvPr/>
        </p:nvCxnSpPr>
        <p:spPr>
          <a:xfrm>
            <a:off x="2051050" y="5465763"/>
            <a:ext cx="2978150" cy="2063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endCxn id="58" idx="4"/>
          </p:cNvCxnSpPr>
          <p:nvPr/>
        </p:nvCxnSpPr>
        <p:spPr>
          <a:xfrm rot="16200000" flipV="1">
            <a:off x="4705350" y="5162550"/>
            <a:ext cx="609600" cy="3810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609600" y="2362200"/>
            <a:ext cx="1143000" cy="38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a typeface="Times New Roman" pitchFamily="18" charset="0"/>
                <a:cs typeface="Arial" charset="0"/>
              </a:rPr>
              <a:t>Model A</a:t>
            </a:r>
            <a:endParaRPr lang="en-US" dirty="0">
              <a:solidFill>
                <a:srgbClr val="FF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85800" y="4572000"/>
            <a:ext cx="971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a typeface="Times New Roman" pitchFamily="18" charset="0"/>
                <a:cs typeface="Arial" charset="0"/>
              </a:rPr>
              <a:t>Model B</a:t>
            </a:r>
            <a:endParaRPr lang="en-US" dirty="0">
              <a:solidFill>
                <a:srgbClr val="FF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  <p:sp>
        <p:nvSpPr>
          <p:cNvPr id="30" name="AutoShape 27"/>
          <p:cNvSpPr>
            <a:spLocks noChangeArrowheads="1"/>
          </p:cNvSpPr>
          <p:nvPr/>
        </p:nvSpPr>
        <p:spPr bwMode="auto">
          <a:xfrm>
            <a:off x="6248400" y="2743200"/>
            <a:ext cx="1143000" cy="381000"/>
          </a:xfrm>
          <a:prstGeom prst="flowChartAlternateProcess">
            <a:avLst/>
          </a:prstGeom>
          <a:gradFill rotWithShape="0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/>
          </a:gra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r>
              <a:rPr lang="en-US" sz="1400" dirty="0">
                <a:solidFill>
                  <a:srgbClr val="FF6600"/>
                </a:solidFill>
                <a:ea typeface="Times New Roman" pitchFamily="18" charset="0"/>
                <a:cs typeface="Arial" charset="0"/>
              </a:rPr>
              <a:t>  </a:t>
            </a:r>
            <a:r>
              <a:rPr lang="en-US" sz="1400" dirty="0" smtClean="0">
                <a:solidFill>
                  <a:srgbClr val="FF6600"/>
                </a:solidFill>
                <a:ea typeface="Times New Roman" pitchFamily="18" charset="0"/>
                <a:cs typeface="Arial" charset="0"/>
              </a:rPr>
              <a:t>Cell phone</a:t>
            </a:r>
            <a:endParaRPr lang="en-US" sz="1400" dirty="0">
              <a:solidFill>
                <a:srgbClr val="FF66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1" name="AutoShape 27"/>
          <p:cNvSpPr>
            <a:spLocks noChangeArrowheads="1"/>
          </p:cNvSpPr>
          <p:nvPr/>
        </p:nvSpPr>
        <p:spPr bwMode="auto">
          <a:xfrm>
            <a:off x="6248400" y="4038600"/>
            <a:ext cx="1295400" cy="381000"/>
          </a:xfrm>
          <a:prstGeom prst="flowChartAlternateProcess">
            <a:avLst/>
          </a:prstGeom>
          <a:gradFill rotWithShape="0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/>
          </a:gra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r>
              <a:rPr lang="en-US" sz="1400" dirty="0">
                <a:solidFill>
                  <a:srgbClr val="FF6600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en-US" sz="1400" dirty="0" smtClean="0">
                <a:solidFill>
                  <a:srgbClr val="FF6600"/>
                </a:solidFill>
                <a:ea typeface="Times New Roman" pitchFamily="18" charset="0"/>
                <a:cs typeface="Arial" charset="0"/>
              </a:rPr>
              <a:t>Kindle reader</a:t>
            </a:r>
            <a:endParaRPr lang="en-US" sz="1400" dirty="0">
              <a:solidFill>
                <a:srgbClr val="FF66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2" name="AutoShape 27"/>
          <p:cNvSpPr>
            <a:spLocks noChangeArrowheads="1"/>
          </p:cNvSpPr>
          <p:nvPr/>
        </p:nvSpPr>
        <p:spPr bwMode="auto">
          <a:xfrm>
            <a:off x="6248400" y="2057400"/>
            <a:ext cx="1143000" cy="381000"/>
          </a:xfrm>
          <a:prstGeom prst="flowChartAlternateProcess">
            <a:avLst/>
          </a:prstGeom>
          <a:gradFill rotWithShape="0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/>
          </a:gra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r>
              <a:rPr lang="en-US" sz="1400" dirty="0">
                <a:solidFill>
                  <a:srgbClr val="FF6600"/>
                </a:solidFill>
                <a:ea typeface="Times New Roman" pitchFamily="18" charset="0"/>
                <a:cs typeface="Arial" charset="0"/>
              </a:rPr>
              <a:t>  </a:t>
            </a:r>
            <a:r>
              <a:rPr lang="en-US" sz="1400" dirty="0" smtClean="0">
                <a:solidFill>
                  <a:srgbClr val="FF6600"/>
                </a:solidFill>
                <a:ea typeface="Times New Roman" pitchFamily="18" charset="0"/>
                <a:cs typeface="Arial" charset="0"/>
              </a:rPr>
              <a:t>PC/Mac</a:t>
            </a:r>
            <a:endParaRPr lang="en-US" sz="1400" dirty="0">
              <a:solidFill>
                <a:srgbClr val="FF66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3" name="AutoShape 27"/>
          <p:cNvSpPr>
            <a:spLocks noChangeArrowheads="1"/>
          </p:cNvSpPr>
          <p:nvPr/>
        </p:nvSpPr>
        <p:spPr bwMode="auto">
          <a:xfrm>
            <a:off x="6324600" y="4800600"/>
            <a:ext cx="1143000" cy="381000"/>
          </a:xfrm>
          <a:prstGeom prst="flowChartAlternateProcess">
            <a:avLst/>
          </a:prstGeom>
          <a:gradFill rotWithShape="0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/>
          </a:gra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r>
              <a:rPr lang="en-US" sz="1400" dirty="0">
                <a:solidFill>
                  <a:srgbClr val="FF6600"/>
                </a:solidFill>
                <a:ea typeface="Times New Roman" pitchFamily="18" charset="0"/>
                <a:cs typeface="Arial" charset="0"/>
              </a:rPr>
              <a:t>  </a:t>
            </a:r>
            <a:r>
              <a:rPr lang="en-US" sz="1400" dirty="0" err="1" smtClean="0">
                <a:solidFill>
                  <a:srgbClr val="FF6600"/>
                </a:solidFill>
                <a:ea typeface="Times New Roman" pitchFamily="18" charset="0"/>
                <a:cs typeface="Arial" charset="0"/>
              </a:rPr>
              <a:t>Ipad</a:t>
            </a:r>
            <a:r>
              <a:rPr lang="en-US" sz="1400" dirty="0" smtClean="0">
                <a:solidFill>
                  <a:srgbClr val="FF6600"/>
                </a:solidFill>
                <a:ea typeface="Times New Roman" pitchFamily="18" charset="0"/>
                <a:cs typeface="Arial" charset="0"/>
              </a:rPr>
              <a:t> </a:t>
            </a:r>
            <a:endParaRPr lang="en-US" sz="1400" dirty="0">
              <a:solidFill>
                <a:srgbClr val="FF66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5" name="Oval 4"/>
          <p:cNvSpPr>
            <a:spLocks noChangeArrowheads="1"/>
          </p:cNvSpPr>
          <p:nvPr/>
        </p:nvSpPr>
        <p:spPr bwMode="auto">
          <a:xfrm>
            <a:off x="7772400" y="3200400"/>
            <a:ext cx="1219200" cy="762000"/>
          </a:xfrm>
          <a:prstGeom prst="ellipse">
            <a:avLst/>
          </a:prstGeom>
          <a:gradFill rotWithShape="1">
            <a:gsLst>
              <a:gs pos="0">
                <a:srgbClr val="7030A0"/>
              </a:gs>
              <a:gs pos="100000">
                <a:srgbClr val="D49E6C"/>
              </a:gs>
              <a:gs pos="100000">
                <a:srgbClr val="A65528"/>
              </a:gs>
              <a:gs pos="100000">
                <a:srgbClr val="663012"/>
              </a:gs>
            </a:gsLst>
            <a:lin ang="5400000" scaled="0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6" name="Text Box 46"/>
          <p:cNvSpPr txBox="1">
            <a:spLocks noChangeArrowheads="1"/>
          </p:cNvSpPr>
          <p:nvPr/>
        </p:nvSpPr>
        <p:spPr bwMode="auto">
          <a:xfrm>
            <a:off x="8153400" y="3429000"/>
            <a:ext cx="5334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400" dirty="0" smtClean="0">
                <a:solidFill>
                  <a:srgbClr val="0000FF"/>
                </a:solidFill>
                <a:ea typeface="Times New Roman" pitchFamily="18" charset="0"/>
                <a:cs typeface="Arial" charset="0"/>
              </a:rPr>
              <a:t>User</a:t>
            </a:r>
            <a:endParaRPr lang="en-US" dirty="0">
              <a:ea typeface="Times New Roman" pitchFamily="18" charset="0"/>
              <a:cs typeface="Arial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5791200" y="3276600"/>
            <a:ext cx="228600" cy="2286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utoShape 27"/>
          <p:cNvSpPr>
            <a:spLocks noChangeArrowheads="1"/>
          </p:cNvSpPr>
          <p:nvPr/>
        </p:nvSpPr>
        <p:spPr bwMode="auto">
          <a:xfrm>
            <a:off x="6248400" y="5486400"/>
            <a:ext cx="1295400" cy="381000"/>
          </a:xfrm>
          <a:prstGeom prst="flowChartAlternateProcess">
            <a:avLst/>
          </a:prstGeom>
          <a:gradFill rotWithShape="0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/>
          </a:gra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r>
              <a:rPr lang="en-US" sz="1400" dirty="0">
                <a:solidFill>
                  <a:srgbClr val="FF6600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en-US" sz="1400" dirty="0" smtClean="0">
                <a:solidFill>
                  <a:srgbClr val="FF6600"/>
                </a:solidFill>
                <a:ea typeface="Times New Roman" pitchFamily="18" charset="0"/>
                <a:cs typeface="Arial" charset="0"/>
              </a:rPr>
              <a:t>Other devices</a:t>
            </a:r>
            <a:endParaRPr lang="en-US" sz="1400" dirty="0">
              <a:solidFill>
                <a:srgbClr val="FF6600"/>
              </a:solidFill>
              <a:ea typeface="Times New Roman" pitchFamily="18" charset="0"/>
              <a:cs typeface="Arial" charset="0"/>
            </a:endParaRPr>
          </a:p>
        </p:txBody>
      </p:sp>
      <p:cxnSp>
        <p:nvCxnSpPr>
          <p:cNvPr id="53" name="Straight Connector 52"/>
          <p:cNvCxnSpPr>
            <a:endCxn id="42" idx="3"/>
          </p:cNvCxnSpPr>
          <p:nvPr/>
        </p:nvCxnSpPr>
        <p:spPr>
          <a:xfrm rot="5400000" flipH="1" flipV="1">
            <a:off x="5410201" y="3547923"/>
            <a:ext cx="490678" cy="33827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endCxn id="42" idx="1"/>
          </p:cNvCxnSpPr>
          <p:nvPr/>
        </p:nvCxnSpPr>
        <p:spPr>
          <a:xfrm rot="16200000" flipH="1">
            <a:off x="5410202" y="2895602"/>
            <a:ext cx="414476" cy="41447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42" idx="0"/>
          </p:cNvCxnSpPr>
          <p:nvPr/>
        </p:nvCxnSpPr>
        <p:spPr>
          <a:xfrm rot="5400000" flipH="1" flipV="1">
            <a:off x="5657850" y="2686050"/>
            <a:ext cx="838200" cy="3429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42" idx="7"/>
          </p:cNvCxnSpPr>
          <p:nvPr/>
        </p:nvCxnSpPr>
        <p:spPr>
          <a:xfrm rot="5400000" flipH="1" flipV="1">
            <a:off x="5986322" y="3048000"/>
            <a:ext cx="262078" cy="2620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42" idx="5"/>
            <a:endCxn id="60" idx="1"/>
          </p:cNvCxnSpPr>
          <p:nvPr/>
        </p:nvCxnSpPr>
        <p:spPr>
          <a:xfrm rot="16200000" flipH="1">
            <a:off x="6081572" y="3376472"/>
            <a:ext cx="71578" cy="2620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rot="16200000" flipH="1">
            <a:off x="5829300" y="3619500"/>
            <a:ext cx="533400" cy="304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42" idx="4"/>
          </p:cNvCxnSpPr>
          <p:nvPr/>
        </p:nvCxnSpPr>
        <p:spPr>
          <a:xfrm rot="16200000" flipH="1">
            <a:off x="5467350" y="3943350"/>
            <a:ext cx="1295400" cy="4191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42" idx="4"/>
          </p:cNvCxnSpPr>
          <p:nvPr/>
        </p:nvCxnSpPr>
        <p:spPr>
          <a:xfrm rot="16200000" flipH="1">
            <a:off x="5048250" y="4362450"/>
            <a:ext cx="2057400" cy="3429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60" idx="3"/>
            <a:endCxn id="35" idx="2"/>
          </p:cNvCxnSpPr>
          <p:nvPr/>
        </p:nvCxnSpPr>
        <p:spPr>
          <a:xfrm>
            <a:off x="7467600" y="3543300"/>
            <a:ext cx="304800" cy="381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31" idx="3"/>
            <a:endCxn id="35" idx="3"/>
          </p:cNvCxnSpPr>
          <p:nvPr/>
        </p:nvCxnSpPr>
        <p:spPr>
          <a:xfrm flipV="1">
            <a:off x="7543800" y="3850808"/>
            <a:ext cx="407148" cy="37829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33" idx="3"/>
          </p:cNvCxnSpPr>
          <p:nvPr/>
        </p:nvCxnSpPr>
        <p:spPr>
          <a:xfrm flipV="1">
            <a:off x="7467600" y="3962400"/>
            <a:ext cx="685800" cy="10287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endCxn id="35" idx="4"/>
          </p:cNvCxnSpPr>
          <p:nvPr/>
        </p:nvCxnSpPr>
        <p:spPr>
          <a:xfrm rot="5400000" flipH="1" flipV="1">
            <a:off x="7200896" y="4305304"/>
            <a:ext cx="1524007" cy="83820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30" idx="3"/>
            <a:endCxn id="35" idx="1"/>
          </p:cNvCxnSpPr>
          <p:nvPr/>
        </p:nvCxnSpPr>
        <p:spPr>
          <a:xfrm>
            <a:off x="7391400" y="2933700"/>
            <a:ext cx="559548" cy="37829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rot="16200000" flipH="1">
            <a:off x="7353300" y="2400300"/>
            <a:ext cx="838200" cy="762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ctangle 132"/>
          <p:cNvSpPr/>
          <p:nvPr/>
        </p:nvSpPr>
        <p:spPr>
          <a:xfrm>
            <a:off x="685800" y="3962400"/>
            <a:ext cx="99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ea typeface="Times New Roman" pitchFamily="18" charset="0"/>
                <a:cs typeface="Arial" charset="0"/>
              </a:rPr>
              <a:t>Content</a:t>
            </a:r>
            <a:endParaRPr lang="en-US" sz="1600" dirty="0">
              <a:solidFill>
                <a:srgbClr val="FFFF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2590800" y="3962400"/>
            <a:ext cx="129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ea typeface="Times New Roman" pitchFamily="18" charset="0"/>
                <a:cs typeface="Arial" charset="0"/>
              </a:rPr>
              <a:t>Format/tech support</a:t>
            </a:r>
            <a:endParaRPr lang="en-US" sz="1600" dirty="0">
              <a:solidFill>
                <a:srgbClr val="FFFF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4267200" y="3276600"/>
            <a:ext cx="152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ea typeface="Times New Roman" pitchFamily="18" charset="0"/>
                <a:cs typeface="Arial" charset="0"/>
              </a:rPr>
              <a:t>Access platform</a:t>
            </a:r>
            <a:endParaRPr lang="en-US" sz="1600" dirty="0">
              <a:solidFill>
                <a:srgbClr val="FFFF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457200" y="5934670"/>
            <a:ext cx="198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ea typeface="Times New Roman" pitchFamily="18" charset="0"/>
                <a:cs typeface="Arial" charset="0"/>
              </a:rPr>
              <a:t>Content/format/tech support</a:t>
            </a:r>
            <a:endParaRPr lang="en-US" sz="1600" dirty="0" smtClean="0">
              <a:solidFill>
                <a:srgbClr val="FFFF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  <p:cxnSp>
        <p:nvCxnSpPr>
          <p:cNvPr id="51" name="Straight Connector 50"/>
          <p:cNvCxnSpPr>
            <a:stCxn id="64" idx="4"/>
          </p:cNvCxnSpPr>
          <p:nvPr/>
        </p:nvCxnSpPr>
        <p:spPr>
          <a:xfrm rot="16200000" flipH="1">
            <a:off x="2435225" y="4645024"/>
            <a:ext cx="1641475" cy="4127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7" grpId="0" animBg="1"/>
      <p:bldP spid="2058" grpId="0" animBg="1"/>
      <p:bldP spid="58" grpId="0" animBg="1"/>
      <p:bldP spid="59" grpId="0" animBg="1"/>
      <p:bldP spid="60" grpId="0" animBg="1"/>
      <p:bldP spid="64" grpId="0" animBg="1"/>
      <p:bldP spid="65" grpId="0" animBg="1"/>
      <p:bldP spid="66" grpId="0" animBg="1"/>
      <p:bldP spid="83" grpId="0" animBg="1"/>
      <p:bldP spid="84" grpId="0" animBg="1"/>
      <p:bldP spid="98" grpId="0"/>
      <p:bldP spid="99" grpId="0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42" grpId="0" animBg="1"/>
      <p:bldP spid="43" grpId="0" animBg="1"/>
      <p:bldP spid="133" grpId="0"/>
      <p:bldP spid="134" grpId="0"/>
      <p:bldP spid="135" grpId="0"/>
      <p:bldP spid="1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FFC000"/>
                </a:solidFill>
              </a:rPr>
              <a:t>SuperStar</a:t>
            </a:r>
            <a:r>
              <a:rPr lang="en-US" sz="3600" dirty="0" smtClean="0">
                <a:solidFill>
                  <a:srgbClr val="FFC000"/>
                </a:solidFill>
              </a:rPr>
              <a:t> Digital Library</a:t>
            </a:r>
            <a:br>
              <a:rPr lang="en-US" sz="3600" dirty="0" smtClean="0">
                <a:solidFill>
                  <a:srgbClr val="FFC000"/>
                </a:solidFill>
              </a:rPr>
            </a:br>
            <a:r>
              <a:rPr lang="zh-CN" altLang="en-US" sz="3200" dirty="0" smtClean="0">
                <a:solidFill>
                  <a:srgbClr val="FFC000"/>
                </a:solidFill>
              </a:rPr>
              <a:t>超星数字图书馆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752600"/>
            <a:ext cx="3886200" cy="4525963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sz="2000" dirty="0" smtClean="0">
                <a:solidFill>
                  <a:srgbClr val="0000FF"/>
                </a:solidFill>
              </a:rPr>
              <a:t>超星发展的移动图书馆通过设置个人空间与图书馆</a:t>
            </a:r>
            <a:r>
              <a:rPr lang="en-US" sz="2000" dirty="0" smtClean="0">
                <a:solidFill>
                  <a:srgbClr val="0000FF"/>
                </a:solidFill>
              </a:rPr>
              <a:t>OPAC</a:t>
            </a:r>
            <a:r>
              <a:rPr lang="zh-CN" altLang="en-US" sz="2000" dirty="0" smtClean="0">
                <a:solidFill>
                  <a:srgbClr val="0000FF"/>
                </a:solidFill>
              </a:rPr>
              <a:t>系统的对接，使用手机或移动设备登录，实现了馆藏查询、续借、预约、挂失、到期提醒、热门书排行榜、咨询等自助式移动服务。并可以自由选择咨询问答、新闻发布、公告（通知）、新书推荐、借书到期提醒、热门书推荐、预约取书通知等信息交流功能。</a:t>
            </a:r>
            <a:endParaRPr lang="en-US" altLang="zh-CN" sz="2000" dirty="0" smtClean="0">
              <a:solidFill>
                <a:srgbClr val="0000FF"/>
              </a:solidFill>
            </a:endParaRPr>
          </a:p>
          <a:p>
            <a:r>
              <a:rPr lang="zh-CN" altLang="en-US" sz="2000" dirty="0" smtClean="0">
                <a:solidFill>
                  <a:srgbClr val="0000FF"/>
                </a:solidFill>
              </a:rPr>
              <a:t>还专门提供</a:t>
            </a:r>
            <a:r>
              <a:rPr lang="en-US" sz="2000" dirty="0" smtClean="0">
                <a:solidFill>
                  <a:srgbClr val="0000FF"/>
                </a:solidFill>
              </a:rPr>
              <a:t>3</a:t>
            </a:r>
            <a:r>
              <a:rPr lang="zh-CN" altLang="en-US" sz="2000" dirty="0" smtClean="0">
                <a:solidFill>
                  <a:srgbClr val="0000FF"/>
                </a:solidFill>
              </a:rPr>
              <a:t>万多本</a:t>
            </a:r>
            <a:r>
              <a:rPr lang="en-US" sz="2000" dirty="0" smtClean="0">
                <a:solidFill>
                  <a:srgbClr val="0000FF"/>
                </a:solidFill>
              </a:rPr>
              <a:t>e-pub</a:t>
            </a:r>
            <a:r>
              <a:rPr lang="zh-CN" altLang="en-US" sz="2000" dirty="0" smtClean="0">
                <a:solidFill>
                  <a:srgbClr val="0000FF"/>
                </a:solidFill>
              </a:rPr>
              <a:t>电子图书</a:t>
            </a:r>
            <a:r>
              <a:rPr lang="en-US" altLang="zh-CN" sz="2000" dirty="0" smtClean="0">
                <a:solidFill>
                  <a:srgbClr val="0000FF"/>
                </a:solidFill>
              </a:rPr>
              <a:t>, </a:t>
            </a:r>
            <a:r>
              <a:rPr lang="en-US" sz="2000" dirty="0" smtClean="0">
                <a:solidFill>
                  <a:srgbClr val="0000FF"/>
                </a:solidFill>
              </a:rPr>
              <a:t>7800</a:t>
            </a:r>
            <a:r>
              <a:rPr lang="zh-CN" altLang="en-US" sz="2000" dirty="0" smtClean="0">
                <a:solidFill>
                  <a:srgbClr val="0000FF"/>
                </a:solidFill>
              </a:rPr>
              <a:t>多万篇报纸全文供手机用户阅读使用。提供</a:t>
            </a:r>
            <a:r>
              <a:rPr lang="en-US" sz="2000" dirty="0" smtClean="0">
                <a:solidFill>
                  <a:srgbClr val="0000FF"/>
                </a:solidFill>
              </a:rPr>
              <a:t>215</a:t>
            </a:r>
            <a:r>
              <a:rPr lang="zh-CN" altLang="en-US" sz="2000" dirty="0" smtClean="0">
                <a:solidFill>
                  <a:srgbClr val="0000FF"/>
                </a:solidFill>
              </a:rPr>
              <a:t>万种中文电子图书、</a:t>
            </a:r>
            <a:r>
              <a:rPr lang="en-US" sz="2000" dirty="0" smtClean="0">
                <a:solidFill>
                  <a:srgbClr val="0000FF"/>
                </a:solidFill>
              </a:rPr>
              <a:t>9</a:t>
            </a:r>
            <a:r>
              <a:rPr lang="zh-CN" altLang="en-US" sz="2000" dirty="0" smtClean="0">
                <a:solidFill>
                  <a:srgbClr val="0000FF"/>
                </a:solidFill>
              </a:rPr>
              <a:t>亿页全文资料的文献传递，内容涉及文学、历史、哲学、医学、旅游、计算机、建筑、军事、经济、金融和环保等数字图书资源。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5" name="Content Placeholder 16" descr="IMG_266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76400"/>
            <a:ext cx="4038600" cy="44613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71600"/>
            <a:ext cx="7086600" cy="507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Tianjin TEDA Mobile Library</a:t>
            </a:r>
            <a:br>
              <a:rPr lang="en-US" sz="3200" dirty="0" smtClean="0">
                <a:solidFill>
                  <a:srgbClr val="FFC000"/>
                </a:solidFill>
              </a:rPr>
            </a:br>
            <a:r>
              <a:rPr lang="zh-CN" altLang="en-US" sz="3200" dirty="0" smtClean="0">
                <a:solidFill>
                  <a:srgbClr val="FFC000"/>
                </a:solidFill>
              </a:rPr>
              <a:t>天津泰达移动图书馆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FFC000"/>
                </a:solidFill>
              </a:rPr>
              <a:t>Build a New Model to Access to knowledge in the Goble Information Age </a:t>
            </a:r>
            <a:br>
              <a:rPr lang="en-US" sz="3100" dirty="0" smtClean="0">
                <a:solidFill>
                  <a:srgbClr val="FFC00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9" name="Content Placeholder 8" descr="IMG_267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3200400"/>
            <a:ext cx="4038600" cy="3028950"/>
          </a:xfrm>
        </p:spPr>
      </p:pic>
      <p:pic>
        <p:nvPicPr>
          <p:cNvPr id="10" name="Content Placeholder 8" descr="IMG_267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3400" y="1600200"/>
            <a:ext cx="4038600" cy="3028950"/>
          </a:xfrm>
        </p:spPr>
      </p:pic>
      <p:sp>
        <p:nvSpPr>
          <p:cNvPr id="11" name="Rectangle 10"/>
          <p:cNvSpPr/>
          <p:nvPr/>
        </p:nvSpPr>
        <p:spPr>
          <a:xfrm>
            <a:off x="533400" y="5334000"/>
            <a:ext cx="388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smtClean="0">
                <a:solidFill>
                  <a:srgbClr val="7030A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TEDA is the acronym of Tianjin Economic-Technological Development Area </a:t>
            </a:r>
            <a:endParaRPr lang="en-US" sz="1400" dirty="0" smtClean="0">
              <a:solidFill>
                <a:srgbClr val="7030A0"/>
              </a:solidFill>
              <a:latin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48200" y="1905000"/>
            <a:ext cx="411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Launching Ceremony for the TEDA Mobile Library in Tianjin, Sept. 27,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295400"/>
            <a:ext cx="83058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>
                <a:solidFill>
                  <a:srgbClr val="FF0066"/>
                </a:solidFill>
                <a:latin typeface="Arial" pitchFamily="34" charset="0"/>
              </a:rPr>
              <a:t>I. </a:t>
            </a:r>
            <a:r>
              <a:rPr lang="en-US" sz="3600" dirty="0" smtClean="0">
                <a:solidFill>
                  <a:srgbClr val="FF0066"/>
                </a:solidFill>
                <a:latin typeface="Calibri" pitchFamily="34" charset="0"/>
              </a:rPr>
              <a:t>Flourishing Chinese Publishing Landscape</a:t>
            </a:r>
            <a:r>
              <a:rPr lang="en-US" sz="4000" b="1" dirty="0" smtClean="0">
                <a:solidFill>
                  <a:srgbClr val="FF0066"/>
                </a:solidFill>
                <a:latin typeface="Calibri" pitchFamily="34" charset="0"/>
              </a:rPr>
              <a:t/>
            </a:r>
            <a:br>
              <a:rPr lang="en-US" sz="4000" b="1" dirty="0" smtClean="0">
                <a:solidFill>
                  <a:srgbClr val="FF0066"/>
                </a:solidFill>
                <a:latin typeface="Calibri" pitchFamily="34" charset="0"/>
              </a:rPr>
            </a:br>
            <a:r>
              <a:rPr lang="en-US" sz="4000" dirty="0" smtClean="0">
                <a:solidFill>
                  <a:srgbClr val="FF6600"/>
                </a:solidFill>
                <a:latin typeface="Arial" pitchFamily="34" charset="0"/>
              </a:rPr>
              <a:t/>
            </a:r>
            <a:br>
              <a:rPr lang="en-US" sz="4000" dirty="0" smtClean="0">
                <a:solidFill>
                  <a:srgbClr val="FF6600"/>
                </a:solidFill>
                <a:latin typeface="Arial" pitchFamily="34" charset="0"/>
              </a:rPr>
            </a:br>
            <a:endParaRPr lang="en-US" sz="4000" dirty="0" smtClean="0">
              <a:solidFill>
                <a:srgbClr val="FF6600"/>
              </a:solidFill>
              <a:latin typeface="Arial" pitchFamily="34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2133600"/>
            <a:ext cx="7924800" cy="3505200"/>
          </a:xfrm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rgbClr val="0000FF"/>
                </a:solidFill>
                <a:latin typeface="Calibri" pitchFamily="34" charset="0"/>
              </a:rPr>
              <a:t>Amplification of the Scale and Outputs of Publishing Industry</a:t>
            </a:r>
          </a:p>
          <a:p>
            <a:pPr eaLnBrk="1" hangingPunct="1"/>
            <a:r>
              <a:rPr lang="en-US" i="1" dirty="0" smtClean="0">
                <a:solidFill>
                  <a:srgbClr val="0000FF"/>
                </a:solidFill>
                <a:latin typeface="Calibri" pitchFamily="34" charset="0"/>
              </a:rPr>
              <a:t>Increasing Popularity of Digital Publishing and Mobile Networks </a:t>
            </a:r>
          </a:p>
          <a:p>
            <a:pPr eaLnBrk="1" hangingPunct="1"/>
            <a:r>
              <a:rPr lang="en-US" i="1" dirty="0" smtClean="0">
                <a:solidFill>
                  <a:srgbClr val="0000FF"/>
                </a:solidFill>
                <a:latin typeface="Calibri" pitchFamily="34" charset="0"/>
              </a:rPr>
              <a:t>Improvement of the Book Import and Export and Copyright-Trade</a:t>
            </a:r>
          </a:p>
          <a:p>
            <a:pPr eaLnBrk="1" hangingPunct="1">
              <a:buFont typeface="Arial" pitchFamily="34" charset="0"/>
              <a:buNone/>
            </a:pPr>
            <a:endParaRPr lang="en-US" altLang="zh-CN" dirty="0" smtClean="0">
              <a:solidFill>
                <a:srgbClr val="FFCC66"/>
              </a:solidFill>
              <a:latin typeface="Calibri" pitchFamily="34" charset="0"/>
              <a:ea typeface="宋体" pitchFamily="2" charset="-122"/>
            </a:endParaRPr>
          </a:p>
          <a:p>
            <a:pPr eaLnBrk="1" hangingPunct="1">
              <a:buFont typeface="Arial" pitchFamily="34" charset="0"/>
              <a:buNone/>
            </a:pPr>
            <a:endParaRPr lang="en-US" dirty="0" smtClean="0">
              <a:solidFill>
                <a:srgbClr val="FFCC66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838200" y="2438400"/>
            <a:ext cx="7772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 smtClean="0">
                <a:solidFill>
                  <a:srgbClr val="FFC000"/>
                </a:solidFill>
              </a:rPr>
              <a:t>方正</a:t>
            </a:r>
            <a:r>
              <a:rPr lang="en-US" sz="3600" dirty="0" err="1" smtClean="0">
                <a:solidFill>
                  <a:srgbClr val="FFC000"/>
                </a:solidFill>
              </a:rPr>
              <a:t>Apabi</a:t>
            </a:r>
            <a:r>
              <a:rPr lang="zh-CN" altLang="en-US" sz="3600" dirty="0" smtClean="0">
                <a:solidFill>
                  <a:srgbClr val="FFC000"/>
                </a:solidFill>
              </a:rPr>
              <a:t>数字图书馆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6000" y="2133601"/>
            <a:ext cx="2590800" cy="3810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CN" altLang="en-US" sz="2000" dirty="0" smtClean="0">
                <a:solidFill>
                  <a:srgbClr val="0000FF"/>
                </a:solidFill>
              </a:rPr>
              <a:t>      方正</a:t>
            </a:r>
            <a:r>
              <a:rPr lang="en-US" sz="2000" dirty="0" err="1" smtClean="0">
                <a:solidFill>
                  <a:srgbClr val="0000FF"/>
                </a:solidFill>
              </a:rPr>
              <a:t>Apabi</a:t>
            </a:r>
            <a:r>
              <a:rPr lang="zh-CN" altLang="en-US" sz="2000" dirty="0" smtClean="0">
                <a:solidFill>
                  <a:srgbClr val="0000FF"/>
                </a:solidFill>
              </a:rPr>
              <a:t>数字图书系统由北大方正电子有限公司制作，收录了全国</a:t>
            </a:r>
            <a:r>
              <a:rPr lang="en-US" sz="2000" dirty="0" smtClean="0">
                <a:solidFill>
                  <a:srgbClr val="0000FF"/>
                </a:solidFill>
              </a:rPr>
              <a:t>400</a:t>
            </a:r>
            <a:r>
              <a:rPr lang="zh-CN" altLang="en-US" sz="2000" dirty="0" smtClean="0">
                <a:solidFill>
                  <a:srgbClr val="0000FF"/>
                </a:solidFill>
              </a:rPr>
              <a:t>多家出版社出版的最新中文图书，绝大部分为</a:t>
            </a:r>
            <a:r>
              <a:rPr lang="en-US" sz="2000" dirty="0" smtClean="0">
                <a:solidFill>
                  <a:srgbClr val="0000FF"/>
                </a:solidFill>
              </a:rPr>
              <a:t>2000</a:t>
            </a:r>
            <a:r>
              <a:rPr lang="zh-CN" altLang="en-US" sz="2000" dirty="0" smtClean="0">
                <a:solidFill>
                  <a:srgbClr val="0000FF"/>
                </a:solidFill>
              </a:rPr>
              <a:t>年以后出版的，并与纸质图书同步出版。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600"/>
            <a:ext cx="5562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924800" cy="868362"/>
          </a:xfrm>
        </p:spPr>
        <p:txBody>
          <a:bodyPr>
            <a:normAutofit/>
          </a:bodyPr>
          <a:lstStyle/>
          <a:p>
            <a:r>
              <a:rPr lang="zh-CN" altLang="en-US" sz="3600" dirty="0" smtClean="0">
                <a:solidFill>
                  <a:srgbClr val="FFC000"/>
                </a:solidFill>
              </a:rPr>
              <a:t>上海世纪出版股份有限公司 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696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90600" y="6172200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http://www.ewen.cc/sjfx/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944562"/>
          </a:xfrm>
        </p:spPr>
        <p:txBody>
          <a:bodyPr>
            <a:normAutofit/>
          </a:bodyPr>
          <a:lstStyle/>
          <a:p>
            <a:r>
              <a:rPr lang="zh-CN" altLang="en-US" sz="3600" dirty="0" smtClean="0">
                <a:solidFill>
                  <a:srgbClr val="FFC000"/>
                </a:solidFill>
              </a:rPr>
              <a:t>汉王电纸书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6172200"/>
            <a:ext cx="2427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http://www.hw99.com/</a:t>
            </a:r>
            <a:endParaRPr lang="en-US" dirty="0" smtClean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447800"/>
            <a:ext cx="7543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zh-CN" altLang="en-US" sz="3600" dirty="0" smtClean="0">
                <a:solidFill>
                  <a:srgbClr val="FFC000"/>
                </a:solidFill>
              </a:rPr>
              <a:t>盛大文学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7391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90600" y="6248400"/>
            <a:ext cx="27324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http://www.sd-wx.com.cn/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57200"/>
            <a:ext cx="7467600" cy="5970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7315200" cy="518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838200" y="6248400"/>
            <a:ext cx="350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3E534C"/>
                </a:solidFill>
                <a:effectLst/>
                <a:latin typeface="黑体" pitchFamily="49" charset="-122"/>
                <a:ea typeface="黑体" pitchFamily="49" charset="-122"/>
                <a:cs typeface="Times New Roman" pitchFamily="18" charset="0"/>
                <a:hlinkClick r:id="rId3"/>
              </a:rPr>
              <a:t>http://www.airitibooks.com/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2200" y="304800"/>
            <a:ext cx="411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solidFill>
                  <a:srgbClr val="FFC000"/>
                </a:solidFill>
              </a:rPr>
              <a:t>台湾华艺数位电子书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Sample Mobile Libraries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3735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altLang="zh-CN" dirty="0" smtClean="0">
                <a:solidFill>
                  <a:srgbClr val="FFFF99"/>
                </a:solidFill>
              </a:rPr>
              <a:t>	</a:t>
            </a:r>
            <a:endParaRPr lang="en-US" altLang="zh-CN" dirty="0" smtClean="0">
              <a:solidFill>
                <a:srgbClr val="0000FF"/>
              </a:solidFill>
            </a:endParaRPr>
          </a:p>
          <a:p>
            <a:r>
              <a:rPr lang="zh-CN" altLang="en-US" dirty="0" smtClean="0">
                <a:solidFill>
                  <a:srgbClr val="FFFF99"/>
                </a:solidFill>
              </a:rPr>
              <a:t>北京书生公司</a:t>
            </a:r>
            <a:r>
              <a:rPr lang="zh-CN" altLang="en-US" dirty="0" smtClean="0">
                <a:solidFill>
                  <a:srgbClr val="0000FF"/>
                </a:solidFill>
              </a:rPr>
              <a:t> </a:t>
            </a:r>
            <a:r>
              <a:rPr lang="en-US" u="sng" dirty="0" smtClean="0">
                <a:solidFill>
                  <a:srgbClr val="0000FF"/>
                </a:solidFill>
                <a:hlinkClick r:id="rId2"/>
              </a:rPr>
              <a:t>http://www.sursen.com</a:t>
            </a:r>
            <a:endParaRPr lang="en-US" dirty="0" smtClean="0">
              <a:solidFill>
                <a:srgbClr val="FFFF99"/>
              </a:solidFill>
            </a:endParaRPr>
          </a:p>
          <a:p>
            <a:r>
              <a:rPr lang="zh-CN" altLang="en-US" dirty="0" smtClean="0">
                <a:solidFill>
                  <a:srgbClr val="FFFF99"/>
                </a:solidFill>
              </a:rPr>
              <a:t>北京大学移动图书馆</a:t>
            </a:r>
            <a:r>
              <a:rPr lang="en-US" dirty="0" smtClean="0">
                <a:solidFill>
                  <a:srgbClr val="FFFF99"/>
                </a:solidFill>
                <a:hlinkClick r:id="rId3"/>
              </a:rPr>
              <a:t>http://wap.lib.pku.edu.cn</a:t>
            </a:r>
            <a:endParaRPr lang="en-US" dirty="0" smtClean="0">
              <a:solidFill>
                <a:srgbClr val="FFFF99"/>
              </a:solidFill>
            </a:endParaRPr>
          </a:p>
          <a:p>
            <a:pPr lvl="0"/>
            <a:r>
              <a:rPr lang="zh-CN" altLang="en-US" dirty="0" smtClean="0">
                <a:solidFill>
                  <a:srgbClr val="FFFF99"/>
                </a:solidFill>
              </a:rPr>
              <a:t>清华大学移动数字图书馆 </a:t>
            </a:r>
            <a:r>
              <a:rPr lang="en-US" dirty="0" smtClean="0">
                <a:solidFill>
                  <a:srgbClr val="FFFF99"/>
                </a:solidFill>
                <a:hlinkClick r:id="rId4"/>
              </a:rPr>
              <a:t>http://lib.tsinghua.edu.cn/m</a:t>
            </a:r>
            <a:endParaRPr lang="en-US" altLang="zh-CN" dirty="0" smtClean="0">
              <a:solidFill>
                <a:srgbClr val="FFFF99"/>
              </a:solidFill>
            </a:endParaRPr>
          </a:p>
          <a:p>
            <a:r>
              <a:rPr lang="zh-CN" altLang="en-US" dirty="0" smtClean="0">
                <a:solidFill>
                  <a:srgbClr val="FFFF99"/>
                </a:solidFill>
              </a:rPr>
              <a:t>复旦大学移动图书馆 </a:t>
            </a:r>
            <a:r>
              <a:rPr lang="en-US" u="sng" dirty="0" smtClean="0">
                <a:solidFill>
                  <a:srgbClr val="FFFF99"/>
                </a:solidFill>
                <a:hlinkClick r:id="rId5"/>
              </a:rPr>
              <a:t>http://mlib.fudan.edu.cn</a:t>
            </a:r>
            <a:endParaRPr lang="en-US" altLang="zh-CN" dirty="0" smtClean="0">
              <a:solidFill>
                <a:srgbClr val="FFFF99"/>
              </a:solidFill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533401"/>
            <a:ext cx="7010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143000" y="6172200"/>
            <a:ext cx="510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 b="1" dirty="0" smtClean="0">
                <a:solidFill>
                  <a:srgbClr val="7030A0"/>
                </a:solidFill>
                <a:latin typeface="Arial" charset="0"/>
                <a:ea typeface="宋体" charset="-122"/>
              </a:rPr>
              <a:t>Source: </a:t>
            </a:r>
            <a:r>
              <a:rPr lang="en-US" sz="1200" u="sng" dirty="0" smtClean="0">
                <a:solidFill>
                  <a:srgbClr val="7030A0"/>
                </a:solidFill>
                <a:hlinkClick r:id="rId3"/>
              </a:rPr>
              <a:t>http://wenku.baidu.com/view/18bbf10eba1aa8114431d974.html</a:t>
            </a:r>
            <a:endParaRPr lang="en-US" altLang="zh-CN" sz="1200" b="1" dirty="0">
              <a:solidFill>
                <a:srgbClr val="7030A0"/>
              </a:solidFill>
              <a:latin typeface="Arial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标题 2"/>
          <p:cNvSpPr>
            <a:spLocks noGrp="1"/>
          </p:cNvSpPr>
          <p:nvPr>
            <p:ph type="title"/>
          </p:nvPr>
        </p:nvSpPr>
        <p:spPr>
          <a:xfrm>
            <a:off x="914400" y="533400"/>
            <a:ext cx="7315200" cy="487362"/>
          </a:xfrm>
        </p:spPr>
        <p:txBody>
          <a:bodyPr>
            <a:noAutofit/>
          </a:bodyPr>
          <a:lstStyle/>
          <a:p>
            <a:r>
              <a:rPr lang="en-US" altLang="zh-CN" sz="3200" dirty="0" smtClean="0">
                <a:solidFill>
                  <a:srgbClr val="0000FF"/>
                </a:solidFill>
              </a:rPr>
              <a:t>Sample Flowchart for Mobile Library Users</a:t>
            </a:r>
            <a:endParaRPr lang="zh-CN" altLang="en-US" sz="3200" dirty="0" smtClean="0">
              <a:solidFill>
                <a:srgbClr val="0000FF"/>
              </a:solidFill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gray">
          <a:xfrm>
            <a:off x="2286000" y="1524000"/>
            <a:ext cx="4368800" cy="576262"/>
          </a:xfrm>
          <a:prstGeom prst="roundRect">
            <a:avLst>
              <a:gd name="adj" fmla="val 9106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    注册账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号 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User 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ccount Registration</a:t>
            </a:r>
            <a:r>
              <a:rPr lang="zh-CN" altLang="en-US" dirty="0" smtClean="0">
                <a:solidFill>
                  <a:schemeClr val="tx1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 </a:t>
            </a:r>
            <a:endParaRPr lang="en-US" altLang="zh-CN" dirty="0">
              <a:solidFill>
                <a:schemeClr val="tx1"/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1750" name="AutoShape 76"/>
          <p:cNvSpPr>
            <a:spLocks noChangeArrowheads="1"/>
          </p:cNvSpPr>
          <p:nvPr/>
        </p:nvSpPr>
        <p:spPr bwMode="auto">
          <a:xfrm>
            <a:off x="4419600" y="2209800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gray">
          <a:xfrm>
            <a:off x="2362200" y="2667000"/>
            <a:ext cx="4267200" cy="576262"/>
          </a:xfrm>
          <a:prstGeom prst="roundRect">
            <a:avLst>
              <a:gd name="adj" fmla="val 9106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馆</a:t>
            </a: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藏图书检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索 </a:t>
            </a:r>
            <a:r>
              <a:rPr lang="en-US" altLang="zh-CN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Library Book Search</a:t>
            </a:r>
            <a:endParaRPr lang="en-US" altLang="zh-CN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gray">
          <a:xfrm>
            <a:off x="2514600" y="3733800"/>
            <a:ext cx="4038600" cy="576262"/>
          </a:xfrm>
          <a:prstGeom prst="roundRect">
            <a:avLst>
              <a:gd name="adj" fmla="val 9106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电子资源检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索 </a:t>
            </a:r>
            <a:r>
              <a:rPr lang="en-US" altLang="zh-CN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E-resource Search</a:t>
            </a:r>
            <a:endParaRPr lang="en-US" altLang="zh-CN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gray">
          <a:xfrm>
            <a:off x="3022600" y="4994275"/>
            <a:ext cx="3133725" cy="720725"/>
          </a:xfrm>
          <a:prstGeom prst="roundRect">
            <a:avLst>
              <a:gd name="adj" fmla="val 9106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个人中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心 </a:t>
            </a:r>
            <a:r>
              <a:rPr lang="en-US" altLang="zh-CN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Personal Center</a:t>
            </a:r>
            <a:endParaRPr lang="en-US" altLang="zh-CN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760" name="AutoShape 86"/>
          <p:cNvSpPr>
            <a:spLocks noChangeArrowheads="1"/>
          </p:cNvSpPr>
          <p:nvPr/>
        </p:nvSpPr>
        <p:spPr bwMode="auto">
          <a:xfrm>
            <a:off x="4419600" y="3352800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zh-CN" altLang="en-US"/>
          </a:p>
        </p:txBody>
      </p:sp>
      <p:sp>
        <p:nvSpPr>
          <p:cNvPr id="31761" name="AutoShape 87"/>
          <p:cNvSpPr>
            <a:spLocks noChangeArrowheads="1"/>
          </p:cNvSpPr>
          <p:nvPr/>
        </p:nvSpPr>
        <p:spPr bwMode="auto">
          <a:xfrm>
            <a:off x="4419600" y="4495800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5148262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1" descr="kindle外刊搜索结果列表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295400"/>
            <a:ext cx="333039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685799"/>
            <a:ext cx="7162800" cy="457201"/>
          </a:xfrm>
        </p:spPr>
        <p:txBody>
          <a:bodyPr>
            <a:normAutofit fontScale="90000"/>
          </a:bodyPr>
          <a:lstStyle/>
          <a:p>
            <a:r>
              <a:rPr lang="en-US" sz="3100" i="1" dirty="0" smtClean="0">
                <a:solidFill>
                  <a:srgbClr val="FFC000"/>
                </a:solidFill>
                <a:latin typeface="Calibri" pitchFamily="34" charset="0"/>
              </a:rPr>
              <a:t/>
            </a:r>
            <a:br>
              <a:rPr lang="en-US" sz="3100" i="1" dirty="0" smtClean="0">
                <a:solidFill>
                  <a:srgbClr val="FFC000"/>
                </a:solidFill>
                <a:latin typeface="Calibri" pitchFamily="34" charset="0"/>
              </a:rPr>
            </a:br>
            <a:r>
              <a:rPr lang="en-US" sz="3100" i="1" dirty="0" smtClean="0">
                <a:solidFill>
                  <a:srgbClr val="FFC000"/>
                </a:solidFill>
                <a:latin typeface="Calibri" pitchFamily="34" charset="0"/>
              </a:rPr>
              <a:t>Amplification of the Scale and Outputs of Publishing Industry</a:t>
            </a:r>
            <a:r>
              <a:rPr lang="en-US" sz="1200" i="1" dirty="0" smtClean="0">
                <a:solidFill>
                  <a:srgbClr val="FFC000"/>
                </a:solidFill>
                <a:latin typeface="Calibri" pitchFamily="34" charset="0"/>
              </a:rPr>
              <a:t/>
            </a:r>
            <a:br>
              <a:rPr lang="en-US" sz="1200" i="1" dirty="0" smtClean="0">
                <a:solidFill>
                  <a:srgbClr val="FFC000"/>
                </a:solidFill>
                <a:latin typeface="Calibri" pitchFamily="34" charset="0"/>
              </a:rPr>
            </a:br>
            <a:r>
              <a:rPr lang="en-US" sz="1200" i="1" dirty="0" smtClean="0">
                <a:solidFill>
                  <a:srgbClr val="FFC000"/>
                </a:solidFill>
                <a:latin typeface="Calibri" pitchFamily="34" charset="0"/>
              </a:rPr>
              <a:t/>
            </a:r>
            <a:br>
              <a:rPr lang="en-US" sz="1200" i="1" dirty="0" smtClean="0">
                <a:solidFill>
                  <a:srgbClr val="FFC000"/>
                </a:solidFill>
                <a:latin typeface="Calibri" pitchFamily="34" charset="0"/>
              </a:rPr>
            </a:br>
            <a:r>
              <a:rPr lang="en-US" altLang="zh-CN" sz="3100" dirty="0" smtClean="0">
                <a:solidFill>
                  <a:srgbClr val="0000FF"/>
                </a:solidFill>
                <a:ea typeface="宋体" pitchFamily="2" charset="-122"/>
              </a:rPr>
              <a:t>Outputs of Publishing Industry in China 2010</a:t>
            </a:r>
            <a:endParaRPr lang="en-US" sz="3100" dirty="0" smtClean="0">
              <a:solidFill>
                <a:srgbClr val="0000FF"/>
              </a:solidFill>
              <a:ea typeface="宋体" pitchFamily="2" charset="-122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981200"/>
            <a:ext cx="7924800" cy="4114800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lang="en-US" altLang="zh-CN" sz="800" dirty="0" smtClean="0">
              <a:solidFill>
                <a:srgbClr val="FF9933"/>
              </a:solidFill>
              <a:latin typeface="Calibri" charset="0"/>
              <a:ea typeface="宋体" pitchFamily="2" charset="-122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FF0066"/>
                </a:solidFill>
              </a:rPr>
              <a:t>581 official publishing house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FF0066"/>
                </a:solidFill>
              </a:rPr>
              <a:t>328,387 books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FF0066"/>
                </a:solidFill>
              </a:rPr>
              <a:t>189,295 new books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2400" dirty="0" smtClean="0">
                <a:solidFill>
                  <a:srgbClr val="FF0066"/>
                </a:solidFill>
                <a:ea typeface="宋体" pitchFamily="2" charset="-122"/>
              </a:rPr>
              <a:t>374 audio-video publishing houses</a:t>
            </a:r>
          </a:p>
          <a:p>
            <a:pPr>
              <a:lnSpc>
                <a:spcPct val="80000"/>
              </a:lnSpc>
            </a:pPr>
            <a:r>
              <a:rPr lang="en-US" altLang="zh-CN" sz="2400" dirty="0" smtClean="0">
                <a:solidFill>
                  <a:srgbClr val="FF0066"/>
                </a:solidFill>
                <a:ea typeface="宋体" pitchFamily="2" charset="-122"/>
              </a:rPr>
              <a:t>251 digital/network publishers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solidFill>
                  <a:srgbClr val="FF0066"/>
                </a:solidFill>
              </a:rPr>
              <a:t>167,882 distribut</a:t>
            </a:r>
            <a:r>
              <a:rPr lang="en-US" altLang="zh-CN" sz="2400" dirty="0" smtClean="0">
                <a:solidFill>
                  <a:srgbClr val="FF0066"/>
                </a:solidFill>
                <a:ea typeface="宋体" pitchFamily="2" charset="-122"/>
              </a:rPr>
              <a:t>ion entities</a:t>
            </a:r>
            <a:r>
              <a:rPr lang="en-US" sz="2400" dirty="0" smtClean="0">
                <a:solidFill>
                  <a:srgbClr val="FF0066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altLang="zh-CN" sz="2400" dirty="0" smtClean="0">
                <a:solidFill>
                  <a:srgbClr val="FF0066"/>
                </a:solidFill>
                <a:ea typeface="宋体" pitchFamily="2" charset="-122"/>
              </a:rPr>
              <a:t>9,884 periodicals</a:t>
            </a:r>
          </a:p>
          <a:p>
            <a:pPr>
              <a:lnSpc>
                <a:spcPct val="80000"/>
              </a:lnSpc>
            </a:pPr>
            <a:r>
              <a:rPr lang="en-US" altLang="zh-CN" sz="2400" dirty="0" smtClean="0">
                <a:solidFill>
                  <a:srgbClr val="FF0066"/>
                </a:solidFill>
                <a:ea typeface="宋体" pitchFamily="2" charset="-122"/>
              </a:rPr>
              <a:t>1,937 newspapers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2400" dirty="0" smtClean="0">
                <a:solidFill>
                  <a:srgbClr val="FF0066"/>
                </a:solidFill>
                <a:ea typeface="宋体" pitchFamily="2" charset="-122"/>
              </a:rPr>
              <a:t>45.2 billion newspaper circulation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2400" dirty="0" smtClean="0">
                <a:solidFill>
                  <a:srgbClr val="FF0066"/>
                </a:solidFill>
                <a:ea typeface="宋体" pitchFamily="2" charset="-122"/>
              </a:rPr>
              <a:t>1,260 billion RMB (US$196.7 billion) media-publishing revenue</a:t>
            </a:r>
            <a:endParaRPr lang="en-US" altLang="zh-CN" sz="2000" dirty="0" smtClean="0">
              <a:solidFill>
                <a:srgbClr val="FF0066"/>
              </a:solidFill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2000" dirty="0" smtClean="0">
              <a:solidFill>
                <a:srgbClr val="FF00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6019800"/>
            <a:ext cx="693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Source: General Administration of Press and Publication (GAPP) statistics 2010</a:t>
            </a:r>
            <a:endParaRPr lang="en-US" sz="1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7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66"/>
                </a:solidFill>
                <a:latin typeface="Calibri" pitchFamily="34" charset="0"/>
              </a:rPr>
              <a:t>IV. Implications to East Asian Libraries in </a:t>
            </a:r>
            <a:br>
              <a:rPr lang="en-US" sz="3200" dirty="0" smtClean="0">
                <a:solidFill>
                  <a:srgbClr val="FF0066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0066"/>
                </a:solidFill>
                <a:latin typeface="Calibri" pitchFamily="34" charset="0"/>
              </a:rPr>
              <a:t>North America</a:t>
            </a:r>
          </a:p>
        </p:txBody>
      </p:sp>
      <p:pic>
        <p:nvPicPr>
          <p:cNvPr id="6" name="Content Placeholder 5" descr="pupercut dragon crop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895600"/>
            <a:ext cx="8229600" cy="2583469"/>
          </a:xfrm>
        </p:spPr>
      </p:pic>
      <p:sp>
        <p:nvSpPr>
          <p:cNvPr id="11" name="Rectangle 10"/>
          <p:cNvSpPr/>
          <p:nvPr/>
        </p:nvSpPr>
        <p:spPr>
          <a:xfrm>
            <a:off x="609600" y="5715000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7030A0"/>
                </a:solidFill>
              </a:rPr>
              <a:t>Source: Culture and Art from the Divine Land: An Exhibition of Chinese Collections</a:t>
            </a:r>
            <a:r>
              <a:rPr lang="zh-CN" altLang="en-US" sz="1200" dirty="0" smtClean="0">
                <a:solidFill>
                  <a:srgbClr val="7030A0"/>
                </a:solidFill>
              </a:rPr>
              <a:t>来自神州大地的文化艺术</a:t>
            </a:r>
            <a:r>
              <a:rPr lang="en-US" sz="1200" dirty="0" smtClean="0">
                <a:solidFill>
                  <a:srgbClr val="7030A0"/>
                </a:solidFill>
              </a:rPr>
              <a:t>--</a:t>
            </a:r>
            <a:r>
              <a:rPr lang="zh-CN" altLang="en-US" sz="1200" dirty="0" smtClean="0">
                <a:solidFill>
                  <a:srgbClr val="7030A0"/>
                </a:solidFill>
              </a:rPr>
              <a:t>布朗大学中文馆藏特展</a:t>
            </a:r>
            <a:r>
              <a:rPr lang="en-US" altLang="zh-CN" sz="1200" dirty="0" smtClean="0">
                <a:solidFill>
                  <a:srgbClr val="7030A0"/>
                </a:solidFill>
              </a:rPr>
              <a:t> </a:t>
            </a:r>
            <a:r>
              <a:rPr lang="en-US" sz="1200" dirty="0" smtClean="0">
                <a:solidFill>
                  <a:srgbClr val="7030A0"/>
                </a:solidFill>
              </a:rPr>
              <a:t>John Hay Library, Brown University, Feb. 6-March 31,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7" name="Rectangle 7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latin typeface="Calibri" pitchFamily="34" charset="0"/>
              </a:rPr>
              <a:t>Impli</a:t>
            </a:r>
            <a:r>
              <a:rPr lang="en-US" sz="2800" dirty="0" smtClean="0">
                <a:solidFill>
                  <a:srgbClr val="FFC000"/>
                </a:solidFill>
                <a:latin typeface="Calibri" pitchFamily="34" charset="0"/>
              </a:rPr>
              <a:t>cations to East Asian Libraries in </a:t>
            </a:r>
            <a:br>
              <a:rPr lang="en-US" sz="2800" dirty="0" smtClean="0">
                <a:solidFill>
                  <a:srgbClr val="FFC000"/>
                </a:solidFill>
                <a:latin typeface="Calibri" pitchFamily="34" charset="0"/>
              </a:rPr>
            </a:br>
            <a:r>
              <a:rPr lang="en-US" sz="2800" dirty="0" smtClean="0">
                <a:solidFill>
                  <a:srgbClr val="FFC000"/>
                </a:solidFill>
                <a:latin typeface="Calibri" pitchFamily="34" charset="0"/>
              </a:rPr>
              <a:t>North America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overall growth of East Asian/Chinese library collections to a great extent relies on the development of Chinese publications available in the scholarly resources market.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There will be a considerable increase of Chinese e-books along with other types of digital products, including databases, e-journals, and A-V materials, besides the print books in the EA libraries/collections.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It is time to let library administration know the fact of the booming publishing trends in order to gain more possible financial and staffing support. At least we can make a stronger justification for the survival of our collection and profession in a changing environment.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8" name="Picture 4" descr="map_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7543800" y="2984500"/>
            <a:ext cx="182880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Library </a:t>
            </a: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of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Congress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8001000" y="225425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Yale 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7620000" y="1981200"/>
            <a:ext cx="182880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dirty="0">
                <a:solidFill>
                  <a:schemeClr val="hlink"/>
                </a:solidFill>
                <a:ea typeface="굴림" pitchFamily="50" charset="-127"/>
              </a:rPr>
              <a:t>Harvard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 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5181600" y="2819400"/>
            <a:ext cx="10668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of Iowa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7848600" y="236220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Columbia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7467600" y="205740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Cornell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228600" y="5989638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ko-KR" altLang="en-US" sz="1600" b="1" dirty="0">
              <a:solidFill>
                <a:srgbClr val="CC66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 dirty="0">
                <a:solidFill>
                  <a:srgbClr val="CC6600"/>
                </a:solidFill>
                <a:latin typeface="Candara" pitchFamily="34" charset="0"/>
              </a:rPr>
              <a:t>19</a:t>
            </a:r>
            <a:r>
              <a:rPr lang="en-US" altLang="ko-KR" sz="1600" b="1" dirty="0">
                <a:solidFill>
                  <a:srgbClr val="CC6600"/>
                </a:solidFill>
                <a:latin typeface="Candara" pitchFamily="34" charset="0"/>
                <a:ea typeface="굴림" pitchFamily="50" charset="-127"/>
              </a:rPr>
              <a:t>45</a:t>
            </a:r>
            <a:r>
              <a:rPr lang="en-US" sz="1600" b="1" dirty="0">
                <a:solidFill>
                  <a:srgbClr val="CC6600"/>
                </a:solidFill>
                <a:latin typeface="Candara" pitchFamily="34" charset="0"/>
              </a:rPr>
              <a:t>-19</a:t>
            </a:r>
            <a:r>
              <a:rPr lang="en-US" altLang="ko-KR" sz="1600" b="1" dirty="0">
                <a:solidFill>
                  <a:srgbClr val="CC6600"/>
                </a:solidFill>
                <a:latin typeface="Candara" pitchFamily="34" charset="0"/>
                <a:ea typeface="굴림" pitchFamily="50" charset="-127"/>
              </a:rPr>
              <a:t>79</a:t>
            </a:r>
            <a:endParaRPr lang="en-US" sz="1600" b="1" dirty="0">
              <a:solidFill>
                <a:srgbClr val="CC6600"/>
              </a:solidFill>
              <a:latin typeface="Candara" pitchFamily="34" charset="0"/>
            </a:endParaRP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152400" y="4724400"/>
            <a:ext cx="18288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of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Hawaii 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7848600" y="259080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Princeton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7696200" y="144780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Mcgill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8077200" y="2028825"/>
            <a:ext cx="1981200" cy="29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2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dirty="0">
                <a:solidFill>
                  <a:schemeClr val="hlink"/>
                </a:solidFill>
                <a:ea typeface="굴림" pitchFamily="50" charset="-127"/>
              </a:rPr>
              <a:t>Harvard</a:t>
            </a:r>
          </a:p>
          <a:p>
            <a:pPr fontAlgn="ctr">
              <a:lnSpc>
                <a:spcPct val="20000"/>
              </a:lnSpc>
              <a:spcBef>
                <a:spcPct val="50000"/>
              </a:spcBef>
              <a:buClr>
                <a:srgbClr val="CC6600"/>
              </a:buClr>
              <a:buSzPct val="300000"/>
            </a:pPr>
            <a:r>
              <a:rPr lang="en-US" altLang="ko-KR" sz="1200" dirty="0" err="1">
                <a:solidFill>
                  <a:schemeClr val="hlink"/>
                </a:solidFill>
                <a:ea typeface="굴림" pitchFamily="50" charset="-127"/>
              </a:rPr>
              <a:t>Yenching</a:t>
            </a:r>
            <a:endParaRPr lang="en-US" altLang="ko-KR" sz="1200" dirty="0">
              <a:solidFill>
                <a:schemeClr val="hlink"/>
              </a:solidFill>
              <a:ea typeface="굴림" pitchFamily="50" charset="-127"/>
            </a:endParaRP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5791200" y="274320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U Chicago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7620000" y="263525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ja-JP" sz="1200" b="1">
                <a:solidFill>
                  <a:schemeClr val="hlink"/>
                </a:solidFill>
                <a:ea typeface="ＭＳ Ｐゴシック" pitchFamily="34" charset="-128"/>
              </a:rPr>
              <a:t>U Penn</a:t>
            </a: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l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5791200" y="263525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zh-CN" sz="1200" b="1">
                <a:solidFill>
                  <a:schemeClr val="hlink"/>
                </a:solidFill>
                <a:ea typeface="宋体" pitchFamily="2" charset="-122"/>
              </a:rPr>
              <a:t>Northwestern</a:t>
            </a: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457200" y="324485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Stanford 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914400" y="1371600"/>
            <a:ext cx="22860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of Washington </a:t>
            </a: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5715000" y="2971801"/>
            <a:ext cx="7620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UIUC</a:t>
            </a:r>
            <a:endParaRPr lang="en-US" altLang="ko-KR" sz="1200" b="1" dirty="0">
              <a:solidFill>
                <a:schemeClr val="hlink"/>
              </a:solidFill>
              <a:ea typeface="굴림" pitchFamily="50" charset="-127"/>
            </a:endParaRPr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6400800" y="2362200"/>
            <a:ext cx="22860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of Michigan</a:t>
            </a: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8153400" y="217805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Brown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7086600" y="2711450"/>
            <a:ext cx="21336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宋体" pitchFamily="2" charset="-122"/>
              </a:rPr>
              <a:t>U of Pittsburgh</a:t>
            </a:r>
            <a:endParaRPr lang="en-US" altLang="zh-CN" sz="1200" b="1" dirty="0">
              <a:solidFill>
                <a:schemeClr val="hlink"/>
              </a:solidFill>
              <a:ea typeface="宋体" pitchFamily="2" charset="-122"/>
            </a:endParaRPr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7543800" y="2819400"/>
            <a:ext cx="2209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U Maryland</a:t>
            </a:r>
          </a:p>
        </p:txBody>
      </p:sp>
      <p:sp>
        <p:nvSpPr>
          <p:cNvPr id="8218" name="Text Box 26"/>
          <p:cNvSpPr txBox="1">
            <a:spLocks noChangeArrowheads="1"/>
          </p:cNvSpPr>
          <p:nvPr/>
        </p:nvSpPr>
        <p:spPr bwMode="auto">
          <a:xfrm>
            <a:off x="7315200" y="3200400"/>
            <a:ext cx="18288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>
                <a:solidFill>
                  <a:schemeClr val="hlink"/>
                </a:solidFill>
                <a:ea typeface="宋体" pitchFamily="2" charset="-122"/>
              </a:rPr>
              <a:t>Virginia </a:t>
            </a:r>
            <a:r>
              <a:rPr lang="en-US" altLang="ko-KR" sz="1200" b="1" dirty="0" smtClean="0">
                <a:solidFill>
                  <a:schemeClr val="hlink"/>
                </a:solidFill>
                <a:ea typeface="宋体" pitchFamily="2" charset="-122"/>
              </a:rPr>
              <a:t>U</a:t>
            </a:r>
            <a:endParaRPr lang="en-US" altLang="zh-CN" sz="1200" b="1" dirty="0">
              <a:solidFill>
                <a:schemeClr val="hlink"/>
              </a:solidFill>
              <a:ea typeface="宋体" pitchFamily="2" charset="-122"/>
            </a:endParaRPr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7772400" y="243840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宋体" pitchFamily="2" charset="-122"/>
              </a:rPr>
              <a:t>Rutgers</a:t>
            </a:r>
            <a:endParaRPr lang="en-US" altLang="zh-CN" sz="1200" b="1">
              <a:solidFill>
                <a:schemeClr val="hlink"/>
              </a:solidFill>
              <a:ea typeface="宋体" pitchFamily="2" charset="-122"/>
            </a:endParaRPr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7315200" y="251460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宋体" pitchFamily="2" charset="-122"/>
              </a:rPr>
              <a:t>Penn State</a:t>
            </a:r>
            <a:endParaRPr lang="en-US" altLang="zh-CN" sz="1200" b="1">
              <a:solidFill>
                <a:schemeClr val="hlink"/>
              </a:solidFill>
              <a:ea typeface="宋体" pitchFamily="2" charset="-122"/>
            </a:endParaRPr>
          </a:p>
        </p:txBody>
      </p:sp>
      <p:sp>
        <p:nvSpPr>
          <p:cNvPr id="8221" name="Text Box 29"/>
          <p:cNvSpPr txBox="1">
            <a:spLocks noChangeArrowheads="1"/>
          </p:cNvSpPr>
          <p:nvPr/>
        </p:nvSpPr>
        <p:spPr bwMode="auto">
          <a:xfrm>
            <a:off x="8001000" y="175260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宋体" pitchFamily="2" charset="-122"/>
              </a:rPr>
              <a:t>Dartmouth</a:t>
            </a:r>
            <a:endParaRPr lang="en-US" altLang="zh-CN" sz="1200" b="1">
              <a:solidFill>
                <a:schemeClr val="hlink"/>
              </a:solidFill>
              <a:ea typeface="宋体" pitchFamily="2" charset="-122"/>
            </a:endParaRPr>
          </a:p>
        </p:txBody>
      </p:sp>
      <p:sp>
        <p:nvSpPr>
          <p:cNvPr id="8222" name="Text Box 30"/>
          <p:cNvSpPr txBox="1">
            <a:spLocks noChangeArrowheads="1"/>
          </p:cNvSpPr>
          <p:nvPr/>
        </p:nvSpPr>
        <p:spPr bwMode="auto">
          <a:xfrm>
            <a:off x="5486400" y="2406651"/>
            <a:ext cx="15240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U </a:t>
            </a: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of Wisconsin</a:t>
            </a:r>
            <a:endParaRPr lang="en-US" altLang="ko-KR" sz="1200" b="1" dirty="0">
              <a:solidFill>
                <a:schemeClr val="hlink"/>
              </a:solidFill>
              <a:ea typeface="굴림" pitchFamily="50" charset="-127"/>
            </a:endParaRPr>
          </a:p>
        </p:txBody>
      </p:sp>
      <p:sp>
        <p:nvSpPr>
          <p:cNvPr id="8223" name="Text Box 31"/>
          <p:cNvSpPr txBox="1">
            <a:spLocks noChangeArrowheads="1"/>
          </p:cNvSpPr>
          <p:nvPr/>
        </p:nvSpPr>
        <p:spPr bwMode="auto">
          <a:xfrm>
            <a:off x="4953000" y="2178050"/>
            <a:ext cx="1447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U </a:t>
            </a: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of Minnesota</a:t>
            </a:r>
            <a:endParaRPr lang="en-US" altLang="ko-KR" sz="1200" b="1" dirty="0">
              <a:solidFill>
                <a:schemeClr val="hlink"/>
              </a:solidFill>
              <a:ea typeface="굴림" pitchFamily="50" charset="-127"/>
            </a:endParaRPr>
          </a:p>
        </p:txBody>
      </p:sp>
      <p:sp>
        <p:nvSpPr>
          <p:cNvPr id="8228" name="Text Box 36"/>
          <p:cNvSpPr txBox="1">
            <a:spLocks noChangeArrowheads="1"/>
          </p:cNvSpPr>
          <p:nvPr/>
        </p:nvSpPr>
        <p:spPr bwMode="auto">
          <a:xfrm>
            <a:off x="6172200" y="289560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Indiana U</a:t>
            </a:r>
          </a:p>
        </p:txBody>
      </p:sp>
      <p:sp>
        <p:nvSpPr>
          <p:cNvPr id="8229" name="Text Box 37"/>
          <p:cNvSpPr txBox="1">
            <a:spLocks noChangeArrowheads="1"/>
          </p:cNvSpPr>
          <p:nvPr/>
        </p:nvSpPr>
        <p:spPr bwMode="auto">
          <a:xfrm>
            <a:off x="6629400" y="289560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Ohio State</a:t>
            </a:r>
          </a:p>
        </p:txBody>
      </p:sp>
      <p:sp>
        <p:nvSpPr>
          <p:cNvPr id="8230" name="Text Box 38"/>
          <p:cNvSpPr txBox="1">
            <a:spLocks noChangeArrowheads="1"/>
          </p:cNvSpPr>
          <p:nvPr/>
        </p:nvSpPr>
        <p:spPr bwMode="auto">
          <a:xfrm>
            <a:off x="4648200" y="3429000"/>
            <a:ext cx="25908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of Kansas</a:t>
            </a:r>
          </a:p>
        </p:txBody>
      </p:sp>
      <p:sp>
        <p:nvSpPr>
          <p:cNvPr id="8231" name="Text Box 39"/>
          <p:cNvSpPr txBox="1">
            <a:spLocks noChangeArrowheads="1"/>
          </p:cNvSpPr>
          <p:nvPr/>
        </p:nvSpPr>
        <p:spPr bwMode="auto">
          <a:xfrm>
            <a:off x="6553200" y="271145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Oberlin</a:t>
            </a:r>
          </a:p>
        </p:txBody>
      </p:sp>
      <p:sp>
        <p:nvSpPr>
          <p:cNvPr id="8232" name="Text Box 40"/>
          <p:cNvSpPr txBox="1">
            <a:spLocks noChangeArrowheads="1"/>
          </p:cNvSpPr>
          <p:nvPr/>
        </p:nvSpPr>
        <p:spPr bwMode="auto">
          <a:xfrm>
            <a:off x="7086600" y="3702050"/>
            <a:ext cx="2590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 U North Carolina</a:t>
            </a:r>
          </a:p>
        </p:txBody>
      </p:sp>
      <p:sp>
        <p:nvSpPr>
          <p:cNvPr id="8233" name="Text Box 41"/>
          <p:cNvSpPr txBox="1">
            <a:spLocks noChangeArrowheads="1"/>
          </p:cNvSpPr>
          <p:nvPr/>
        </p:nvSpPr>
        <p:spPr bwMode="auto">
          <a:xfrm>
            <a:off x="7315200" y="3581400"/>
            <a:ext cx="2590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Duke</a:t>
            </a:r>
            <a:endParaRPr lang="en-US" altLang="ko-KR" sz="1200" b="1" dirty="0">
              <a:solidFill>
                <a:schemeClr val="hlink"/>
              </a:solidFill>
              <a:ea typeface="굴림" pitchFamily="50" charset="-127"/>
            </a:endParaRPr>
          </a:p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endParaRPr lang="en-US" altLang="ko-KR" sz="1200" b="1" dirty="0">
              <a:solidFill>
                <a:schemeClr val="hlink"/>
              </a:solidFill>
              <a:ea typeface="굴림" pitchFamily="50" charset="-127"/>
            </a:endParaRPr>
          </a:p>
        </p:txBody>
      </p:sp>
      <p:sp>
        <p:nvSpPr>
          <p:cNvPr id="8235" name="Text Box 43"/>
          <p:cNvSpPr txBox="1">
            <a:spLocks noChangeArrowheads="1"/>
          </p:cNvSpPr>
          <p:nvPr/>
        </p:nvSpPr>
        <p:spPr bwMode="auto">
          <a:xfrm>
            <a:off x="4343400" y="5302250"/>
            <a:ext cx="2590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U Texas at Austin</a:t>
            </a:r>
          </a:p>
        </p:txBody>
      </p:sp>
      <p:sp>
        <p:nvSpPr>
          <p:cNvPr id="8236" name="Text Box 44"/>
          <p:cNvSpPr txBox="1">
            <a:spLocks noChangeArrowheads="1"/>
          </p:cNvSpPr>
          <p:nvPr/>
        </p:nvSpPr>
        <p:spPr bwMode="auto">
          <a:xfrm>
            <a:off x="7086600" y="4876800"/>
            <a:ext cx="259080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of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Florida</a:t>
            </a:r>
          </a:p>
        </p:txBody>
      </p:sp>
      <p:sp>
        <p:nvSpPr>
          <p:cNvPr id="8237" name="Text Box 45"/>
          <p:cNvSpPr txBox="1">
            <a:spLocks noChangeArrowheads="1"/>
          </p:cNvSpPr>
          <p:nvPr/>
        </p:nvSpPr>
        <p:spPr bwMode="auto">
          <a:xfrm>
            <a:off x="1905000" y="4267200"/>
            <a:ext cx="259080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of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Arizona</a:t>
            </a:r>
          </a:p>
        </p:txBody>
      </p:sp>
      <p:sp>
        <p:nvSpPr>
          <p:cNvPr id="8239" name="Text Box 47"/>
          <p:cNvSpPr txBox="1">
            <a:spLocks noChangeArrowheads="1"/>
          </p:cNvSpPr>
          <p:nvPr/>
        </p:nvSpPr>
        <p:spPr bwMode="auto">
          <a:xfrm>
            <a:off x="3276600" y="3276600"/>
            <a:ext cx="259080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of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Colorado</a:t>
            </a:r>
          </a:p>
        </p:txBody>
      </p:sp>
      <p:sp>
        <p:nvSpPr>
          <p:cNvPr id="8240" name="Text Box 48"/>
          <p:cNvSpPr txBox="1">
            <a:spLocks noChangeArrowheads="1"/>
          </p:cNvSpPr>
          <p:nvPr/>
        </p:nvSpPr>
        <p:spPr bwMode="auto">
          <a:xfrm>
            <a:off x="2057400" y="3092450"/>
            <a:ext cx="259080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Brigham </a:t>
            </a:r>
            <a:r>
              <a:rPr lang="en-US" altLang="ko-KR" sz="1200" b="1" dirty="0" err="1" smtClean="0">
                <a:solidFill>
                  <a:schemeClr val="hlink"/>
                </a:solidFill>
                <a:ea typeface="굴림" pitchFamily="50" charset="-127"/>
              </a:rPr>
              <a:t>Youn</a:t>
            </a: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 U </a:t>
            </a:r>
            <a:endParaRPr lang="en-US" altLang="ko-KR" sz="1200" b="1" dirty="0">
              <a:solidFill>
                <a:schemeClr val="hlink"/>
              </a:solidFill>
              <a:ea typeface="굴림" pitchFamily="50" charset="-127"/>
            </a:endParaRPr>
          </a:p>
        </p:txBody>
      </p:sp>
      <p:sp>
        <p:nvSpPr>
          <p:cNvPr id="8241" name="Text Box 49"/>
          <p:cNvSpPr txBox="1">
            <a:spLocks noChangeArrowheads="1"/>
          </p:cNvSpPr>
          <p:nvPr/>
        </p:nvSpPr>
        <p:spPr bwMode="auto">
          <a:xfrm>
            <a:off x="685800" y="2057400"/>
            <a:ext cx="13716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of Oregon</a:t>
            </a:r>
          </a:p>
        </p:txBody>
      </p:sp>
      <p:sp>
        <p:nvSpPr>
          <p:cNvPr id="8246" name="Text Box 54"/>
          <p:cNvSpPr txBox="1">
            <a:spLocks noChangeArrowheads="1"/>
          </p:cNvSpPr>
          <p:nvPr/>
        </p:nvSpPr>
        <p:spPr bwMode="auto">
          <a:xfrm>
            <a:off x="838200" y="3930650"/>
            <a:ext cx="2590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UC Santa Barbara</a:t>
            </a:r>
          </a:p>
        </p:txBody>
      </p:sp>
      <p:sp>
        <p:nvSpPr>
          <p:cNvPr id="8258" name="Text Box 66"/>
          <p:cNvSpPr txBox="1">
            <a:spLocks noChangeArrowheads="1"/>
          </p:cNvSpPr>
          <p:nvPr/>
        </p:nvSpPr>
        <p:spPr bwMode="auto">
          <a:xfrm>
            <a:off x="1066800" y="4038600"/>
            <a:ext cx="2590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UCLA</a:t>
            </a:r>
          </a:p>
        </p:txBody>
      </p:sp>
      <p:sp>
        <p:nvSpPr>
          <p:cNvPr id="6190" name="Text Box 67"/>
          <p:cNvSpPr txBox="1">
            <a:spLocks noChangeArrowheads="1"/>
          </p:cNvSpPr>
          <p:nvPr/>
        </p:nvSpPr>
        <p:spPr bwMode="auto">
          <a:xfrm>
            <a:off x="990600" y="4083050"/>
            <a:ext cx="28956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endParaRPr lang="en-US" altLang="ko-KR" sz="1200" b="1">
              <a:solidFill>
                <a:schemeClr val="hlink"/>
              </a:solidFill>
              <a:ea typeface="굴림" pitchFamily="50" charset="-127"/>
            </a:endParaRPr>
          </a:p>
        </p:txBody>
      </p:sp>
      <p:sp>
        <p:nvSpPr>
          <p:cNvPr id="8260" name="Text Box 68"/>
          <p:cNvSpPr txBox="1">
            <a:spLocks noChangeArrowheads="1"/>
          </p:cNvSpPr>
          <p:nvPr/>
        </p:nvSpPr>
        <p:spPr bwMode="auto">
          <a:xfrm>
            <a:off x="6781800" y="1905000"/>
            <a:ext cx="12954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of Toronto </a:t>
            </a:r>
            <a:endParaRPr lang="en-US" altLang="ko-KR" sz="1200" b="1" dirty="0">
              <a:solidFill>
                <a:schemeClr val="hlink"/>
              </a:solidFill>
              <a:ea typeface="굴림" pitchFamily="50" charset="-127"/>
            </a:endParaRPr>
          </a:p>
        </p:txBody>
      </p:sp>
      <p:sp>
        <p:nvSpPr>
          <p:cNvPr id="8261" name="Text Box 69"/>
          <p:cNvSpPr txBox="1">
            <a:spLocks noChangeArrowheads="1"/>
          </p:cNvSpPr>
          <p:nvPr/>
        </p:nvSpPr>
        <p:spPr bwMode="auto">
          <a:xfrm>
            <a:off x="1066800" y="762000"/>
            <a:ext cx="350520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of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British Columbia</a:t>
            </a:r>
          </a:p>
        </p:txBody>
      </p:sp>
      <p:sp>
        <p:nvSpPr>
          <p:cNvPr id="8262" name="Text Box 70"/>
          <p:cNvSpPr txBox="1">
            <a:spLocks noChangeArrowheads="1"/>
          </p:cNvSpPr>
          <p:nvPr/>
        </p:nvSpPr>
        <p:spPr bwMode="auto">
          <a:xfrm>
            <a:off x="914400" y="914400"/>
            <a:ext cx="220980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of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Victoria</a:t>
            </a:r>
          </a:p>
        </p:txBody>
      </p:sp>
      <p:sp>
        <p:nvSpPr>
          <p:cNvPr id="6194" name="Text Box 72"/>
          <p:cNvSpPr txBox="1">
            <a:spLocks noChangeArrowheads="1"/>
          </p:cNvSpPr>
          <p:nvPr/>
        </p:nvSpPr>
        <p:spPr bwMode="auto">
          <a:xfrm>
            <a:off x="533400" y="312420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UC Berkeley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676400" y="228600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66"/>
                </a:solidFill>
              </a:rPr>
              <a:t>Development of East Asian Libraries in North America</a:t>
            </a:r>
            <a:endParaRPr lang="en-US" sz="20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4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6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8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2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2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4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4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6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  <p:bldP spid="8211" grpId="0"/>
      <p:bldP spid="8212" grpId="0"/>
      <p:bldP spid="8213" grpId="0"/>
      <p:bldP spid="8213" grpId="1"/>
      <p:bldP spid="8214" grpId="0"/>
      <p:bldP spid="8215" grpId="0"/>
      <p:bldP spid="8216" grpId="0"/>
      <p:bldP spid="8217" grpId="0"/>
      <p:bldP spid="8220" grpId="0"/>
      <p:bldP spid="8221" grpId="0"/>
      <p:bldP spid="8222" grpId="0"/>
      <p:bldP spid="8223" grpId="0"/>
      <p:bldP spid="8228" grpId="0"/>
      <p:bldP spid="8229" grpId="0"/>
      <p:bldP spid="8230" grpId="0"/>
      <p:bldP spid="8231" grpId="0"/>
      <p:bldP spid="8232" grpId="0"/>
      <p:bldP spid="8233" grpId="0"/>
      <p:bldP spid="8235" grpId="0"/>
      <p:bldP spid="8236" grpId="0"/>
      <p:bldP spid="8237" grpId="0"/>
      <p:bldP spid="8239" grpId="0"/>
      <p:bldP spid="8258" grpId="0"/>
      <p:bldP spid="8260" grpId="0"/>
      <p:bldP spid="8261" grpId="0"/>
      <p:bldP spid="826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172" name="Picture 4" descr="map_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543800" y="2984500"/>
            <a:ext cx="182880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Library </a:t>
            </a: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of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Congress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8001000" y="225425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Yale 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8077200" y="1981200"/>
            <a:ext cx="182880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dirty="0">
                <a:solidFill>
                  <a:schemeClr val="hlink"/>
                </a:solidFill>
                <a:ea typeface="굴림" pitchFamily="50" charset="-127"/>
              </a:rPr>
              <a:t>Harvard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 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5181600" y="2819401"/>
            <a:ext cx="10668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of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Iowa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7848600" y="2362200"/>
            <a:ext cx="11430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Columbia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7467600" y="205740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Cornell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304800" y="5989638"/>
            <a:ext cx="198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ko-KR" altLang="en-US" sz="1600" b="1" dirty="0">
              <a:solidFill>
                <a:srgbClr val="CC66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zh-CN" sz="1600" b="1" dirty="0">
                <a:solidFill>
                  <a:srgbClr val="CC6600"/>
                </a:solidFill>
                <a:latin typeface="Candara" pitchFamily="34" charset="0"/>
                <a:ea typeface="宋体" pitchFamily="2" charset="-122"/>
              </a:rPr>
              <a:t>1980-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152400" y="472440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of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Hawaii 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7848600" y="259080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Princeton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7696200" y="144780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Mcgill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8077200" y="2028825"/>
            <a:ext cx="18288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2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dirty="0">
                <a:solidFill>
                  <a:schemeClr val="hlink"/>
                </a:solidFill>
                <a:ea typeface="굴림" pitchFamily="50" charset="-127"/>
              </a:rPr>
              <a:t>Harvard</a:t>
            </a:r>
          </a:p>
          <a:p>
            <a:pPr fontAlgn="ctr">
              <a:lnSpc>
                <a:spcPct val="20000"/>
              </a:lnSpc>
              <a:spcBef>
                <a:spcPct val="50000"/>
              </a:spcBef>
              <a:buClr>
                <a:srgbClr val="CC6600"/>
              </a:buClr>
              <a:buSzPct val="300000"/>
            </a:pPr>
            <a:r>
              <a:rPr lang="en-US" altLang="ko-KR" sz="1200" b="1" dirty="0" err="1">
                <a:solidFill>
                  <a:schemeClr val="hlink"/>
                </a:solidFill>
                <a:ea typeface="굴림" pitchFamily="50" charset="-127"/>
              </a:rPr>
              <a:t>Yenching</a:t>
            </a:r>
            <a:endParaRPr lang="en-US" altLang="ko-KR" sz="1200" b="1" dirty="0">
              <a:solidFill>
                <a:schemeClr val="hlink"/>
              </a:solidFill>
              <a:ea typeface="굴림" pitchFamily="50" charset="-127"/>
            </a:endParaRP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5791200" y="274320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U Chicago</a:t>
            </a: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7620000" y="263525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ja-JP" sz="1200" b="1">
                <a:solidFill>
                  <a:schemeClr val="hlink"/>
                </a:solidFill>
                <a:ea typeface="ＭＳ Ｐゴシック" pitchFamily="34" charset="-128"/>
              </a:rPr>
              <a:t>U Penn</a:t>
            </a: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l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5791200" y="263525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zh-CN" sz="1200" b="1">
                <a:solidFill>
                  <a:schemeClr val="hlink"/>
                </a:solidFill>
                <a:ea typeface="宋体" pitchFamily="2" charset="-122"/>
              </a:rPr>
              <a:t>Northwestern</a:t>
            </a: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457200" y="324485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Stanford 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914400" y="1371600"/>
            <a:ext cx="22860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of Washington </a:t>
            </a:r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5715000" y="2971800"/>
            <a:ext cx="7620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UIUC</a:t>
            </a:r>
            <a:endParaRPr lang="en-US" altLang="ko-KR" sz="1200" b="1" dirty="0">
              <a:solidFill>
                <a:schemeClr val="hlink"/>
              </a:solidFill>
              <a:ea typeface="굴림" pitchFamily="50" charset="-127"/>
            </a:endParaRP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6400800" y="2362200"/>
            <a:ext cx="12954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of Michigan</a:t>
            </a: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8153400" y="2178050"/>
            <a:ext cx="1066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Brown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7086600" y="2711450"/>
            <a:ext cx="213360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宋体" pitchFamily="2" charset="-122"/>
              </a:rPr>
              <a:t>U of Pittsburgh</a:t>
            </a:r>
            <a:endParaRPr lang="en-US" altLang="zh-CN" sz="1200" b="1" dirty="0">
              <a:solidFill>
                <a:schemeClr val="hlink"/>
              </a:solidFill>
              <a:ea typeface="宋体" pitchFamily="2" charset="-122"/>
            </a:endParaRP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7543800" y="2819400"/>
            <a:ext cx="2209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U Maryland</a:t>
            </a:r>
          </a:p>
        </p:txBody>
      </p:sp>
      <p:sp>
        <p:nvSpPr>
          <p:cNvPr id="7194" name="Text Box 26"/>
          <p:cNvSpPr txBox="1">
            <a:spLocks noChangeArrowheads="1"/>
          </p:cNvSpPr>
          <p:nvPr/>
        </p:nvSpPr>
        <p:spPr bwMode="auto">
          <a:xfrm>
            <a:off x="7315200" y="3200400"/>
            <a:ext cx="13716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>
                <a:solidFill>
                  <a:schemeClr val="hlink"/>
                </a:solidFill>
                <a:ea typeface="宋体" pitchFamily="2" charset="-122"/>
              </a:rPr>
              <a:t>Virginia </a:t>
            </a:r>
            <a:r>
              <a:rPr lang="en-US" altLang="ko-KR" sz="1200" b="1" dirty="0" smtClean="0">
                <a:solidFill>
                  <a:schemeClr val="hlink"/>
                </a:solidFill>
                <a:ea typeface="宋体" pitchFamily="2" charset="-122"/>
              </a:rPr>
              <a:t>U</a:t>
            </a:r>
            <a:endParaRPr lang="en-US" altLang="zh-CN" sz="1200" b="1" dirty="0">
              <a:solidFill>
                <a:schemeClr val="hlink"/>
              </a:solidFill>
              <a:ea typeface="宋体" pitchFamily="2" charset="-122"/>
            </a:endParaRPr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7772400" y="243840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宋体" pitchFamily="2" charset="-122"/>
              </a:rPr>
              <a:t>Rutgers</a:t>
            </a:r>
            <a:endParaRPr lang="en-US" altLang="zh-CN" sz="1200" b="1">
              <a:solidFill>
                <a:schemeClr val="hlink"/>
              </a:solidFill>
              <a:ea typeface="宋体" pitchFamily="2" charset="-122"/>
            </a:endParaRPr>
          </a:p>
        </p:txBody>
      </p:sp>
      <p:sp>
        <p:nvSpPr>
          <p:cNvPr id="7196" name="Text Box 28"/>
          <p:cNvSpPr txBox="1">
            <a:spLocks noChangeArrowheads="1"/>
          </p:cNvSpPr>
          <p:nvPr/>
        </p:nvSpPr>
        <p:spPr bwMode="auto">
          <a:xfrm>
            <a:off x="7315200" y="251460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宋体" pitchFamily="2" charset="-122"/>
              </a:rPr>
              <a:t>Penn State</a:t>
            </a:r>
            <a:endParaRPr lang="en-US" altLang="zh-CN" sz="1200" b="1">
              <a:solidFill>
                <a:schemeClr val="hlink"/>
              </a:solidFill>
              <a:ea typeface="宋体" pitchFamily="2" charset="-122"/>
            </a:endParaRPr>
          </a:p>
        </p:txBody>
      </p:sp>
      <p:sp>
        <p:nvSpPr>
          <p:cNvPr id="7197" name="Text Box 29"/>
          <p:cNvSpPr txBox="1">
            <a:spLocks noChangeArrowheads="1"/>
          </p:cNvSpPr>
          <p:nvPr/>
        </p:nvSpPr>
        <p:spPr bwMode="auto">
          <a:xfrm>
            <a:off x="8001000" y="175260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>
                <a:solidFill>
                  <a:schemeClr val="hlink"/>
                </a:solidFill>
                <a:ea typeface="宋体" pitchFamily="2" charset="-122"/>
              </a:rPr>
              <a:t>Dartmouth</a:t>
            </a:r>
            <a:endParaRPr lang="en-US" altLang="zh-CN" sz="1200" b="1" dirty="0">
              <a:solidFill>
                <a:schemeClr val="hlink"/>
              </a:solidFill>
              <a:ea typeface="宋体" pitchFamily="2" charset="-122"/>
            </a:endParaRPr>
          </a:p>
        </p:txBody>
      </p:sp>
      <p:sp>
        <p:nvSpPr>
          <p:cNvPr id="7198" name="Text Box 30"/>
          <p:cNvSpPr txBox="1">
            <a:spLocks noChangeArrowheads="1"/>
          </p:cNvSpPr>
          <p:nvPr/>
        </p:nvSpPr>
        <p:spPr bwMode="auto">
          <a:xfrm>
            <a:off x="5486400" y="2406651"/>
            <a:ext cx="13716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U </a:t>
            </a: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of Wisconsin</a:t>
            </a:r>
            <a:endParaRPr lang="en-US" altLang="ko-KR" sz="1200" b="1" dirty="0">
              <a:solidFill>
                <a:schemeClr val="hlink"/>
              </a:solidFill>
              <a:ea typeface="굴림" pitchFamily="50" charset="-127"/>
            </a:endParaRPr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4953000" y="2178050"/>
            <a:ext cx="14478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of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Minnesota</a:t>
            </a:r>
          </a:p>
        </p:txBody>
      </p:sp>
      <p:sp>
        <p:nvSpPr>
          <p:cNvPr id="7200" name="Text Box 32"/>
          <p:cNvSpPr txBox="1">
            <a:spLocks noChangeArrowheads="1"/>
          </p:cNvSpPr>
          <p:nvPr/>
        </p:nvSpPr>
        <p:spPr bwMode="auto">
          <a:xfrm>
            <a:off x="6172200" y="289560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Indiana U</a:t>
            </a:r>
          </a:p>
        </p:txBody>
      </p:sp>
      <p:sp>
        <p:nvSpPr>
          <p:cNvPr id="7201" name="Text Box 33"/>
          <p:cNvSpPr txBox="1">
            <a:spLocks noChangeArrowheads="1"/>
          </p:cNvSpPr>
          <p:nvPr/>
        </p:nvSpPr>
        <p:spPr bwMode="auto">
          <a:xfrm>
            <a:off x="6629400" y="289560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Ohio State</a:t>
            </a:r>
          </a:p>
        </p:txBody>
      </p:sp>
      <p:sp>
        <p:nvSpPr>
          <p:cNvPr id="7202" name="Text Box 34"/>
          <p:cNvSpPr txBox="1">
            <a:spLocks noChangeArrowheads="1"/>
          </p:cNvSpPr>
          <p:nvPr/>
        </p:nvSpPr>
        <p:spPr bwMode="auto">
          <a:xfrm>
            <a:off x="4648200" y="3429000"/>
            <a:ext cx="2590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of Kansas</a:t>
            </a:r>
          </a:p>
        </p:txBody>
      </p:sp>
      <p:sp>
        <p:nvSpPr>
          <p:cNvPr id="7203" name="Text Box 35"/>
          <p:cNvSpPr txBox="1">
            <a:spLocks noChangeArrowheads="1"/>
          </p:cNvSpPr>
          <p:nvPr/>
        </p:nvSpPr>
        <p:spPr bwMode="auto">
          <a:xfrm>
            <a:off x="6553200" y="271145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Oberlin</a:t>
            </a:r>
          </a:p>
        </p:txBody>
      </p:sp>
      <p:sp>
        <p:nvSpPr>
          <p:cNvPr id="7204" name="Text Box 36"/>
          <p:cNvSpPr txBox="1">
            <a:spLocks noChangeArrowheads="1"/>
          </p:cNvSpPr>
          <p:nvPr/>
        </p:nvSpPr>
        <p:spPr bwMode="auto">
          <a:xfrm>
            <a:off x="7086600" y="3702050"/>
            <a:ext cx="2590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 U </a:t>
            </a: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of North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Carolina</a:t>
            </a:r>
          </a:p>
        </p:txBody>
      </p:sp>
      <p:sp>
        <p:nvSpPr>
          <p:cNvPr id="7205" name="Text Box 37"/>
          <p:cNvSpPr txBox="1">
            <a:spLocks noChangeArrowheads="1"/>
          </p:cNvSpPr>
          <p:nvPr/>
        </p:nvSpPr>
        <p:spPr bwMode="auto">
          <a:xfrm>
            <a:off x="7315200" y="3581400"/>
            <a:ext cx="2590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Duke </a:t>
            </a: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</a:t>
            </a:r>
            <a:endParaRPr lang="en-US" altLang="ko-KR" sz="1200" b="1" dirty="0">
              <a:solidFill>
                <a:schemeClr val="hlink"/>
              </a:solidFill>
              <a:ea typeface="굴림" pitchFamily="50" charset="-127"/>
            </a:endParaRPr>
          </a:p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endParaRPr lang="en-US" altLang="ko-KR" sz="1200" b="1" dirty="0">
              <a:solidFill>
                <a:schemeClr val="hlink"/>
              </a:solidFill>
              <a:ea typeface="굴림" pitchFamily="50" charset="-127"/>
            </a:endParaRPr>
          </a:p>
        </p:txBody>
      </p:sp>
      <p:sp>
        <p:nvSpPr>
          <p:cNvPr id="7206" name="Text Box 38"/>
          <p:cNvSpPr txBox="1">
            <a:spLocks noChangeArrowheads="1"/>
          </p:cNvSpPr>
          <p:nvPr/>
        </p:nvSpPr>
        <p:spPr bwMode="auto">
          <a:xfrm>
            <a:off x="4343400" y="5302250"/>
            <a:ext cx="2590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U Texas at Austin</a:t>
            </a:r>
          </a:p>
        </p:txBody>
      </p:sp>
      <p:sp>
        <p:nvSpPr>
          <p:cNvPr id="7207" name="Text Box 39"/>
          <p:cNvSpPr txBox="1">
            <a:spLocks noChangeArrowheads="1"/>
          </p:cNvSpPr>
          <p:nvPr/>
        </p:nvSpPr>
        <p:spPr bwMode="auto">
          <a:xfrm>
            <a:off x="7086600" y="4876800"/>
            <a:ext cx="12954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of Florida</a:t>
            </a:r>
          </a:p>
        </p:txBody>
      </p:sp>
      <p:sp>
        <p:nvSpPr>
          <p:cNvPr id="7208" name="Text Box 40"/>
          <p:cNvSpPr txBox="1">
            <a:spLocks noChangeArrowheads="1"/>
          </p:cNvSpPr>
          <p:nvPr/>
        </p:nvSpPr>
        <p:spPr bwMode="auto">
          <a:xfrm>
            <a:off x="1905000" y="4267200"/>
            <a:ext cx="18288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of Arizona</a:t>
            </a:r>
          </a:p>
        </p:txBody>
      </p:sp>
      <p:sp>
        <p:nvSpPr>
          <p:cNvPr id="9257" name="Text Box 41"/>
          <p:cNvSpPr txBox="1">
            <a:spLocks noChangeArrowheads="1"/>
          </p:cNvSpPr>
          <p:nvPr/>
        </p:nvSpPr>
        <p:spPr bwMode="auto">
          <a:xfrm>
            <a:off x="1828800" y="4114800"/>
            <a:ext cx="18288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 Arizona </a:t>
            </a: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State U</a:t>
            </a:r>
            <a:endParaRPr lang="en-US" altLang="ko-KR" sz="1200" b="1" dirty="0">
              <a:solidFill>
                <a:schemeClr val="hlink"/>
              </a:solidFill>
              <a:ea typeface="굴림" pitchFamily="50" charset="-127"/>
            </a:endParaRPr>
          </a:p>
        </p:txBody>
      </p:sp>
      <p:sp>
        <p:nvSpPr>
          <p:cNvPr id="7210" name="Text Box 42"/>
          <p:cNvSpPr txBox="1">
            <a:spLocks noChangeArrowheads="1"/>
          </p:cNvSpPr>
          <p:nvPr/>
        </p:nvSpPr>
        <p:spPr bwMode="auto">
          <a:xfrm>
            <a:off x="3276600" y="3276601"/>
            <a:ext cx="13716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of Colorado</a:t>
            </a:r>
          </a:p>
        </p:txBody>
      </p:sp>
      <p:sp>
        <p:nvSpPr>
          <p:cNvPr id="7211" name="Text Box 43"/>
          <p:cNvSpPr txBox="1">
            <a:spLocks noChangeArrowheads="1"/>
          </p:cNvSpPr>
          <p:nvPr/>
        </p:nvSpPr>
        <p:spPr bwMode="auto">
          <a:xfrm>
            <a:off x="2057400" y="3092450"/>
            <a:ext cx="15240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Brigham Young </a:t>
            </a: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</a:t>
            </a:r>
            <a:endParaRPr lang="en-US" altLang="ko-KR" sz="1200" b="1" dirty="0">
              <a:solidFill>
                <a:schemeClr val="hlink"/>
              </a:solidFill>
              <a:ea typeface="굴림" pitchFamily="50" charset="-127"/>
            </a:endParaRPr>
          </a:p>
        </p:txBody>
      </p:sp>
      <p:sp>
        <p:nvSpPr>
          <p:cNvPr id="7212" name="Text Box 44"/>
          <p:cNvSpPr txBox="1">
            <a:spLocks noChangeArrowheads="1"/>
          </p:cNvSpPr>
          <p:nvPr/>
        </p:nvSpPr>
        <p:spPr bwMode="auto">
          <a:xfrm>
            <a:off x="685800" y="2057400"/>
            <a:ext cx="12954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of Oregon</a:t>
            </a:r>
          </a:p>
        </p:txBody>
      </p:sp>
      <p:sp>
        <p:nvSpPr>
          <p:cNvPr id="7213" name="Text Box 45"/>
          <p:cNvSpPr txBox="1">
            <a:spLocks noChangeArrowheads="1"/>
          </p:cNvSpPr>
          <p:nvPr/>
        </p:nvSpPr>
        <p:spPr bwMode="auto">
          <a:xfrm>
            <a:off x="838200" y="3930650"/>
            <a:ext cx="2590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UC Santa Barbara</a:t>
            </a:r>
          </a:p>
        </p:txBody>
      </p:sp>
      <p:sp>
        <p:nvSpPr>
          <p:cNvPr id="9262" name="Text Box 46"/>
          <p:cNvSpPr txBox="1">
            <a:spLocks noChangeArrowheads="1"/>
          </p:cNvSpPr>
          <p:nvPr/>
        </p:nvSpPr>
        <p:spPr bwMode="auto">
          <a:xfrm>
            <a:off x="1219200" y="4343400"/>
            <a:ext cx="2590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UC San Diego</a:t>
            </a:r>
          </a:p>
        </p:txBody>
      </p:sp>
      <p:sp>
        <p:nvSpPr>
          <p:cNvPr id="7215" name="Text Box 47"/>
          <p:cNvSpPr txBox="1">
            <a:spLocks noChangeArrowheads="1"/>
          </p:cNvSpPr>
          <p:nvPr/>
        </p:nvSpPr>
        <p:spPr bwMode="auto">
          <a:xfrm>
            <a:off x="1066800" y="4038600"/>
            <a:ext cx="2590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UCLA</a:t>
            </a:r>
          </a:p>
        </p:txBody>
      </p:sp>
      <p:sp>
        <p:nvSpPr>
          <p:cNvPr id="7216" name="Text Box 48"/>
          <p:cNvSpPr txBox="1">
            <a:spLocks noChangeArrowheads="1"/>
          </p:cNvSpPr>
          <p:nvPr/>
        </p:nvSpPr>
        <p:spPr bwMode="auto">
          <a:xfrm>
            <a:off x="990600" y="4114800"/>
            <a:ext cx="28956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>
                <a:solidFill>
                  <a:schemeClr val="hlink"/>
                </a:solidFill>
                <a:ea typeface="굴림" pitchFamily="50" charset="-127"/>
              </a:rPr>
              <a:t>USC</a:t>
            </a:r>
          </a:p>
        </p:txBody>
      </p:sp>
      <p:sp>
        <p:nvSpPr>
          <p:cNvPr id="7217" name="Text Box 49"/>
          <p:cNvSpPr txBox="1">
            <a:spLocks noChangeArrowheads="1"/>
          </p:cNvSpPr>
          <p:nvPr/>
        </p:nvSpPr>
        <p:spPr bwMode="auto">
          <a:xfrm>
            <a:off x="6781800" y="1905000"/>
            <a:ext cx="15240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of Toronto </a:t>
            </a:r>
          </a:p>
        </p:txBody>
      </p:sp>
      <p:sp>
        <p:nvSpPr>
          <p:cNvPr id="7218" name="Text Box 50"/>
          <p:cNvSpPr txBox="1">
            <a:spLocks noChangeArrowheads="1"/>
          </p:cNvSpPr>
          <p:nvPr/>
        </p:nvSpPr>
        <p:spPr bwMode="auto">
          <a:xfrm>
            <a:off x="1066800" y="762000"/>
            <a:ext cx="350520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of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British Columbia</a:t>
            </a:r>
          </a:p>
        </p:txBody>
      </p:sp>
      <p:sp>
        <p:nvSpPr>
          <p:cNvPr id="7219" name="Text Box 51"/>
          <p:cNvSpPr txBox="1">
            <a:spLocks noChangeArrowheads="1"/>
          </p:cNvSpPr>
          <p:nvPr/>
        </p:nvSpPr>
        <p:spPr bwMode="auto">
          <a:xfrm>
            <a:off x="914400" y="914400"/>
            <a:ext cx="14478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 smtClean="0">
                <a:solidFill>
                  <a:schemeClr val="hlink"/>
                </a:solidFill>
                <a:ea typeface="굴림" pitchFamily="50" charset="-127"/>
              </a:rPr>
              <a:t>U </a:t>
            </a: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of Victoria</a:t>
            </a:r>
          </a:p>
        </p:txBody>
      </p:sp>
      <p:sp>
        <p:nvSpPr>
          <p:cNvPr id="9268" name="Text Box 52"/>
          <p:cNvSpPr txBox="1">
            <a:spLocks noChangeArrowheads="1"/>
          </p:cNvSpPr>
          <p:nvPr/>
        </p:nvSpPr>
        <p:spPr bwMode="auto">
          <a:xfrm>
            <a:off x="6629400" y="4191000"/>
            <a:ext cx="182880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zh-CN" sz="1200" b="1" dirty="0">
                <a:solidFill>
                  <a:schemeClr val="hlink"/>
                </a:solidFill>
                <a:ea typeface="굴림" pitchFamily="50" charset="-127"/>
              </a:rPr>
              <a:t>Emory </a:t>
            </a:r>
            <a:r>
              <a:rPr lang="en-US" altLang="zh-CN" sz="1200" b="1" dirty="0" smtClean="0">
                <a:solidFill>
                  <a:schemeClr val="hlink"/>
                </a:solidFill>
                <a:ea typeface="굴림" pitchFamily="50" charset="-127"/>
              </a:rPr>
              <a:t>U</a:t>
            </a:r>
            <a:endParaRPr lang="en-US" altLang="zh-CN" sz="1200" b="1" dirty="0">
              <a:solidFill>
                <a:schemeClr val="hlink"/>
              </a:solidFill>
              <a:ea typeface="굴림" pitchFamily="50" charset="-127"/>
            </a:endParaRPr>
          </a:p>
        </p:txBody>
      </p:sp>
      <p:sp>
        <p:nvSpPr>
          <p:cNvPr id="9272" name="Text Box 56"/>
          <p:cNvSpPr txBox="1">
            <a:spLocks noChangeArrowheads="1"/>
          </p:cNvSpPr>
          <p:nvPr/>
        </p:nvSpPr>
        <p:spPr bwMode="auto">
          <a:xfrm>
            <a:off x="7620000" y="2133600"/>
            <a:ext cx="129540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zh-CN" sz="1200" b="1" dirty="0">
                <a:solidFill>
                  <a:schemeClr val="hlink"/>
                </a:solidFill>
                <a:ea typeface="굴림" pitchFamily="50" charset="-127"/>
              </a:rPr>
              <a:t>Binghamton </a:t>
            </a:r>
          </a:p>
        </p:txBody>
      </p:sp>
      <p:sp>
        <p:nvSpPr>
          <p:cNvPr id="7222" name="Text Box 57"/>
          <p:cNvSpPr txBox="1">
            <a:spLocks noChangeArrowheads="1"/>
          </p:cNvSpPr>
          <p:nvPr/>
        </p:nvSpPr>
        <p:spPr bwMode="auto">
          <a:xfrm>
            <a:off x="533400" y="3124200"/>
            <a:ext cx="1828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lnSpc>
                <a:spcPct val="50000"/>
              </a:lnSpc>
              <a:spcBef>
                <a:spcPct val="50000"/>
              </a:spcBef>
              <a:buClr>
                <a:srgbClr val="CC6600"/>
              </a:buClr>
              <a:buSzPct val="300000"/>
              <a:buFontTx/>
              <a:buChar char="•"/>
            </a:pPr>
            <a:r>
              <a:rPr lang="en-US" altLang="ko-KR" sz="1200" b="1" dirty="0">
                <a:solidFill>
                  <a:schemeClr val="hlink"/>
                </a:solidFill>
                <a:ea typeface="굴림" pitchFamily="50" charset="-127"/>
              </a:rPr>
              <a:t>UC Berkeley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676400" y="228600"/>
            <a:ext cx="601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66"/>
                </a:solidFill>
              </a:rPr>
              <a:t>Development of East Asian Libraries in North America</a:t>
            </a:r>
            <a:endParaRPr lang="en-US" sz="20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" grpId="0"/>
      <p:bldP spid="9262" grpId="0"/>
      <p:bldP spid="9268" grpId="0"/>
      <p:bldP spid="927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7620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zh-CN" sz="3200" dirty="0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CEAL Total Volume Holdings</a:t>
            </a:r>
            <a:br>
              <a:rPr lang="en-US" altLang="zh-CN" sz="3200" dirty="0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</a:br>
            <a:r>
              <a:rPr lang="zh-CN" altLang="en-US" sz="3200" dirty="0" smtClean="0">
                <a:solidFill>
                  <a:srgbClr val="FFCC66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（</a:t>
            </a:r>
            <a:r>
              <a:rPr lang="en-US" altLang="zh-CN" sz="3200" dirty="0" smtClean="0">
                <a:solidFill>
                  <a:srgbClr val="FFCC66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1920-2010</a:t>
            </a:r>
            <a:r>
              <a:rPr lang="zh-CN" altLang="en-US" sz="3200" dirty="0" smtClean="0">
                <a:solidFill>
                  <a:srgbClr val="FFCC66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）</a:t>
            </a:r>
            <a:r>
              <a:rPr lang="en-US" sz="3600" b="1" dirty="0" smtClean="0">
                <a:latin typeface="+mj-ea"/>
                <a:ea typeface="+mj-ea"/>
              </a:rPr>
              <a:t/>
            </a:r>
            <a:br>
              <a:rPr lang="en-US" sz="3600" b="1" dirty="0" smtClean="0">
                <a:latin typeface="+mj-ea"/>
                <a:ea typeface="+mj-ea"/>
              </a:rPr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0"/>
            <a:ext cx="6400800" cy="17526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1219200" y="1905000"/>
          <a:ext cx="69342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09601"/>
            <a:ext cx="7772400" cy="990600"/>
          </a:xfrm>
        </p:spPr>
        <p:txBody>
          <a:bodyPr>
            <a:normAutofit fontScale="90000"/>
          </a:bodyPr>
          <a:lstStyle/>
          <a:p>
            <a:r>
              <a:rPr lang="en-US" altLang="zh-CN" sz="32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CEAL Total Volume Holdings 2010 </a:t>
            </a:r>
            <a:r>
              <a:rPr lang="en-US" altLang="zh-CN" sz="3200" dirty="0" smtClean="0">
                <a:latin typeface="+mj-ea"/>
              </a:rPr>
              <a:t/>
            </a:r>
            <a:br>
              <a:rPr lang="en-US" altLang="zh-CN" sz="3200" dirty="0" smtClean="0">
                <a:latin typeface="+mj-ea"/>
              </a:rPr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0"/>
            <a:ext cx="6400800" cy="35814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1447800" y="1447800"/>
          <a:ext cx="64770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609600" y="60198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0" b="1" dirty="0" smtClean="0">
                <a:solidFill>
                  <a:srgbClr val="7030A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Total Volume Holdings: 18,347,018</a:t>
            </a:r>
            <a:r>
              <a:rPr lang="zh-CN" altLang="en-US" sz="1000" b="1" dirty="0" smtClean="0">
                <a:solidFill>
                  <a:srgbClr val="7030A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en-US" altLang="zh-CN" sz="1000" b="1" dirty="0" smtClean="0">
                <a:solidFill>
                  <a:srgbClr val="7030A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(e-books not included)</a:t>
            </a:r>
            <a:r>
              <a:rPr lang="zh-CN" altLang="en-US" sz="1000" b="1" dirty="0" smtClean="0">
                <a:solidFill>
                  <a:srgbClr val="7030A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endParaRPr lang="zh-CN" altLang="en-US" sz="10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000" b="1" dirty="0" smtClean="0">
                <a:solidFill>
                  <a:srgbClr val="7030A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Sources: CEAL Statistics</a:t>
            </a:r>
            <a:endParaRPr lang="zh-CN" altLang="en-US" sz="10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09600"/>
            <a:ext cx="7772400" cy="1295400"/>
          </a:xfrm>
        </p:spPr>
        <p:txBody>
          <a:bodyPr>
            <a:normAutofit fontScale="90000"/>
          </a:bodyPr>
          <a:lstStyle/>
          <a:p>
            <a:r>
              <a:rPr lang="en-US" altLang="zh-CN" sz="27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Financial Support for EA Libraries in North America </a:t>
            </a:r>
            <a:r>
              <a:rPr lang="zh-CN" altLang="en-US" sz="27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700" dirty="0" smtClean="0">
                <a:solidFill>
                  <a:srgbClr val="FFC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(2010</a:t>
            </a:r>
            <a:r>
              <a:rPr lang="en-US" altLang="zh-CN" sz="27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81200"/>
            <a:ext cx="6400800" cy="41910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1295400" y="1676400"/>
          <a:ext cx="64770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533400" y="6019800"/>
            <a:ext cx="2362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 smtClean="0">
                <a:solidFill>
                  <a:srgbClr val="7030A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Total: $14,671,903</a:t>
            </a:r>
            <a:endParaRPr lang="en-US" altLang="zh-CN" sz="12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 smtClean="0">
                <a:solidFill>
                  <a:srgbClr val="7030A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Sources: CEAL Statistics</a:t>
            </a:r>
            <a:endParaRPr lang="zh-CN" altLang="en-US" sz="12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sz="2700" dirty="0" smtClean="0">
                <a:solidFill>
                  <a:srgbClr val="FFC000"/>
                </a:solidFill>
              </a:rPr>
              <a:t>Chinese E-book Holdings 2010 in CEAL Libraries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2971800"/>
          <a:ext cx="75438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8056"/>
                <a:gridCol w="1738544"/>
                <a:gridCol w="1752600"/>
                <a:gridCol w="2514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FF0066"/>
                          </a:solidFill>
                          <a:latin typeface="+mn-lt"/>
                          <a:ea typeface="+mn-ea"/>
                          <a:cs typeface="+mn-cs"/>
                        </a:rPr>
                        <a:t>E-Book</a:t>
                      </a:r>
                      <a:endParaRPr lang="en-US" dirty="0">
                        <a:solidFill>
                          <a:srgbClr val="FF0066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FF0066"/>
                          </a:solidFill>
                          <a:latin typeface="+mn-lt"/>
                          <a:ea typeface="+mn-ea"/>
                          <a:cs typeface="+mn-cs"/>
                        </a:rPr>
                        <a:t>C-J-K Total</a:t>
                      </a:r>
                      <a:endParaRPr lang="en-US" dirty="0">
                        <a:solidFill>
                          <a:srgbClr val="FF0066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FF0066"/>
                          </a:solidFill>
                          <a:latin typeface="+mn-lt"/>
                          <a:ea typeface="+mn-ea"/>
                          <a:cs typeface="+mn-cs"/>
                        </a:rPr>
                        <a:t>Chinese</a:t>
                      </a:r>
                      <a:endParaRPr lang="en-US" dirty="0">
                        <a:solidFill>
                          <a:srgbClr val="FF0066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FF0066"/>
                          </a:solidFill>
                          <a:latin typeface="+mn-lt"/>
                          <a:ea typeface="+mn-ea"/>
                          <a:cs typeface="+mn-cs"/>
                        </a:rPr>
                        <a:t>Percentage of Chinese</a:t>
                      </a:r>
                      <a:endParaRPr lang="en-US" dirty="0">
                        <a:solidFill>
                          <a:srgbClr val="FF0066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Title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1,708,713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1,618,872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94.74%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Volume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2,592,262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2,513,503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96.96%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62000" y="5638800"/>
            <a:ext cx="3886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Source:  CEAL Statistics E-book 2010 (29 libraries)</a:t>
            </a:r>
            <a:endParaRPr lang="en-US" sz="1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381000" y="914400"/>
          <a:ext cx="82296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914400"/>
            <a:ext cx="77724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solidFill>
                  <a:srgbClr val="FF0066"/>
                </a:solidFill>
              </a:rPr>
              <a:t>Concluding Remarks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362200"/>
            <a:ext cx="8458200" cy="25908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alibri" charset="0"/>
              </a:rPr>
              <a:t>Today Chinese publishing  enterprise as a rising cultural soft power is going global.  There are increasing demands for researchers by taking advantage of utilizing Chinese scholarly resources. 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Calibri" charset="0"/>
              </a:rPr>
              <a:t>Therefore, we should better understand the challenges and opportunities along with the trends and develop most effective ways to access to the scholarly resources for our library users. </a:t>
            </a:r>
          </a:p>
          <a:p>
            <a:pPr>
              <a:buNone/>
            </a:pPr>
            <a:endParaRPr lang="en-US" sz="2000" dirty="0" smtClean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762000" y="2438400"/>
            <a:ext cx="7772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228600"/>
            <a:ext cx="6781800" cy="10668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FC000"/>
                </a:solidFill>
              </a:rPr>
              <a:t>Outputs of Publishing Industry of China </a:t>
            </a:r>
            <a:br>
              <a:rPr lang="en-US" sz="2800" dirty="0" smtClean="0">
                <a:solidFill>
                  <a:srgbClr val="FFC000"/>
                </a:solidFill>
              </a:rPr>
            </a:br>
            <a:r>
              <a:rPr lang="en-US" sz="2400" dirty="0" smtClean="0">
                <a:solidFill>
                  <a:srgbClr val="FFC000"/>
                </a:solidFill>
              </a:rPr>
              <a:t>(2000-2010)</a:t>
            </a:r>
          </a:p>
        </p:txBody>
      </p:sp>
      <p:graphicFrame>
        <p:nvGraphicFramePr>
          <p:cNvPr id="33921" name="Group 129"/>
          <p:cNvGraphicFramePr>
            <a:graphicFrameLocks noGrp="1"/>
          </p:cNvGraphicFramePr>
          <p:nvPr>
            <p:ph idx="4294967295"/>
          </p:nvPr>
        </p:nvGraphicFramePr>
        <p:xfrm>
          <a:off x="304800" y="1295400"/>
          <a:ext cx="8534400" cy="4885739"/>
        </p:xfrm>
        <a:graphic>
          <a:graphicData uri="http://schemas.openxmlformats.org/drawingml/2006/table">
            <a:tbl>
              <a:tblPr/>
              <a:tblGrid>
                <a:gridCol w="685800"/>
                <a:gridCol w="1143000"/>
                <a:gridCol w="1905000"/>
                <a:gridCol w="1143000"/>
                <a:gridCol w="1295400"/>
                <a:gridCol w="1066800"/>
                <a:gridCol w="1295400"/>
              </a:tblGrid>
              <a:tr h="533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FF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FF0066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Book Publishers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FF0066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Books  (New Prints)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FF0066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Periodicals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FF0066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Newspapers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FF0066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A-V </a:t>
                      </a:r>
                      <a:r>
                        <a:rPr lang="en-US" sz="1600" b="0" dirty="0">
                          <a:solidFill>
                            <a:srgbClr val="FF0066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Materials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FF0066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E-resources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20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FF0066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2010</a:t>
                      </a:r>
                      <a:endParaRPr lang="en-US" sz="1600" dirty="0">
                        <a:solidFill>
                          <a:srgbClr val="FF0066"/>
                        </a:solidFill>
                        <a:latin typeface="Arial" pitchFamily="34" charset="0"/>
                        <a:ea typeface="宋体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581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Arial" pitchFamily="34" charset="0"/>
                        <a:ea typeface="宋体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328</a:t>
                      </a: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,387 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(</a:t>
                      </a: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189,295)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Arial" pitchFamily="34" charset="0"/>
                        <a:ea typeface="宋体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9,884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Arial" pitchFamily="34" charset="0"/>
                        <a:ea typeface="宋体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1,939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Arial" pitchFamily="34" charset="0"/>
                        <a:ea typeface="宋体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21,552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Arial" pitchFamily="34" charset="0"/>
                        <a:ea typeface="宋体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11,175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Arial" pitchFamily="34" charset="0"/>
                        <a:ea typeface="宋体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20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66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2009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580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301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,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719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 (168,296)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9,851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1,937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25,384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10,708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20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66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2008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579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275,668 (149,988)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9,549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1,943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23,493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9,668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20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66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2007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579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248,283 (</a:t>
                      </a: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136,226)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Arial" pitchFamily="34" charset="0"/>
                        <a:ea typeface="宋体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9,468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1,938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31,955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8,652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94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66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2006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573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233,971 (130,264)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9,468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1,938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33,706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7,207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20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66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2005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573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222,473 (128,578)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9,468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1,931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34,961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6,152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20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66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2004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573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208,294 (121,597)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9,490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1,922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34,323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6,081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39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66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2003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570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190,391 (110,812)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9,074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2,119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28,224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4,961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20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66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2002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568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170,962 (100,693)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9,029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2,137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25,872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4,713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20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66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2001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562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154,526 (91,416)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8,889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2,111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20,971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2,396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20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66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565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143,376 (84,235)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8,725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2,227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17,648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latin typeface="Arial" pitchFamily="34" charset="0"/>
                          <a:ea typeface="宋体"/>
                          <a:cs typeface="Arial" pitchFamily="34" charset="0"/>
                        </a:rPr>
                        <a:t>2,249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04800" y="6324600"/>
            <a:ext cx="27406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Sources: GAPP statistics 2000-2010</a:t>
            </a:r>
            <a:endParaRPr lang="en-US" sz="1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3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609600"/>
            <a:ext cx="6096000" cy="838200"/>
          </a:xfrm>
        </p:spPr>
        <p:txBody>
          <a:bodyPr/>
          <a:lstStyle/>
          <a:p>
            <a:r>
              <a:rPr lang="en-US" b="1" i="1" dirty="0">
                <a:solidFill>
                  <a:srgbClr val="FF0066"/>
                </a:solidFill>
              </a:rPr>
              <a:t>Thank You!</a:t>
            </a:r>
          </a:p>
        </p:txBody>
      </p:sp>
      <p:pic>
        <p:nvPicPr>
          <p:cNvPr id="5" name="Content Placeholder 4" descr="IMG_2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1524000"/>
            <a:ext cx="5531908" cy="4148931"/>
          </a:xfrm>
        </p:spPr>
      </p:pic>
      <p:sp>
        <p:nvSpPr>
          <p:cNvPr id="4" name="TextBox 3"/>
          <p:cNvSpPr txBox="1"/>
          <p:nvPr/>
        </p:nvSpPr>
        <p:spPr>
          <a:xfrm>
            <a:off x="1295400" y="579120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The </a:t>
            </a:r>
            <a:r>
              <a:rPr lang="en-US" sz="1600" dirty="0" err="1" smtClean="0">
                <a:solidFill>
                  <a:srgbClr val="7030A0"/>
                </a:solidFill>
              </a:rPr>
              <a:t>Yangliuqing</a:t>
            </a:r>
            <a:r>
              <a:rPr lang="en-US" sz="1600" dirty="0" smtClean="0">
                <a:solidFill>
                  <a:srgbClr val="7030A0"/>
                </a:solidFill>
              </a:rPr>
              <a:t> Chinese New Year’s sculpture shows a boy holds lotus and fish: </a:t>
            </a:r>
            <a:r>
              <a:rPr lang="en-US" sz="1600" dirty="0" err="1" smtClean="0">
                <a:solidFill>
                  <a:srgbClr val="7030A0"/>
                </a:solidFill>
              </a:rPr>
              <a:t>Liannian</a:t>
            </a:r>
            <a:r>
              <a:rPr lang="en-US" sz="1600" dirty="0" smtClean="0">
                <a:solidFill>
                  <a:srgbClr val="7030A0"/>
                </a:solidFill>
              </a:rPr>
              <a:t> </a:t>
            </a:r>
            <a:r>
              <a:rPr lang="en-US" sz="1600" dirty="0" err="1" smtClean="0">
                <a:solidFill>
                  <a:srgbClr val="7030A0"/>
                </a:solidFill>
              </a:rPr>
              <a:t>youyu</a:t>
            </a:r>
            <a:r>
              <a:rPr lang="en-US" sz="1600" dirty="0" smtClean="0">
                <a:solidFill>
                  <a:srgbClr val="7030A0"/>
                </a:solidFill>
              </a:rPr>
              <a:t> </a:t>
            </a:r>
            <a:r>
              <a:rPr lang="zh-CN" altLang="en-US" sz="1600" dirty="0" smtClean="0">
                <a:solidFill>
                  <a:srgbClr val="7030A0"/>
                </a:solidFill>
              </a:rPr>
              <a:t>莲年有鱼</a:t>
            </a:r>
            <a:r>
              <a:rPr lang="en-US" altLang="zh-CN" sz="1600" dirty="0" smtClean="0">
                <a:solidFill>
                  <a:srgbClr val="7030A0"/>
                </a:solidFill>
              </a:rPr>
              <a:t>, symbolizing the meaning of “</a:t>
            </a:r>
            <a:r>
              <a:rPr lang="en-US" sz="1600" dirty="0" smtClean="0">
                <a:solidFill>
                  <a:srgbClr val="7030A0"/>
                </a:solidFill>
              </a:rPr>
              <a:t>enjoying prosperity year after year.”</a:t>
            </a:r>
            <a:endParaRPr lang="en-US" sz="1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2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286000"/>
            <a:ext cx="7620000" cy="2743200"/>
          </a:xfrm>
        </p:spPr>
        <p:txBody>
          <a:bodyPr lIns="92075" tIns="46038" rIns="92075" bIns="46038"/>
          <a:lstStyle/>
          <a:p>
            <a:pPr eaLnBrk="1" hangingPunct="1"/>
            <a:endParaRPr lang="en-US" sz="2800" b="1" smtClean="0">
              <a:solidFill>
                <a:srgbClr val="FF9933"/>
              </a:solidFill>
              <a:latin typeface="Calibri" charset="0"/>
            </a:endParaRPr>
          </a:p>
          <a:p>
            <a:pPr eaLnBrk="1" hangingPunct="1">
              <a:buFont typeface="Arial" charset="0"/>
              <a:buNone/>
            </a:pPr>
            <a:endParaRPr lang="en-US" sz="2800" smtClean="0">
              <a:solidFill>
                <a:srgbClr val="FF9933"/>
              </a:solidFill>
              <a:latin typeface="Calibri" charset="0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695325" y="623887"/>
          <a:ext cx="7753350" cy="5610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381000"/>
            <a:ext cx="6781800" cy="10668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FFC000"/>
                </a:solidFill>
                <a:latin typeface="Calibri" charset="0"/>
              </a:rPr>
              <a:t>New Books Published with ISBN in Mainland China 2009</a:t>
            </a:r>
            <a:r>
              <a:rPr lang="en-US" sz="2800" dirty="0" smtClean="0">
                <a:latin typeface="Calibri" charset="0"/>
              </a:rPr>
              <a:t/>
            </a:r>
            <a:br>
              <a:rPr lang="en-US" sz="2800" dirty="0" smtClean="0">
                <a:latin typeface="Calibri" charset="0"/>
              </a:rPr>
            </a:br>
            <a:r>
              <a:rPr lang="en-US" sz="2800" dirty="0" smtClean="0">
                <a:latin typeface="Calibri" charset="0"/>
              </a:rPr>
              <a:t> 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1371600"/>
          <a:ext cx="7924800" cy="4953000"/>
        </p:xfrm>
        <a:graphic>
          <a:graphicData uri="http://schemas.openxmlformats.org/drawingml/2006/table">
            <a:tbl>
              <a:tblPr/>
              <a:tblGrid>
                <a:gridCol w="3581400"/>
                <a:gridCol w="1905000"/>
                <a:gridCol w="1066800"/>
                <a:gridCol w="1371600"/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Subjects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Titles (New Prints)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Notes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Philosophy &amp; Marxism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5,186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2.90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General Social Sciences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2,703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1.52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Politics &amp; Law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10,967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6.86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Military Science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709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0.34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Economics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16,872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10.11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Culture, Science,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Education, Sports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41,227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24.90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Languages &amp; Linguistics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8,848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5.30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Literature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18,132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9.80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Art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9,652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5.91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History &amp; Geography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8,528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5.22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Medicine &amp; Health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9,507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5.66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Sciences, Technologies &amp; Others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34,132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20.64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General Works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1,323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0.84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Total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167,786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  <a:cs typeface="Arial" charset="0"/>
                        </a:rPr>
                        <a:t>100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C000"/>
                </a:solidFill>
              </a:rPr>
              <a:t>New Chinese Book Publishing</a:t>
            </a:r>
            <a:br>
              <a:rPr lang="en-US" sz="3600" dirty="0" smtClean="0">
                <a:solidFill>
                  <a:srgbClr val="FFC000"/>
                </a:solidFill>
              </a:rPr>
            </a:br>
            <a:r>
              <a:rPr lang="en-US" sz="3200" dirty="0" smtClean="0">
                <a:solidFill>
                  <a:srgbClr val="FFC000"/>
                </a:solidFill>
              </a:rPr>
              <a:t>(2007) </a:t>
            </a:r>
            <a:r>
              <a:rPr lang="en-US" sz="3600" dirty="0" smtClean="0">
                <a:solidFill>
                  <a:srgbClr val="FFC000"/>
                </a:solidFill>
              </a:rPr>
              <a:t/>
            </a:r>
            <a:br>
              <a:rPr lang="en-US" sz="3600" dirty="0" smtClean="0">
                <a:solidFill>
                  <a:srgbClr val="FFC000"/>
                </a:solidFill>
              </a:rPr>
            </a:b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362200"/>
            <a:ext cx="6248400" cy="2438399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Mainland:    	        136,226	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Hong Kong:		14,136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Taiwan: 			42,018</a:t>
            </a:r>
          </a:p>
          <a:p>
            <a:r>
              <a:rPr lang="en-US" dirty="0" smtClean="0">
                <a:solidFill>
                  <a:srgbClr val="FF0066"/>
                </a:solidFill>
              </a:rPr>
              <a:t>Total:		        192,380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838200"/>
          <a:ext cx="70104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6161</TotalTime>
  <Words>2210</Words>
  <Application>Microsoft Office PowerPoint</Application>
  <PresentationFormat>On-screen Show (4:3)</PresentationFormat>
  <Paragraphs>561</Paragraphs>
  <Slides>50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 Overall Publishing Trends in Chinese Scholarly Resources  </vt:lpstr>
      <vt:lpstr>Topics:</vt:lpstr>
      <vt:lpstr>I. Flourishing Chinese Publishing Landscape  </vt:lpstr>
      <vt:lpstr> Amplification of the Scale and Outputs of Publishing Industry  Outputs of Publishing Industry in China 2010</vt:lpstr>
      <vt:lpstr>Outputs of Publishing Industry of China  (2000-2010)</vt:lpstr>
      <vt:lpstr>Slide 6</vt:lpstr>
      <vt:lpstr>New Books Published with ISBN in Mainland China 2009  </vt:lpstr>
      <vt:lpstr>New Chinese Book Publishing (2007)  </vt:lpstr>
      <vt:lpstr>Slide 9</vt:lpstr>
      <vt:lpstr>Growth of Electronic Publishing and Mobile Networks in China</vt:lpstr>
      <vt:lpstr>Slide 11</vt:lpstr>
      <vt:lpstr>Trends of Computer Usage 2009-2010</vt:lpstr>
      <vt:lpstr>Improvement of the Book Import and Export and Copyright-Trade Comparison Rankings of Import Partners</vt:lpstr>
      <vt:lpstr>Comparison Rankings of Export Partners </vt:lpstr>
      <vt:lpstr>II. Key Successful Efforts and Challenges  for the Sustainable Development</vt:lpstr>
      <vt:lpstr>Advocating Strategic Viewpoint to Envision the Cultural-Publishing Enterprise </vt:lpstr>
      <vt:lpstr>Challenges and Problems for Sustainable Development </vt:lpstr>
      <vt:lpstr>III. Digital Publishing, e-Books, and Mobile Libraries  </vt:lpstr>
      <vt:lpstr>China Academic Social Sciences and Humanities Library (CASHL)</vt:lpstr>
      <vt:lpstr>Taiwan National Digital Archives Program</vt:lpstr>
      <vt:lpstr>Hong Kong E- Version of Siku Quanshu </vt:lpstr>
      <vt:lpstr>   </vt:lpstr>
      <vt:lpstr>Versions of e-Books</vt:lpstr>
      <vt:lpstr> </vt:lpstr>
      <vt:lpstr>Mobile Library </vt:lpstr>
      <vt:lpstr>Sample e-Book Production/Dissemination Models </vt:lpstr>
      <vt:lpstr>SuperStar Digital Library 超星数字图书馆</vt:lpstr>
      <vt:lpstr>Tianjin TEDA Mobile Library 天津泰达移动图书馆</vt:lpstr>
      <vt:lpstr>Build a New Model to Access to knowledge in the Goble Information Age   </vt:lpstr>
      <vt:lpstr>方正Apabi数字图书馆</vt:lpstr>
      <vt:lpstr>上海世纪出版股份有限公司 </vt:lpstr>
      <vt:lpstr>汉王电纸书</vt:lpstr>
      <vt:lpstr>盛大文学</vt:lpstr>
      <vt:lpstr>Slide 34</vt:lpstr>
      <vt:lpstr>Slide 35</vt:lpstr>
      <vt:lpstr>Sample Mobile Libraries</vt:lpstr>
      <vt:lpstr>Slide 37</vt:lpstr>
      <vt:lpstr>Sample Flowchart for Mobile Library Users</vt:lpstr>
      <vt:lpstr>Slide 39</vt:lpstr>
      <vt:lpstr>IV. Implications to East Asian Libraries in  North America</vt:lpstr>
      <vt:lpstr>Implications to East Asian Libraries in  North America</vt:lpstr>
      <vt:lpstr>Slide 42</vt:lpstr>
      <vt:lpstr>Slide 43</vt:lpstr>
      <vt:lpstr>CEAL Total Volume Holdings （1920-2010） </vt:lpstr>
      <vt:lpstr>CEAL Total Volume Holdings 2010  </vt:lpstr>
      <vt:lpstr>Financial Support for EA Libraries in North America  (2010) </vt:lpstr>
      <vt:lpstr>Chinese E-book Holdings 2010 in CEAL Libraries </vt:lpstr>
      <vt:lpstr>Slide 48</vt:lpstr>
      <vt:lpstr>Concluding Remarks</vt:lpstr>
      <vt:lpstr>Thank You!</vt:lpstr>
    </vt:vector>
  </TitlesOfParts>
  <Company>Brown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First_Last</dc:creator>
  <cp:lastModifiedBy>Li Wang</cp:lastModifiedBy>
  <cp:revision>994</cp:revision>
  <dcterms:created xsi:type="dcterms:W3CDTF">2011-11-08T18:25:19Z</dcterms:created>
  <dcterms:modified xsi:type="dcterms:W3CDTF">2012-03-15T05:16:14Z</dcterms:modified>
</cp:coreProperties>
</file>