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8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66BA0-FFC0-4F8B-9095-18F1B6C32F9A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05DCA-031D-4930-86AF-962ACC293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44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05DCA-031D-4930-86AF-962ACC2931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65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05DCA-031D-4930-86AF-962ACC2931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96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05DCA-031D-4930-86AF-962ACC2931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09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05DCA-031D-4930-86AF-962ACC2931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59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05DCA-031D-4930-86AF-962ACC2931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32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05DCA-031D-4930-86AF-962ACC2931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94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05DCA-031D-4930-86AF-962ACC2931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8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05DCA-031D-4930-86AF-962ACC2931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20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05DCA-031D-4930-86AF-962ACC2931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4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05DCA-031D-4930-86AF-962ACC2931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72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05DCA-031D-4930-86AF-962ACC2931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26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F76B-D5F1-40C7-94BA-B56EFFCF45B0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79B491-18A8-4832-AED7-B179712B618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F76B-D5F1-40C7-94BA-B56EFFCF45B0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B491-18A8-4832-AED7-B179712B6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F76B-D5F1-40C7-94BA-B56EFFCF45B0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B491-18A8-4832-AED7-B179712B6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4BF76B-D5F1-40C7-94BA-B56EFFCF45B0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D79B491-18A8-4832-AED7-B179712B618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F76B-D5F1-40C7-94BA-B56EFFCF45B0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B491-18A8-4832-AED7-B179712B618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F76B-D5F1-40C7-94BA-B56EFFCF45B0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B491-18A8-4832-AED7-B179712B618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B491-18A8-4832-AED7-B179712B61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F76B-D5F1-40C7-94BA-B56EFFCF45B0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F76B-D5F1-40C7-94BA-B56EFFCF45B0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B491-18A8-4832-AED7-B179712B618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F76B-D5F1-40C7-94BA-B56EFFCF45B0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B491-18A8-4832-AED7-B179712B6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4BF76B-D5F1-40C7-94BA-B56EFFCF45B0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D79B491-18A8-4832-AED7-B179712B61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F76B-D5F1-40C7-94BA-B56EFFCF45B0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79B491-18A8-4832-AED7-B179712B61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4BF76B-D5F1-40C7-94BA-B56EFFCF45B0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D79B491-18A8-4832-AED7-B179712B61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Susan </a:t>
            </a:r>
            <a:r>
              <a:rPr lang="en-US" dirty="0" err="1" smtClean="0"/>
              <a:t>Xue</a:t>
            </a:r>
            <a:endParaRPr lang="en-US" dirty="0" smtClean="0"/>
          </a:p>
          <a:p>
            <a:r>
              <a:rPr lang="en-US" dirty="0" smtClean="0"/>
              <a:t>University of California at Berkeley</a:t>
            </a:r>
          </a:p>
          <a:p>
            <a:r>
              <a:rPr lang="en-US" dirty="0" smtClean="0"/>
              <a:t>sxue@library.berkeley.edu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7200" dirty="0" smtClean="0"/>
              <a:t>申報</a:t>
            </a:r>
            <a:r>
              <a:rPr lang="zh-CN" altLang="en-US" sz="7200" dirty="0" smtClean="0"/>
              <a:t> </a:t>
            </a:r>
            <a:r>
              <a:rPr lang="en-US" altLang="zh-CN" sz="6600" dirty="0" err="1" smtClean="0"/>
              <a:t>Shen</a:t>
            </a:r>
            <a:r>
              <a:rPr lang="zh-CN" altLang="en-US" sz="6600" dirty="0" smtClean="0"/>
              <a:t> </a:t>
            </a:r>
            <a:r>
              <a:rPr lang="en-US" altLang="zh-CN" sz="6600" dirty="0" err="1" smtClean="0"/>
              <a:t>Bao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7389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 original edition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14734" r="16000" b="7397"/>
          <a:stretch/>
        </p:blipFill>
        <p:spPr bwMode="auto">
          <a:xfrm>
            <a:off x="762000" y="1524000"/>
            <a:ext cx="7680960" cy="501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114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 original edition - example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3" t="16865" r="21715" b="2899"/>
          <a:stretch/>
        </p:blipFill>
        <p:spPr bwMode="auto">
          <a:xfrm>
            <a:off x="1143000" y="1447800"/>
            <a:ext cx="6629400" cy="516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102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Advertisement search </a:t>
            </a:r>
            <a:endParaRPr lang="en-US" dirty="0"/>
          </a:p>
        </p:txBody>
      </p:sp>
      <p:pic>
        <p:nvPicPr>
          <p:cNvPr id="4" name="内容占位符 5" descr="8888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465" y="1524000"/>
            <a:ext cx="818706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58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Advertisement search </a:t>
            </a:r>
            <a:r>
              <a:rPr lang="en-US" dirty="0"/>
              <a:t>- example </a:t>
            </a:r>
          </a:p>
        </p:txBody>
      </p:sp>
      <p:pic>
        <p:nvPicPr>
          <p:cNvPr id="4" name="内容占位符 5" descr="9999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3968" y="1524000"/>
            <a:ext cx="813606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77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edition of advertisement </a:t>
            </a:r>
          </a:p>
        </p:txBody>
      </p:sp>
      <p:pic>
        <p:nvPicPr>
          <p:cNvPr id="4" name="内容占位符 3" descr="0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11332" y="1524000"/>
            <a:ext cx="392133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1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Different search results using traditional and simplified characters. Example: </a:t>
            </a:r>
            <a:r>
              <a:rPr lang="zh-TW" altLang="en-US" dirty="0" smtClean="0"/>
              <a:t>立憲</a:t>
            </a:r>
            <a:r>
              <a:rPr lang="en-US" altLang="zh-TW" dirty="0" smtClean="0"/>
              <a:t> 5979 results, </a:t>
            </a:r>
            <a:r>
              <a:rPr lang="zh-CN" altLang="en-US" dirty="0" smtClean="0"/>
              <a:t>立宪 </a:t>
            </a:r>
            <a:r>
              <a:rPr lang="en-US" altLang="zh-CN" dirty="0" smtClean="0"/>
              <a:t>1</a:t>
            </a:r>
            <a:r>
              <a:rPr lang="en-US" altLang="zh-TW" dirty="0" smtClean="0"/>
              <a:t> result</a:t>
            </a:r>
            <a:endParaRPr lang="en-US" altLang="zh-HK" dirty="0" smtClean="0"/>
          </a:p>
          <a:p>
            <a:r>
              <a:rPr lang="en-US" altLang="zh-HK" dirty="0" smtClean="0"/>
              <a:t>Difference version of Shen Bao database has different search results. Green Apple server version: </a:t>
            </a:r>
            <a:r>
              <a:rPr lang="zh-HK" altLang="en-US" dirty="0" smtClean="0"/>
              <a:t>黃</a:t>
            </a:r>
            <a:r>
              <a:rPr lang="zh-HK" altLang="en-US" dirty="0"/>
              <a:t>遵</a:t>
            </a:r>
            <a:r>
              <a:rPr lang="zh-HK" altLang="en-US" dirty="0" smtClean="0"/>
              <a:t>憲 </a:t>
            </a:r>
            <a:r>
              <a:rPr lang="en-US" altLang="zh-HK" dirty="0" smtClean="0"/>
              <a:t>54 results; Korean server version 2657 results but the characters of the name are not always together</a:t>
            </a:r>
          </a:p>
          <a:p>
            <a:r>
              <a:rPr lang="en-US" dirty="0" smtClean="0"/>
              <a:t>“Edition search” cannot be searched, only browse </a:t>
            </a:r>
          </a:p>
          <a:p>
            <a:r>
              <a:rPr lang="en-US" dirty="0" smtClean="0"/>
              <a:t>There is no user manual or instruction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the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007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Shen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, </a:t>
            </a:r>
            <a:r>
              <a:rPr lang="en-US" dirty="0" smtClean="0"/>
              <a:t>also transliterated </a:t>
            </a:r>
            <a:r>
              <a:rPr lang="en-US" dirty="0"/>
              <a:t>as Shun </a:t>
            </a:r>
            <a:r>
              <a:rPr lang="en-US" dirty="0" err="1"/>
              <a:t>Pao</a:t>
            </a:r>
            <a:r>
              <a:rPr lang="en-US" dirty="0"/>
              <a:t> or </a:t>
            </a:r>
            <a:r>
              <a:rPr lang="en-US" dirty="0" err="1"/>
              <a:t>Shen-pao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English as Shanghai </a:t>
            </a:r>
            <a:r>
              <a:rPr lang="en-US" dirty="0" smtClean="0"/>
              <a:t>News</a:t>
            </a:r>
          </a:p>
          <a:p>
            <a:r>
              <a:rPr lang="en-US" dirty="0"/>
              <a:t>P</a:t>
            </a:r>
            <a:r>
              <a:rPr lang="en-US" dirty="0" smtClean="0"/>
              <a:t>ublished </a:t>
            </a:r>
            <a:r>
              <a:rPr lang="en-US" dirty="0"/>
              <a:t>from April 30, 1872 to May 27, 1949 in </a:t>
            </a:r>
            <a:r>
              <a:rPr lang="en-US" dirty="0" smtClean="0"/>
              <a:t>Shanghai</a:t>
            </a:r>
          </a:p>
          <a:p>
            <a:r>
              <a:rPr lang="en-US" dirty="0"/>
              <a:t>Founded by Ernest Major (1841–1908</a:t>
            </a:r>
            <a:r>
              <a:rPr lang="en-US" dirty="0" smtClean="0"/>
              <a:t>),</a:t>
            </a:r>
            <a:r>
              <a:rPr lang="zh-TW" altLang="en-US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British </a:t>
            </a:r>
            <a:r>
              <a:rPr lang="en-US" dirty="0" smtClean="0"/>
              <a:t>businessman</a:t>
            </a:r>
          </a:p>
          <a:p>
            <a:r>
              <a:rPr lang="en-US" altLang="zh-TW" dirty="0" smtClean="0"/>
              <a:t>O</a:t>
            </a:r>
            <a:r>
              <a:rPr lang="en-US" dirty="0" smtClean="0"/>
              <a:t>ne </a:t>
            </a:r>
            <a:r>
              <a:rPr lang="en-US" dirty="0"/>
              <a:t>of the first modern Chinese </a:t>
            </a:r>
            <a:r>
              <a:rPr lang="en-US" dirty="0" smtClean="0"/>
              <a:t>newspapers</a:t>
            </a:r>
          </a:p>
          <a:p>
            <a:r>
              <a:rPr lang="en-US" dirty="0" smtClean="0"/>
              <a:t>Circulation: 20th </a:t>
            </a:r>
            <a:r>
              <a:rPr lang="en-US" dirty="0"/>
              <a:t>century </a:t>
            </a:r>
            <a:r>
              <a:rPr lang="en-US" dirty="0" smtClean="0"/>
              <a:t>30,000 </a:t>
            </a:r>
            <a:r>
              <a:rPr lang="en-US" dirty="0"/>
              <a:t>copies a </a:t>
            </a:r>
            <a:r>
              <a:rPr lang="en-US" dirty="0" smtClean="0"/>
              <a:t>day; 1920s, 50,000 copies; </a:t>
            </a:r>
            <a:r>
              <a:rPr lang="en-US" dirty="0"/>
              <a:t>by the end of </a:t>
            </a:r>
            <a:r>
              <a:rPr lang="en-US" dirty="0" smtClean="0"/>
              <a:t>1920s, 100,000 copies; </a:t>
            </a:r>
            <a:r>
              <a:rPr lang="en-US" dirty="0"/>
              <a:t>and by the mid 1930s, </a:t>
            </a:r>
            <a:r>
              <a:rPr lang="en-US" dirty="0" smtClean="0"/>
              <a:t>150,000 copies</a:t>
            </a:r>
          </a:p>
          <a:p>
            <a:r>
              <a:rPr lang="en-US" dirty="0" smtClean="0"/>
              <a:t>In 1907 it was sold to </a:t>
            </a:r>
            <a:r>
              <a:rPr lang="zh-TW" altLang="en-US" dirty="0" smtClean="0"/>
              <a:t>希</a:t>
            </a:r>
            <a:r>
              <a:rPr lang="zh-TW" altLang="en-US" dirty="0"/>
              <a:t>子</a:t>
            </a:r>
            <a:r>
              <a:rPr lang="zh-TW" altLang="en-US" dirty="0" smtClean="0"/>
              <a:t>佩</a:t>
            </a:r>
            <a:r>
              <a:rPr lang="en-US" altLang="zh-TW" dirty="0"/>
              <a:t>,  </a:t>
            </a:r>
            <a:r>
              <a:rPr lang="en-US" altLang="zh-TW" dirty="0" smtClean="0"/>
              <a:t>a Chinese comprador</a:t>
            </a:r>
            <a:r>
              <a:rPr lang="en-US" altLang="zh-TW" dirty="0"/>
              <a:t>; </a:t>
            </a:r>
            <a:r>
              <a:rPr lang="en-US" altLang="zh-TW" dirty="0" smtClean="0"/>
              <a:t>in 1912 it was transferred to Shi </a:t>
            </a:r>
            <a:r>
              <a:rPr lang="en-US" altLang="zh-TW" dirty="0" err="1" smtClean="0"/>
              <a:t>Liangcai</a:t>
            </a:r>
            <a:r>
              <a:rPr lang="en-US" altLang="zh-TW" dirty="0" smtClean="0"/>
              <a:t> </a:t>
            </a:r>
            <a:r>
              <a:rPr lang="zh-TW" altLang="en-US" dirty="0"/>
              <a:t>史量才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Background and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6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Later  Qing – conservative; </a:t>
            </a:r>
            <a:r>
              <a:rPr lang="en-US" dirty="0" err="1" smtClean="0"/>
              <a:t>Minguo</a:t>
            </a:r>
            <a:r>
              <a:rPr lang="en-US" dirty="0" smtClean="0"/>
              <a:t> – </a:t>
            </a:r>
            <a:r>
              <a:rPr lang="en-US" dirty="0"/>
              <a:t>support </a:t>
            </a:r>
            <a:r>
              <a:rPr lang="en-US" dirty="0" smtClean="0"/>
              <a:t> the </a:t>
            </a:r>
            <a:r>
              <a:rPr lang="en-US" dirty="0"/>
              <a:t>constitutional </a:t>
            </a:r>
            <a:r>
              <a:rPr lang="en-US" dirty="0" smtClean="0"/>
              <a:t>movement </a:t>
            </a:r>
            <a:r>
              <a:rPr lang="zh-TW" altLang="en-US" dirty="0" smtClean="0"/>
              <a:t>立憲運動</a:t>
            </a:r>
            <a:r>
              <a:rPr lang="en-US" altLang="zh-TW" dirty="0" smtClean="0"/>
              <a:t>;</a:t>
            </a:r>
            <a:r>
              <a:rPr lang="zh-TW" altLang="en-US" dirty="0" smtClean="0"/>
              <a:t> </a:t>
            </a:r>
            <a:r>
              <a:rPr lang="en-US" altLang="zh-TW" dirty="0" smtClean="0"/>
              <a:t>after 1912 – political stand varies in different time period</a:t>
            </a:r>
            <a:endParaRPr lang="en-US" dirty="0" smtClean="0"/>
          </a:p>
          <a:p>
            <a:r>
              <a:rPr lang="en-US" dirty="0" smtClean="0"/>
              <a:t>At early stage, it had eight pages, including sections of news</a:t>
            </a:r>
            <a:r>
              <a:rPr lang="en-US" dirty="0"/>
              <a:t>, essays, and </a:t>
            </a:r>
            <a:r>
              <a:rPr lang="en-US" dirty="0" smtClean="0"/>
              <a:t>advertisements, </a:t>
            </a:r>
            <a:r>
              <a:rPr lang="en-US" dirty="0"/>
              <a:t>imperial decrees and </a:t>
            </a:r>
            <a:r>
              <a:rPr lang="en-US" dirty="0" smtClean="0"/>
              <a:t>memorials</a:t>
            </a:r>
          </a:p>
          <a:p>
            <a:r>
              <a:rPr lang="en-US" dirty="0" smtClean="0"/>
              <a:t>After </a:t>
            </a:r>
            <a:r>
              <a:rPr lang="en-US" dirty="0"/>
              <a:t>1905, it </a:t>
            </a:r>
            <a:r>
              <a:rPr lang="en-US" dirty="0" smtClean="0"/>
              <a:t>increased to </a:t>
            </a:r>
            <a:r>
              <a:rPr lang="en-US" dirty="0"/>
              <a:t>20 </a:t>
            </a:r>
            <a:r>
              <a:rPr lang="en-US" dirty="0" smtClean="0"/>
              <a:t>pages, including sections of editorials</a:t>
            </a:r>
            <a:r>
              <a:rPr lang="en-US" dirty="0"/>
              <a:t>, international news, </a:t>
            </a:r>
            <a:r>
              <a:rPr lang="en-US" dirty="0" smtClean="0"/>
              <a:t>domestic </a:t>
            </a:r>
            <a:r>
              <a:rPr lang="en-US" dirty="0"/>
              <a:t>news, local news, industry and trade, law and society, sports and education, literature </a:t>
            </a:r>
            <a:r>
              <a:rPr lang="en-US" dirty="0" smtClean="0"/>
              <a:t> and </a:t>
            </a:r>
            <a:r>
              <a:rPr lang="en-US" dirty="0"/>
              <a:t>art, and </a:t>
            </a:r>
            <a:r>
              <a:rPr lang="en-US" dirty="0" smtClean="0"/>
              <a:t>advertisements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244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Full-text read</a:t>
            </a:r>
          </a:p>
          <a:p>
            <a:r>
              <a:rPr lang="en-US" dirty="0" smtClean="0"/>
              <a:t>Article </a:t>
            </a:r>
            <a:r>
              <a:rPr lang="en-US" dirty="0" smtClean="0"/>
              <a:t>search</a:t>
            </a:r>
          </a:p>
          <a:p>
            <a:r>
              <a:rPr lang="en-US" dirty="0" smtClean="0"/>
              <a:t>Advertisement search</a:t>
            </a:r>
            <a:endParaRPr lang="en-US" dirty="0" smtClean="0"/>
          </a:p>
          <a:p>
            <a:r>
              <a:rPr lang="en-US" dirty="0" smtClean="0"/>
              <a:t>Original edition </a:t>
            </a:r>
          </a:p>
          <a:p>
            <a:r>
              <a:rPr lang="en-US" dirty="0" smtClean="0"/>
              <a:t>Print</a:t>
            </a:r>
          </a:p>
          <a:p>
            <a:r>
              <a:rPr lang="en-US" dirty="0" smtClean="0"/>
              <a:t>Copy/paste/save at article level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326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4" t="13664" r="20201" b="23438"/>
          <a:stretch/>
        </p:blipFill>
        <p:spPr bwMode="auto">
          <a:xfrm>
            <a:off x="365887" y="685800"/>
            <a:ext cx="8549513" cy="551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903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Full-text read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9" t="13077" r="17286"/>
          <a:stretch/>
        </p:blipFill>
        <p:spPr bwMode="auto">
          <a:xfrm>
            <a:off x="1066800" y="1600200"/>
            <a:ext cx="6964680" cy="466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978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Full-text read - example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t="13076" r="17000" b="10710"/>
          <a:stretch/>
        </p:blipFill>
        <p:spPr bwMode="auto">
          <a:xfrm>
            <a:off x="914400" y="1600200"/>
            <a:ext cx="7467600" cy="490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70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Full-text search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9" t="14970" r="18143" b="8107"/>
          <a:stretch/>
        </p:blipFill>
        <p:spPr bwMode="auto">
          <a:xfrm>
            <a:off x="1066800" y="1539240"/>
            <a:ext cx="687324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536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Full-text search - example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7" t="14497" r="15428" b="8107"/>
          <a:stretch/>
        </p:blipFill>
        <p:spPr bwMode="auto">
          <a:xfrm>
            <a:off x="990600" y="1478280"/>
            <a:ext cx="7010400" cy="498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3097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122</TotalTime>
  <Words>341</Words>
  <Application>Microsoft Office PowerPoint</Application>
  <PresentationFormat>On-screen Show (4:3)</PresentationFormat>
  <Paragraphs>51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Paper</vt:lpstr>
      <vt:lpstr>申報 Shen Bao</vt:lpstr>
      <vt:lpstr>Background and history</vt:lpstr>
      <vt:lpstr>Content</vt:lpstr>
      <vt:lpstr>Database features</vt:lpstr>
      <vt:lpstr>PowerPoint Presentation</vt:lpstr>
      <vt:lpstr>Full-text read </vt:lpstr>
      <vt:lpstr>Full-text read - example</vt:lpstr>
      <vt:lpstr>Full-text search</vt:lpstr>
      <vt:lpstr>Full-text search - example</vt:lpstr>
      <vt:lpstr>Browse original edition</vt:lpstr>
      <vt:lpstr>Browse original edition - example</vt:lpstr>
      <vt:lpstr>Advertisement search </vt:lpstr>
      <vt:lpstr>Advertisement search - example </vt:lpstr>
      <vt:lpstr>Original edition of advertisement </vt:lpstr>
      <vt:lpstr>Issues with the database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申报 Shun Bao</dc:title>
  <dc:creator>Susan Xue</dc:creator>
  <cp:lastModifiedBy>Susan Xue</cp:lastModifiedBy>
  <cp:revision>21</cp:revision>
  <dcterms:created xsi:type="dcterms:W3CDTF">2012-03-07T04:37:55Z</dcterms:created>
  <dcterms:modified xsi:type="dcterms:W3CDTF">2012-04-02T22:21:14Z</dcterms:modified>
</cp:coreProperties>
</file>