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83" r:id="rId2"/>
    <p:sldId id="284" r:id="rId3"/>
    <p:sldId id="292" r:id="rId4"/>
    <p:sldId id="285" r:id="rId5"/>
    <p:sldId id="256" r:id="rId6"/>
    <p:sldId id="274" r:id="rId7"/>
    <p:sldId id="275" r:id="rId8"/>
    <p:sldId id="276" r:id="rId9"/>
    <p:sldId id="257" r:id="rId10"/>
    <p:sldId id="279" r:id="rId11"/>
    <p:sldId id="280" r:id="rId12"/>
    <p:sldId id="281" r:id="rId13"/>
    <p:sldId id="282" r:id="rId14"/>
    <p:sldId id="258" r:id="rId15"/>
    <p:sldId id="259" r:id="rId16"/>
    <p:sldId id="277" r:id="rId17"/>
    <p:sldId id="260" r:id="rId18"/>
    <p:sldId id="278" r:id="rId19"/>
    <p:sldId id="272" r:id="rId20"/>
    <p:sldId id="290" r:id="rId21"/>
    <p:sldId id="261" r:id="rId22"/>
    <p:sldId id="267" r:id="rId23"/>
    <p:sldId id="271" r:id="rId24"/>
    <p:sldId id="263" r:id="rId25"/>
    <p:sldId id="266" r:id="rId26"/>
    <p:sldId id="293" r:id="rId27"/>
    <p:sldId id="286" r:id="rId28"/>
    <p:sldId id="264" r:id="rId29"/>
    <p:sldId id="265" r:id="rId30"/>
    <p:sldId id="268" r:id="rId31"/>
    <p:sldId id="269" r:id="rId32"/>
    <p:sldId id="270" r:id="rId33"/>
    <p:sldId id="288" r:id="rId34"/>
    <p:sldId id="289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91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866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8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5B0E-BAB5-4187-A18D-75884717094A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C7B240-9968-45D7-80C7-FE7C4FEE1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3" y="669471"/>
            <a:ext cx="11168743" cy="41311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Council on East Asian Libraries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Committee on Japanese Materials Meeting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/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“Problems and Concerns for Libraries in Building a Collection of Pop Culture Materials for Research and Teaching”</a:t>
            </a:r>
            <a:endParaRPr lang="en-US" sz="49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2485"/>
            <a:ext cx="9144000" cy="13552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March 16, 2017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Sheraton Center Toronto Hotel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Dominion North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17880" cy="1088571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Pop Culture Research Activities by Groups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229" y="1930400"/>
            <a:ext cx="11503815" cy="34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40295" cy="92528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Undergraduates Use Pop Culture as . . . 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081" y="1843043"/>
            <a:ext cx="11585838" cy="35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29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Graduates Use Pop Culture as. . 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02" y="1690688"/>
            <a:ext cx="12026995" cy="36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257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Faculty Use Pop Culture as. . 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098" y="2024742"/>
            <a:ext cx="11167803" cy="350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77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How Pop Culture Materials Are Used for Academic Research – As Main Subject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814"/>
            <a:ext cx="10515600" cy="4397149"/>
          </a:xfrm>
        </p:spPr>
        <p:txBody>
          <a:bodyPr/>
          <a:lstStyle/>
          <a:p>
            <a:r>
              <a:rPr lang="en-US" sz="3600" dirty="0" smtClean="0"/>
              <a:t>Development of Original Sound Track (OST) of anime as mainstream</a:t>
            </a:r>
          </a:p>
          <a:p>
            <a:r>
              <a:rPr lang="en-US" sz="3600" dirty="0" smtClean="0"/>
              <a:t>Girls’ Comic</a:t>
            </a:r>
          </a:p>
          <a:p>
            <a:r>
              <a:rPr lang="en-US" sz="3600" dirty="0" err="1" smtClean="0"/>
              <a:t>Pokemon</a:t>
            </a:r>
            <a:endParaRPr lang="en-US" sz="3600" dirty="0" smtClean="0"/>
          </a:p>
          <a:p>
            <a:r>
              <a:rPr lang="en-US" sz="3600" dirty="0" smtClean="0"/>
              <a:t>Historical Drama (Taiga </a:t>
            </a:r>
            <a:r>
              <a:rPr lang="en-US" sz="3600" dirty="0" err="1" smtClean="0"/>
              <a:t>Dorama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Pop Culture Then (60s-70s) and Now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2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48609" cy="11212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How Pop Culture Materials Are Used for Academic Research – To Explore/Develop Research Subjects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77787"/>
            <a:ext cx="6948110" cy="45066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of Science Fiction Literature</a:t>
            </a:r>
          </a:p>
          <a:p>
            <a:r>
              <a:rPr lang="en-US" sz="2800" dirty="0" smtClean="0"/>
              <a:t>Chinese Middle Class</a:t>
            </a:r>
          </a:p>
          <a:p>
            <a:r>
              <a:rPr lang="en-US" sz="2800" dirty="0" smtClean="0"/>
              <a:t>Image of </a:t>
            </a:r>
            <a:r>
              <a:rPr lang="en-US" sz="2800" i="1" dirty="0" err="1" smtClean="0"/>
              <a:t>Seirā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fuku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S</a:t>
            </a:r>
            <a:r>
              <a:rPr lang="en-US" sz="2800" dirty="0" smtClean="0"/>
              <a:t>ailor style school uniform)</a:t>
            </a:r>
          </a:p>
          <a:p>
            <a:r>
              <a:rPr lang="en-US" sz="2800" dirty="0" smtClean="0"/>
              <a:t>Nuclear Disasters</a:t>
            </a:r>
          </a:p>
          <a:p>
            <a:r>
              <a:rPr lang="en-US" sz="2800" dirty="0" smtClean="0"/>
              <a:t>Japanese Food &amp; Beverage</a:t>
            </a:r>
          </a:p>
          <a:p>
            <a:r>
              <a:rPr lang="en-US" sz="2800" dirty="0" smtClean="0"/>
              <a:t>Communication Methods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429500" y="2253343"/>
            <a:ext cx="4637314" cy="4131127"/>
          </a:xfrm>
          <a:prstGeom prst="wedgeEllipseCallout">
            <a:avLst>
              <a:gd name="adj1" fmla="val -38670"/>
              <a:gd name="adj2" fmla="val -463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Materials can be used by any discipline, including Music, Social Sciences, History, etc.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07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647" y="1765006"/>
            <a:ext cx="11646258" cy="45263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7428" y="2416629"/>
            <a:ext cx="2334985" cy="5388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acquisition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1507" y="4580242"/>
            <a:ext cx="1877786" cy="4011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Never done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2086" y="5194970"/>
            <a:ext cx="1208314" cy="4816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Other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6455" y="3889991"/>
            <a:ext cx="3706587" cy="5446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Reference to students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6962" y="3139370"/>
            <a:ext cx="3869938" cy="639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Reference to instructors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7657" y="2587850"/>
            <a:ext cx="1810872" cy="5019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instruction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360"/>
          </a:xfrm>
        </p:spPr>
        <p:txBody>
          <a:bodyPr/>
          <a:lstStyle/>
          <a:p>
            <a:r>
              <a:rPr lang="en-US" dirty="0" smtClean="0"/>
              <a:t>Librarians Assist them by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Demands Other Than Research/Teaching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2" y="1193800"/>
            <a:ext cx="8539842" cy="5435600"/>
          </a:xfrm>
        </p:spPr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Comic Sans MS" panose="030F0702030302020204" pitchFamily="66" charset="0"/>
              </a:rPr>
              <a:t>Leisure purpose for:</a:t>
            </a:r>
          </a:p>
          <a:p>
            <a:pPr lvl="2"/>
            <a:r>
              <a:rPr lang="en-US" sz="2600" dirty="0" smtClean="0">
                <a:latin typeface="Comic Sans MS" panose="030F0702030302020204" pitchFamily="66" charset="0"/>
              </a:rPr>
              <a:t>Local community members;</a:t>
            </a:r>
          </a:p>
          <a:p>
            <a:pPr lvl="2"/>
            <a:r>
              <a:rPr lang="en-US" sz="2600" dirty="0" smtClean="0">
                <a:latin typeface="Comic Sans MS" panose="030F0702030302020204" pitchFamily="66" charset="0"/>
              </a:rPr>
              <a:t>Students’ parents from CJK countries;</a:t>
            </a:r>
          </a:p>
          <a:p>
            <a:pPr lvl="2"/>
            <a:r>
              <a:rPr lang="en-US" sz="2600" dirty="0" smtClean="0">
                <a:latin typeface="Comic Sans MS" panose="030F0702030302020204" pitchFamily="66" charset="0"/>
              </a:rPr>
              <a:t>Used by anime, manga, game club members</a:t>
            </a:r>
            <a:endParaRPr lang="en-US" sz="2600" dirty="0">
              <a:latin typeface="Comic Sans MS" panose="030F0702030302020204" pitchFamily="66" charset="0"/>
            </a:endParaRPr>
          </a:p>
          <a:p>
            <a:pPr lvl="1"/>
            <a:r>
              <a:rPr lang="en-US" sz="2600" dirty="0" smtClean="0">
                <a:latin typeface="Comic Sans MS" panose="030F0702030302020204" pitchFamily="66" charset="0"/>
              </a:rPr>
              <a:t>To encourage language students:</a:t>
            </a:r>
          </a:p>
          <a:p>
            <a:pPr lvl="2"/>
            <a:r>
              <a:rPr lang="en-US" sz="2600" dirty="0" smtClean="0">
                <a:latin typeface="Comic Sans MS" panose="030F0702030302020204" pitchFamily="66" charset="0"/>
              </a:rPr>
              <a:t>Running a pilot test for a CJK popular reading collection aimed at leisure reading or side reader;</a:t>
            </a:r>
          </a:p>
          <a:p>
            <a:pPr lvl="1"/>
            <a:r>
              <a:rPr lang="en-US" sz="2600" dirty="0" smtClean="0">
                <a:latin typeface="Comic Sans MS" panose="030F0702030302020204" pitchFamily="66" charset="0"/>
              </a:rPr>
              <a:t>For library-wide exhibit;</a:t>
            </a:r>
          </a:p>
          <a:p>
            <a:pPr lvl="1"/>
            <a:r>
              <a:rPr lang="en-US" sz="2600" dirty="0" smtClean="0">
                <a:latin typeface="Comic Sans MS" panose="030F0702030302020204" pitchFamily="66" charset="0"/>
              </a:rPr>
              <a:t>Collection had been started before teaching and research demands rose.</a:t>
            </a:r>
          </a:p>
          <a:p>
            <a:pPr lvl="1"/>
            <a:endParaRPr lang="en-US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8360229" y="1193801"/>
            <a:ext cx="3831772" cy="4064000"/>
          </a:xfrm>
          <a:prstGeom prst="wedgeEllipseCallout">
            <a:avLst>
              <a:gd name="adj1" fmla="val -43692"/>
              <a:gd name="adj2" fmla="val -54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Meeting the teaching needs is primary. But approx. 10 out of 27 comment how materials are used for other than research and teaching.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1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049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Courses on Pop Culture?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059" y="1488649"/>
            <a:ext cx="5368697" cy="524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685" y="2986200"/>
            <a:ext cx="4760459" cy="22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smtClean="0"/>
              <a:t>Trends and the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My library has received </a:t>
            </a:r>
            <a:r>
              <a:rPr lang="en-US" sz="3600" dirty="0" smtClean="0">
                <a:solidFill>
                  <a:srgbClr val="00B050"/>
                </a:solidFill>
              </a:rPr>
              <a:t>more ILL requests</a:t>
            </a:r>
            <a:r>
              <a:rPr lang="en-US" sz="3600" dirty="0" smtClean="0"/>
              <a:t>;</a:t>
            </a:r>
          </a:p>
          <a:p>
            <a:r>
              <a:rPr lang="en-US" sz="3600" dirty="0" smtClean="0"/>
              <a:t>Many students </a:t>
            </a:r>
            <a:r>
              <a:rPr lang="en-US" sz="3600" dirty="0" smtClean="0">
                <a:solidFill>
                  <a:srgbClr val="00B050"/>
                </a:solidFill>
              </a:rPr>
              <a:t>studying Japanese language </a:t>
            </a:r>
            <a:r>
              <a:rPr lang="en-US" sz="3600" dirty="0" smtClean="0"/>
              <a:t>are interested in manga;</a:t>
            </a:r>
          </a:p>
          <a:p>
            <a:r>
              <a:rPr lang="en-US" sz="3600" dirty="0" smtClean="0"/>
              <a:t>We plan to develop our Japanese pop culture collection more since teaching and study interests in Japanese new-wave films, manga, and animated films </a:t>
            </a:r>
            <a:r>
              <a:rPr lang="en-US" sz="3600" dirty="0" smtClean="0">
                <a:solidFill>
                  <a:srgbClr val="00B050"/>
                </a:solidFill>
              </a:rPr>
              <a:t>are increasing</a:t>
            </a:r>
            <a:r>
              <a:rPr lang="en-US" sz="3600" dirty="0" smtClean="0"/>
              <a:t>;</a:t>
            </a:r>
          </a:p>
          <a:p>
            <a:r>
              <a:rPr lang="en-US" sz="3600" dirty="0" smtClean="0"/>
              <a:t>I think </a:t>
            </a:r>
            <a:r>
              <a:rPr lang="en-US" sz="3600" dirty="0" smtClean="0">
                <a:solidFill>
                  <a:srgbClr val="00B050"/>
                </a:solidFill>
              </a:rPr>
              <a:t>that is the future of Japanese Studies</a:t>
            </a:r>
            <a:r>
              <a:rPr lang="en-US" sz="3600" dirty="0" smtClean="0"/>
              <a:t>. . . .This is how to draw in students wanting to learn about Japan.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6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14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Updates from CJM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272"/>
            <a:ext cx="10515600" cy="502919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A letter with the list of recommendations to </a:t>
            </a:r>
            <a:r>
              <a:rPr lang="en-US" sz="3200" dirty="0" err="1" smtClean="0">
                <a:latin typeface="Comic Sans MS" panose="030F0702030302020204" pitchFamily="66" charset="0"/>
              </a:rPr>
              <a:t>Kokubunken</a:t>
            </a:r>
            <a:r>
              <a:rPr lang="en-US" sz="3200" dirty="0" smtClean="0">
                <a:latin typeface="Comic Sans MS" panose="030F0702030302020204" pitchFamily="66" charset="0"/>
              </a:rPr>
              <a:t> (The </a:t>
            </a:r>
            <a:r>
              <a:rPr lang="en-US" sz="3200" dirty="0">
                <a:latin typeface="Comic Sans MS" panose="030F0702030302020204" pitchFamily="66" charset="0"/>
              </a:rPr>
              <a:t>National Institute of Japanese </a:t>
            </a:r>
            <a:r>
              <a:rPr lang="en-US" sz="3200" dirty="0" smtClean="0">
                <a:latin typeface="Comic Sans MS" panose="030F0702030302020204" pitchFamily="66" charset="0"/>
              </a:rPr>
              <a:t>Literature) on its “Pre-Modern Japanese Book Database” was submitted, with signatures from 29 Japanese/East Asian Studies librarians, in May 2016.</a:t>
            </a:r>
          </a:p>
          <a:p>
            <a:pPr marL="457200" lvl="1" indent="0">
              <a:buNone/>
            </a:pPr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Professor Osamu </a:t>
            </a:r>
            <a:r>
              <a:rPr lang="en-US" sz="3200" dirty="0" err="1" smtClean="0">
                <a:latin typeface="Comic Sans MS" panose="030F0702030302020204" pitchFamily="66" charset="0"/>
              </a:rPr>
              <a:t>Furuse</a:t>
            </a:r>
            <a:r>
              <a:rPr lang="en-US" sz="3200" dirty="0" smtClean="0">
                <a:latin typeface="Comic Sans MS" panose="030F0702030302020204" pitchFamily="66" charset="0"/>
              </a:rPr>
              <a:t> and the Directory of Overseas Collections of Old and Rare Japanese Books, Other Print Materials and Manuscripts</a:t>
            </a:r>
            <a:endParaRPr 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61069"/>
            <a:ext cx="10515600" cy="6472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How Can We Support?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763487"/>
            <a:ext cx="11043557" cy="4718956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</a:t>
            </a:r>
            <a:r>
              <a:rPr lang="en-US" sz="4000" dirty="0" smtClean="0">
                <a:latin typeface="Comic Sans MS" panose="030F0702030302020204" pitchFamily="66" charset="0"/>
              </a:rPr>
              <a:t>hen </a:t>
            </a:r>
            <a:r>
              <a:rPr lang="en-US" sz="4000" dirty="0">
                <a:latin typeface="Comic Sans MS" panose="030F0702030302020204" pitchFamily="66" charset="0"/>
              </a:rPr>
              <a:t>I encounter reference questions, they are usually coming from graduate or undergraduate students. Plus because a solid method or theory based research has not been established for pop culture studies, it is also a challenge for librarians to deal with the topic in academia and support students thoroughly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0445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Challenges to Collection Development: World of Comics, Too Diverse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28284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Need to rely on suggestions and requests (by patrons);</a:t>
            </a:r>
          </a:p>
          <a:p>
            <a:r>
              <a:rPr lang="en-US" sz="3600" dirty="0" smtClean="0"/>
              <a:t>Unfamiliar with works by new authors</a:t>
            </a:r>
          </a:p>
          <a:p>
            <a:r>
              <a:rPr lang="en-US" sz="3600" dirty="0" smtClean="0"/>
              <a:t>Hard to keep up;</a:t>
            </a:r>
          </a:p>
          <a:p>
            <a:r>
              <a:rPr lang="en-US" sz="3600" dirty="0" smtClean="0"/>
              <a:t>Which is good for different level of language students?</a:t>
            </a:r>
          </a:p>
          <a:p>
            <a:r>
              <a:rPr lang="en-US" sz="3600" dirty="0" smtClean="0"/>
              <a:t>Which title is representative?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4452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No readily available vendor </a:t>
            </a:r>
            <a:r>
              <a:rPr lang="en-US" dirty="0" smtClean="0">
                <a:latin typeface="Comic Sans MS" panose="030F0702030302020204" pitchFamily="66" charset="0"/>
              </a:rPr>
              <a:t>catalogs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– Will Catalogs provided by vendors be useful?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8029"/>
            <a:ext cx="5181600" cy="398893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“</a:t>
            </a:r>
            <a:r>
              <a:rPr lang="en-US" sz="3600" dirty="0">
                <a:latin typeface="Comic Sans MS" panose="030F0702030302020204" pitchFamily="66" charset="0"/>
              </a:rPr>
              <a:t>My vendor checks a title against major Korean academic libraries’ catalog before supplying to me to make sure the title is relevant to Korean Studies</a:t>
            </a:r>
            <a:r>
              <a:rPr lang="en-US" sz="3600" dirty="0" smtClean="0">
                <a:latin typeface="Comic Sans MS" panose="030F0702030302020204" pitchFamily="66" charset="0"/>
              </a:rPr>
              <a:t>.”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88029"/>
            <a:ext cx="5181600" cy="398893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“. </a:t>
            </a:r>
            <a:r>
              <a:rPr lang="en-US" sz="3600" dirty="0">
                <a:latin typeface="Comic Sans MS" panose="030F0702030302020204" pitchFamily="66" charset="0"/>
              </a:rPr>
              <a:t>. . [A]</a:t>
            </a:r>
            <a:r>
              <a:rPr lang="en-US" sz="3600" dirty="0" err="1">
                <a:latin typeface="Comic Sans MS" panose="030F0702030302020204" pitchFamily="66" charset="0"/>
              </a:rPr>
              <a:t>ll</a:t>
            </a:r>
            <a:r>
              <a:rPr lang="en-US" sz="3600" dirty="0">
                <a:latin typeface="Comic Sans MS" panose="030F0702030302020204" pitchFamily="66" charset="0"/>
              </a:rPr>
              <a:t> users have very specific interest (one manga but not another).”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66700"/>
            <a:ext cx="11446328" cy="81098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Other Challenges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229" y="1273629"/>
            <a:ext cx="11446327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Lacking English translation (comics) or subtitles (media)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Translated/subtitled editions may be available online, but they are not necessarily legal materials.</a:t>
            </a:r>
          </a:p>
          <a:p>
            <a:r>
              <a:rPr lang="en-US" sz="3600" b="1" dirty="0" smtClean="0">
                <a:latin typeface="Comic Sans MS" panose="030F0702030302020204" pitchFamily="66" charset="0"/>
              </a:rPr>
              <a:t>Lacking E-comic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“</a:t>
            </a:r>
            <a:r>
              <a:rPr lang="en-US" sz="3600" dirty="0">
                <a:latin typeface="Comic Sans MS" panose="030F0702030302020204" pitchFamily="66" charset="0"/>
              </a:rPr>
              <a:t>Students requested e-manga, but the libraries could not work with Japanese publishers</a:t>
            </a:r>
            <a:r>
              <a:rPr lang="en-US" sz="3600" dirty="0" smtClean="0">
                <a:latin typeface="Comic Sans MS" panose="030F0702030302020204" pitchFamily="66" charset="0"/>
              </a:rPr>
              <a:t>.”</a:t>
            </a:r>
          </a:p>
          <a:p>
            <a:pPr lvl="1"/>
            <a:r>
              <a:rPr lang="en-US" sz="3600" b="1" dirty="0">
                <a:latin typeface="Comic Sans MS" panose="030F0702030302020204" pitchFamily="66" charset="0"/>
              </a:rPr>
              <a:t>Most of e-comics are not available for institutions to purchase (exception: Manga Library Z provides out-of-print comics for free: https://www.mangaz.com/)</a:t>
            </a:r>
          </a:p>
          <a:p>
            <a:pPr lvl="1"/>
            <a:endParaRPr lang="en-US" sz="3600" dirty="0">
              <a:latin typeface="Comic Sans MS" panose="030F0702030302020204" pitchFamily="66" charset="0"/>
            </a:endParaRPr>
          </a:p>
          <a:p>
            <a:pPr lvl="1"/>
            <a:endParaRPr lang="en-US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3686" cy="10228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Challenges for Preservation and Access - Comics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30"/>
            <a:ext cx="7700028" cy="5129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Limited shelving space</a:t>
            </a:r>
          </a:p>
          <a:p>
            <a:r>
              <a:rPr lang="en-US" sz="2800" dirty="0" smtClean="0"/>
              <a:t>“I overcame this (somewhat) by designing a newly-freed area of shelving as “East Asia Comics” and making the shelf height lower than in the main collection, thus being able to fit more </a:t>
            </a:r>
            <a:r>
              <a:rPr lang="en-US" sz="2800" i="1" dirty="0" err="1" smtClean="0"/>
              <a:t>tankōbon</a:t>
            </a:r>
            <a:r>
              <a:rPr lang="en-US" sz="2800" dirty="0" smtClean="0"/>
              <a:t>-sized manga and manhwa in that area. . . . This allows for browsing (not having to send the comics to off-site storage because of space-issues) which is really important for students’ access.”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8228" y="1387930"/>
            <a:ext cx="3094972" cy="51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3915" y="261257"/>
            <a:ext cx="11152414" cy="963386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Challenges on </a:t>
            </a:r>
            <a:r>
              <a:rPr lang="en-US" dirty="0" smtClean="0">
                <a:latin typeface="Comic Sans MS" panose="030F0702030302020204" pitchFamily="66" charset="0"/>
              </a:rPr>
              <a:t>Preservation </a:t>
            </a:r>
            <a:r>
              <a:rPr lang="en-US" dirty="0">
                <a:latin typeface="Comic Sans MS" panose="030F0702030302020204" pitchFamily="66" charset="0"/>
              </a:rPr>
              <a:t>and Access </a:t>
            </a:r>
            <a:r>
              <a:rPr lang="en-US" dirty="0" smtClean="0">
                <a:latin typeface="Comic Sans MS" panose="030F0702030302020204" pitchFamily="66" charset="0"/>
              </a:rPr>
              <a:t>- Comics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24543" y="1224643"/>
            <a:ext cx="3526971" cy="51924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Binding may be Costly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624972" y="2373488"/>
            <a:ext cx="3468296" cy="205467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115300" y="5382572"/>
            <a:ext cx="4076701" cy="1240971"/>
          </a:xfrm>
          <a:prstGeom prst="wedgeRoundRectCallout">
            <a:avLst>
              <a:gd name="adj1" fmla="val 19544"/>
              <a:gd name="adj2" fmla="val -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Regular monograph binding</a:t>
            </a:r>
          </a:p>
          <a:p>
            <a:pPr algn="ctr"/>
            <a:r>
              <a:rPr lang="en-US" sz="2400" dirty="0" smtClean="0"/>
              <a:t>$4.55-5.70 each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880" y="3307643"/>
            <a:ext cx="3307049" cy="269541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1566" y="1224643"/>
            <a:ext cx="4580163" cy="1485856"/>
          </a:xfrm>
          <a:prstGeom prst="wedgeRoundRectCallout">
            <a:avLst>
              <a:gd name="adj1" fmla="val -9261"/>
              <a:gd name="adj2" fmla="val 756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Dust jacket protector (for hard cover): $0.73 each + $0.62 labor cost per item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5644" y="2033113"/>
            <a:ext cx="2663483" cy="3540241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74172" y="5382572"/>
            <a:ext cx="3553334" cy="1240971"/>
          </a:xfrm>
          <a:prstGeom prst="wedgeRoundRectCallout">
            <a:avLst>
              <a:gd name="adj1" fmla="val 20923"/>
              <a:gd name="adj2" fmla="val -743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Digi cover: $6.90 each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13" y="697208"/>
            <a:ext cx="5748528" cy="375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775" y="2839858"/>
            <a:ext cx="2118185" cy="30151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44034" y="4607986"/>
            <a:ext cx="4229779" cy="774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Illustrations under the dust jacket</a:t>
            </a:r>
          </a:p>
          <a:p>
            <a:pPr algn="ctr"/>
            <a:r>
              <a:rPr lang="ja-JP" altLang="en-US" dirty="0" smtClean="0">
                <a:latin typeface="Comic Sans MS" panose="030F0702030302020204" pitchFamily="66" charset="0"/>
              </a:rPr>
              <a:t>　</a:t>
            </a:r>
            <a:r>
              <a:rPr lang="en-US" altLang="ja-JP" i="1" dirty="0" err="1" smtClean="0">
                <a:latin typeface="Comic Sans MS" panose="030F0702030302020204" pitchFamily="66" charset="0"/>
              </a:rPr>
              <a:t>Abarenbō</a:t>
            </a:r>
            <a:r>
              <a:rPr lang="en-US" altLang="ja-JP" i="1" dirty="0" smtClean="0">
                <a:latin typeface="Comic Sans MS" panose="030F0702030302020204" pitchFamily="66" charset="0"/>
              </a:rPr>
              <a:t> </a:t>
            </a:r>
            <a:r>
              <a:rPr lang="en-US" altLang="ja-JP" i="1" dirty="0" err="1" smtClean="0">
                <a:latin typeface="Comic Sans MS" panose="030F0702030302020204" pitchFamily="66" charset="0"/>
              </a:rPr>
              <a:t>hon’ya</a:t>
            </a:r>
            <a:r>
              <a:rPr lang="en-US" altLang="ja-JP" i="1" dirty="0" smtClean="0">
                <a:latin typeface="Comic Sans MS" panose="030F0702030302020204" pitchFamily="66" charset="0"/>
              </a:rPr>
              <a:t>-san</a:t>
            </a:r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78463" y="5847251"/>
            <a:ext cx="4194068" cy="776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Dust jackets, vol. 7 and vol. 20 of </a:t>
            </a:r>
          </a:p>
          <a:p>
            <a:pPr algn="ctr"/>
            <a:r>
              <a:rPr lang="en-US" i="1" dirty="0" err="1" smtClean="0">
                <a:latin typeface="Comic Sans MS" panose="030F0702030302020204" pitchFamily="66" charset="0"/>
              </a:rPr>
              <a:t>Shingeki</a:t>
            </a:r>
            <a:r>
              <a:rPr lang="en-US" i="1" dirty="0" smtClean="0">
                <a:latin typeface="Comic Sans MS" panose="030F0702030302020204" pitchFamily="66" charset="0"/>
              </a:rPr>
              <a:t> no </a:t>
            </a:r>
            <a:r>
              <a:rPr lang="en-US" i="1" dirty="0" err="1" smtClean="0">
                <a:latin typeface="Comic Sans MS" panose="030F0702030302020204" pitchFamily="66" charset="0"/>
              </a:rPr>
              <a:t>kyojin</a:t>
            </a:r>
            <a:endParaRPr lang="en-US" i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6252" y="2827330"/>
            <a:ext cx="2091167" cy="301517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6475956" y="212942"/>
            <a:ext cx="5523978" cy="2567836"/>
          </a:xfrm>
          <a:prstGeom prst="wedgeEllipseCallout">
            <a:avLst>
              <a:gd name="adj1" fmla="val 13133"/>
              <a:gd name="adj2" fmla="val 55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There’s information that’s hard to reproduce on the covers and dust jackets.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538843"/>
            <a:ext cx="8156423" cy="5878286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But if not bound, it may be damaged quickly.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When to send them for binding? 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“Researcher needs the most current weekly manga immediately</a:t>
            </a:r>
            <a:r>
              <a:rPr lang="en-US" sz="4000" dirty="0" smtClean="0">
                <a:latin typeface="Comic Sans MS" panose="030F0702030302020204" pitchFamily="66" charset="0"/>
              </a:rPr>
              <a:t>.”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>
                <a:latin typeface="Comic Sans MS" panose="030F0702030302020204" pitchFamily="66" charset="0"/>
              </a:rPr>
              <a:t>Putting on bar code on valuable images.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5900" y="3763702"/>
            <a:ext cx="3403147" cy="2522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4286" y="819015"/>
            <a:ext cx="3746046" cy="21336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833757" y="538843"/>
            <a:ext cx="1203552" cy="4245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307749" y="3999096"/>
            <a:ext cx="1203552" cy="424543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776" y="705097"/>
            <a:ext cx="3098258" cy="3943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348" y="5007155"/>
            <a:ext cx="5097095" cy="1460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352" y="1351530"/>
            <a:ext cx="3758424" cy="2651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70737" y="5880421"/>
            <a:ext cx="2320519" cy="71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Comic Sans MS" panose="030F0702030302020204" pitchFamily="66" charset="0"/>
              </a:rPr>
              <a:t>Hamidashikko</a:t>
            </a:r>
            <a:r>
              <a:rPr lang="en-US" dirty="0" smtClean="0">
                <a:latin typeface="Comic Sans MS" panose="030F0702030302020204" pitchFamily="66" charset="0"/>
              </a:rPr>
              <a:t>, printed in 1993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14" y="6051211"/>
            <a:ext cx="3669932" cy="416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Comic Sans MS" panose="030F0702030302020204" pitchFamily="66" charset="0"/>
              </a:rPr>
              <a:t>Tōma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>
                <a:latin typeface="Comic Sans MS" panose="030F0702030302020204" pitchFamily="66" charset="0"/>
              </a:rPr>
              <a:t>no </a:t>
            </a:r>
            <a:r>
              <a:rPr lang="en-US" i="1" dirty="0" err="1" smtClean="0">
                <a:latin typeface="Comic Sans MS" panose="030F0702030302020204" pitchFamily="66" charset="0"/>
              </a:rPr>
              <a:t>shinzō</a:t>
            </a:r>
            <a:r>
              <a:rPr lang="en-US" dirty="0" smtClean="0">
                <a:latin typeface="Comic Sans MS" panose="030F0702030302020204" pitchFamily="66" charset="0"/>
              </a:rPr>
              <a:t>, printed in 1982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7373" y="3443219"/>
            <a:ext cx="2721416" cy="772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Comic Sans MS" panose="030F0702030302020204" pitchFamily="66" charset="0"/>
              </a:rPr>
              <a:t>Jojorion</a:t>
            </a:r>
            <a:r>
              <a:rPr lang="en-US" dirty="0" smtClean="0">
                <a:latin typeface="Comic Sans MS" panose="030F0702030302020204" pitchFamily="66" charset="0"/>
              </a:rPr>
              <a:t>, printed in 2016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0737" y="1240972"/>
            <a:ext cx="2581777" cy="866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mic Sans MS" panose="030F0702030302020204" pitchFamily="66" charset="0"/>
              </a:rPr>
              <a:t>Hi </a:t>
            </a:r>
            <a:r>
              <a:rPr lang="en-US" i="1" dirty="0" err="1" smtClean="0">
                <a:latin typeface="Comic Sans MS" panose="030F0702030302020204" pitchFamily="66" charset="0"/>
              </a:rPr>
              <a:t>izuru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err="1" smtClean="0">
                <a:latin typeface="Comic Sans MS" panose="030F0702030302020204" pitchFamily="66" charset="0"/>
              </a:rPr>
              <a:t>tokoro</a:t>
            </a:r>
            <a:r>
              <a:rPr lang="en-US" i="1" dirty="0" smtClean="0">
                <a:latin typeface="Comic Sans MS" panose="030F0702030302020204" pitchFamily="66" charset="0"/>
              </a:rPr>
              <a:t> no </a:t>
            </a:r>
            <a:r>
              <a:rPr lang="en-US" i="1" dirty="0" err="1" smtClean="0">
                <a:latin typeface="Comic Sans MS" panose="030F0702030302020204" pitchFamily="66" charset="0"/>
              </a:rPr>
              <a:t>tenshi</a:t>
            </a:r>
            <a:r>
              <a:rPr lang="en-US" dirty="0" smtClean="0">
                <a:latin typeface="Comic Sans MS" panose="030F0702030302020204" pitchFamily="66" charset="0"/>
              </a:rPr>
              <a:t>, printed 1986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8748" y="174020"/>
            <a:ext cx="9467624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Challenges on </a:t>
            </a:r>
            <a:r>
              <a:rPr lang="en-US" dirty="0" smtClean="0">
                <a:latin typeface="Comic Sans MS" panose="030F0702030302020204" pitchFamily="66" charset="0"/>
              </a:rPr>
              <a:t>Preservation </a:t>
            </a:r>
            <a:r>
              <a:rPr lang="en-US" dirty="0">
                <a:latin typeface="Comic Sans MS" panose="030F0702030302020204" pitchFamily="66" charset="0"/>
              </a:rPr>
              <a:t>and Access </a:t>
            </a:r>
            <a:r>
              <a:rPr lang="en-US" dirty="0" smtClean="0">
                <a:latin typeface="Comic Sans MS" panose="030F0702030302020204" pitchFamily="66" charset="0"/>
              </a:rPr>
              <a:t>- Comics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1649186"/>
            <a:ext cx="4717953" cy="4231234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Low quality paper – not for long-time </a:t>
            </a:r>
            <a:r>
              <a:rPr lang="en-US" sz="3600" dirty="0" smtClean="0">
                <a:latin typeface="Comic Sans MS" panose="030F0702030302020204" pitchFamily="66" charset="0"/>
              </a:rPr>
              <a:t>use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743" y="3772598"/>
            <a:ext cx="37242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843" y="475989"/>
            <a:ext cx="11185071" cy="150312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We </a:t>
            </a:r>
            <a:r>
              <a:rPr lang="en-US" sz="4000" dirty="0">
                <a:latin typeface="Comic Sans MS" panose="030F0702030302020204" pitchFamily="66" charset="0"/>
              </a:rPr>
              <a:t>feel that it’s a worthy investment to protect these items with binding upgrades. . 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2270" y="1891430"/>
            <a:ext cx="11587247" cy="4769945"/>
          </a:xfrm>
        </p:spPr>
        <p:txBody>
          <a:bodyPr>
            <a:noAutofit/>
          </a:bodyPr>
          <a:lstStyle/>
          <a:p>
            <a:pPr lvl="1"/>
            <a:r>
              <a:rPr lang="en-US" sz="4000" dirty="0" smtClean="0"/>
              <a:t>They aren’t always easy to replace if damaged;</a:t>
            </a:r>
          </a:p>
          <a:p>
            <a:pPr lvl="1"/>
            <a:r>
              <a:rPr lang="en-US" sz="4000" dirty="0" smtClean="0"/>
              <a:t>They are highly used in our library  and need extra protection;</a:t>
            </a:r>
          </a:p>
          <a:p>
            <a:pPr lvl="1"/>
            <a:r>
              <a:rPr lang="en-US" sz="4000" dirty="0" smtClean="0"/>
              <a:t>The paper might not be meant for permanent use, so binding and/or protecting the dust jacket is helpful.</a:t>
            </a:r>
          </a:p>
          <a:p>
            <a:pPr lvl="1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319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014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Updates from CJM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272"/>
            <a:ext cx="10515600" cy="502919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Membership Qualification for </a:t>
            </a:r>
            <a:r>
              <a:rPr lang="en-US" sz="3200" dirty="0" err="1" smtClean="0">
                <a:latin typeface="Comic Sans MS" panose="030F0702030302020204" pitchFamily="66" charset="0"/>
              </a:rPr>
              <a:t>JpnLibLiaions</a:t>
            </a:r>
            <a:r>
              <a:rPr lang="en-US" sz="3200" dirty="0" smtClean="0">
                <a:latin typeface="Comic Sans MS" panose="030F0702030302020204" pitchFamily="66" charset="0"/>
              </a:rPr>
              <a:t> Revised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“JpnLibLiaisons is open to 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ANY</a:t>
            </a:r>
            <a:r>
              <a:rPr lang="en-US" sz="3200" dirty="0" smtClean="0">
                <a:latin typeface="Comic Sans MS" panose="030F0702030302020204" pitchFamily="66" charset="0"/>
              </a:rPr>
              <a:t> CEAL members </a:t>
            </a:r>
            <a:r>
              <a:rPr lang="en-US" sz="3200" strike="sngStrike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and those</a:t>
            </a:r>
            <a:r>
              <a:rPr lang="en-US" sz="3200" dirty="0" smtClean="0">
                <a:latin typeface="Comic Sans MS" panose="030F0702030302020204" pitchFamily="66" charset="0"/>
              </a:rPr>
              <a:t> who are 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ALSO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currently employed at libraries 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 </a:t>
            </a:r>
            <a:r>
              <a:rPr lang="en-US" sz="3200" strike="sngStrike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and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latin typeface="Comic Sans MS" panose="030F0702030302020204" pitchFamily="66" charset="0"/>
              </a:rPr>
              <a:t>other 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NOT FOR PROFIT </a:t>
            </a:r>
            <a:r>
              <a:rPr lang="en-US" sz="3200" dirty="0" smtClean="0">
                <a:latin typeface="Comic Sans MS" panose="030F0702030302020204" pitchFamily="66" charset="0"/>
              </a:rPr>
              <a:t>information organizations and whose job responsibilities are pertinent to Japanese/East Asian Studies collections.” </a:t>
            </a:r>
            <a:r>
              <a:rPr lang="en-US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STUDENTS OF LIBRARY SCIENCE OR JAPANESE STUDIES ARE ALSO WELCOME.</a:t>
            </a:r>
          </a:p>
        </p:txBody>
      </p:sp>
    </p:spTree>
    <p:extLst>
      <p:ext uri="{BB962C8B-B14F-4D97-AF65-F5344CB8AC3E}">
        <p14:creationId xmlns:p14="http://schemas.microsoft.com/office/powerpoint/2010/main" val="25957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3686" cy="71211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Challenges for Preservation and Access – Media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5" y="1189973"/>
            <a:ext cx="11413672" cy="547208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Challenging to preserve CD, DVD, and video game and providing long-term access to these formats.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VHS format is not usable for lacking of equipment to play, but cannot be replaced: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because of their cost.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Because they are not available in newer format.</a:t>
            </a:r>
          </a:p>
          <a:p>
            <a:r>
              <a:rPr lang="en-US" sz="3800" dirty="0" smtClean="0">
                <a:latin typeface="Comic Sans MS" panose="030F0702030302020204" pitchFamily="66" charset="0"/>
              </a:rPr>
              <a:t>Public viewing right is sometimes available, but most of the films are for personal use only;</a:t>
            </a:r>
          </a:p>
          <a:p>
            <a:pPr lvl="1"/>
            <a:endParaRPr lang="en-US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419099"/>
            <a:ext cx="5707137" cy="17103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Availability of Licensed Streaming Video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2292262"/>
            <a:ext cx="11177209" cy="428815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Very limited availability;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Expensive;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Streaming </a:t>
            </a:r>
            <a:r>
              <a:rPr lang="en-US" sz="3600" dirty="0">
                <a:latin typeface="Comic Sans MS" panose="030F0702030302020204" pitchFamily="66" charset="0"/>
              </a:rPr>
              <a:t>is very welcome by our patrons; streaming service is costly for the library because the library needs to buy the same films all over again after a </a:t>
            </a:r>
            <a:r>
              <a:rPr lang="en-US" sz="3600" dirty="0" smtClean="0">
                <a:latin typeface="Comic Sans MS" panose="030F0702030302020204" pitchFamily="66" charset="0"/>
              </a:rPr>
              <a:t>year</a:t>
            </a:r>
            <a:r>
              <a:rPr lang="en-US" sz="3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384471" y="0"/>
            <a:ext cx="5274129" cy="3168650"/>
          </a:xfrm>
          <a:prstGeom prst="wedgeEllipseCallout">
            <a:avLst>
              <a:gd name="adj1" fmla="val -58280"/>
              <a:gd name="adj2" fmla="val -17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latin typeface="Comic Sans MS" panose="030F0702030302020204" pitchFamily="66" charset="0"/>
              </a:rPr>
              <a:t>Our library has asked that we not purchase DVD or Blu-ray since any format is transitive and short-lived.</a:t>
            </a:r>
            <a:endParaRPr lang="en-US" sz="2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" y="4376057"/>
            <a:ext cx="12192000" cy="24819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Many Materials (videos, comics, articles, etc.) Are </a:t>
            </a:r>
            <a:r>
              <a:rPr lang="en-US" dirty="0" err="1" smtClean="0">
                <a:latin typeface="Comic Sans MS" panose="030F0702030302020204" pitchFamily="66" charset="0"/>
              </a:rPr>
              <a:t>Onlined</a:t>
            </a:r>
            <a:r>
              <a:rPr lang="en-US" dirty="0" smtClean="0">
                <a:latin typeface="Comic Sans MS" panose="030F0702030302020204" pitchFamily="66" charset="0"/>
              </a:rPr>
              <a:t>, but Can We Rely on Them?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300782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Web resources are very difficult to collect and preserve;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Some resources are not legally uploaded;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They may be deleted or the are not available in North America.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597" y="4493723"/>
            <a:ext cx="11950368" cy="2364277"/>
            <a:chOff x="101597" y="4366004"/>
            <a:chExt cx="11950368" cy="23642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5797" y="4366004"/>
              <a:ext cx="4026601" cy="22481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597" y="4366004"/>
              <a:ext cx="4022604" cy="22481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3994" y="4366004"/>
              <a:ext cx="3697971" cy="2364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6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9586"/>
          </a:xfrm>
        </p:spPr>
        <p:txBody>
          <a:bodyPr/>
          <a:lstStyle/>
          <a:p>
            <a:r>
              <a:rPr lang="en-US" dirty="0" smtClean="0"/>
              <a:t>How Can We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540395" cy="388077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Non-traditional visual media will become more and more important. Information on how to acquire posters, in-crowd magazines, digital-born data (</a:t>
            </a:r>
            <a:r>
              <a:rPr lang="en-US" sz="3600" dirty="0" err="1">
                <a:latin typeface="Comic Sans MS" panose="030F0702030302020204" pitchFamily="66" charset="0"/>
              </a:rPr>
              <a:t>webtoons</a:t>
            </a:r>
            <a:r>
              <a:rPr lang="en-US" sz="3600" dirty="0">
                <a:latin typeface="Comic Sans MS" panose="030F0702030302020204" pitchFamily="66" charset="0"/>
              </a:rPr>
              <a:t>, blogs </a:t>
            </a:r>
            <a:r>
              <a:rPr lang="en-US" sz="3600" dirty="0" err="1">
                <a:latin typeface="Comic Sans MS" panose="030F0702030302020204" pitchFamily="66" charset="0"/>
              </a:rPr>
              <a:t>etc</a:t>
            </a:r>
            <a:r>
              <a:rPr lang="en-US" sz="3600" dirty="0">
                <a:latin typeface="Comic Sans MS" panose="030F0702030302020204" pitchFamily="66" charset="0"/>
              </a:rPr>
              <a:t>) and how to curate them is going to be an essential part of the job, and as of yet there is very </a:t>
            </a:r>
            <a:r>
              <a:rPr lang="en-US" sz="3600" dirty="0" smtClean="0">
                <a:latin typeface="Comic Sans MS" panose="030F0702030302020204" pitchFamily="66" charset="0"/>
              </a:rPr>
              <a:t>little support </a:t>
            </a:r>
            <a:r>
              <a:rPr lang="en-US" sz="3600" dirty="0">
                <a:latin typeface="Comic Sans MS" panose="030F0702030302020204" pitchFamily="66" charset="0"/>
              </a:rPr>
              <a:t>from existing networks for librarians.</a:t>
            </a:r>
          </a:p>
        </p:txBody>
      </p:sp>
    </p:spTree>
    <p:extLst>
      <p:ext uri="{BB962C8B-B14F-4D97-AF65-F5344CB8AC3E}">
        <p14:creationId xmlns:p14="http://schemas.microsoft.com/office/powerpoint/2010/main" val="30192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82043"/>
            <a:ext cx="8727923" cy="275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Online Survey Summary Will be Available at CJM </a:t>
            </a:r>
            <a:r>
              <a:rPr lang="en-US" sz="3600" dirty="0" smtClean="0"/>
              <a:t>website.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30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7401"/>
            <a:ext cx="8596668" cy="5253962"/>
          </a:xfrm>
        </p:spPr>
        <p:txBody>
          <a:bodyPr>
            <a:normAutofit/>
          </a:bodyPr>
          <a:lstStyle/>
          <a:p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Dr. Thomas Lamarre </a:t>
            </a:r>
          </a:p>
          <a:p>
            <a:pPr marL="0" indent="0" algn="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(McGill University)</a:t>
            </a:r>
          </a:p>
          <a:p>
            <a:pPr marL="0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“The Challenges of Archiving Non-Canonical and Non-Discrete Objects”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0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/>
          <a:lstStyle/>
          <a:p>
            <a:r>
              <a:rPr lang="en-US" b="1" dirty="0" smtClean="0"/>
              <a:t>CJM: 2014-2017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958"/>
            <a:ext cx="10515600" cy="48870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Michiko Ito (University of Kansas)</a:t>
            </a:r>
          </a:p>
          <a:p>
            <a:r>
              <a:rPr lang="en-US" sz="3200" dirty="0" err="1" smtClean="0">
                <a:latin typeface="Comic Sans MS" panose="030F0702030302020204" pitchFamily="66" charset="0"/>
              </a:rPr>
              <a:t>Ryuta</a:t>
            </a:r>
            <a:r>
              <a:rPr lang="en-US" sz="3200" dirty="0" smtClean="0">
                <a:latin typeface="Comic Sans MS" panose="030F0702030302020204" pitchFamily="66" charset="0"/>
              </a:rPr>
              <a:t> Komaki (Washington University in St. Louis)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Adam Lisbon (University of Colorado)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Wen-ling Liu (University of Indiana)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Toshie Marra (University of California</a:t>
            </a:r>
            <a:r>
              <a:rPr lang="en-US" sz="3200" smtClean="0">
                <a:latin typeface="Comic Sans MS" panose="030F0702030302020204" pitchFamily="66" charset="0"/>
              </a:rPr>
              <a:t>, </a:t>
            </a:r>
            <a:r>
              <a:rPr lang="en-US" sz="3200" smtClean="0">
                <a:latin typeface="Comic Sans MS" panose="030F0702030302020204" pitchFamily="66" charset="0"/>
              </a:rPr>
              <a:t>Berkeley</a:t>
            </a:r>
            <a:r>
              <a:rPr lang="en-US" sz="3200" smtClean="0">
                <a:latin typeface="Comic Sans MS" panose="030F0702030302020204" pitchFamily="66" charset="0"/>
              </a:rPr>
              <a:t>)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Setsuko Noguchi (Princeton University)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Fabiano Rocha (University of Toronto)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Hamish Todd (British Library)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231" y="776614"/>
            <a:ext cx="10238014" cy="38830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“Problems and Concerns for Libraries in Building a Collection of Pop Culture Materials for Research and Teaching”</a:t>
            </a:r>
            <a:b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Online Survey Report</a:t>
            </a:r>
            <a:br>
              <a:rPr lang="en-US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East Asian Pop Culture Collection &amp; Services</a:t>
            </a:r>
            <a:endParaRPr lang="en-US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6" y="4816929"/>
            <a:ext cx="11838213" cy="177981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Online Survey conducted by CJM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Survey Prepared by </a:t>
            </a:r>
            <a:r>
              <a:rPr lang="en-US" sz="2400" dirty="0" err="1" smtClean="0">
                <a:latin typeface="Comic Sans MS" panose="030F0702030302020204" pitchFamily="66" charset="0"/>
              </a:rPr>
              <a:t>Ryuta</a:t>
            </a:r>
            <a:r>
              <a:rPr lang="en-US" sz="2400" dirty="0" smtClean="0">
                <a:latin typeface="Comic Sans MS" panose="030F0702030302020204" pitchFamily="66" charset="0"/>
              </a:rPr>
              <a:t> Komaki (Washington University in St. Louis)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Report by Michiko Ito (University of Kansas)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6723" cy="974271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Survey Summary: Language / Subject Areas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2065878"/>
            <a:ext cx="11495314" cy="35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224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Survey Summary : Roles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812" y="2068406"/>
            <a:ext cx="11680375" cy="36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6" y="609600"/>
            <a:ext cx="11168743" cy="805261"/>
          </a:xfrm>
        </p:spPr>
        <p:txBody>
          <a:bodyPr/>
          <a:lstStyle/>
          <a:p>
            <a:r>
              <a:rPr lang="en-US" dirty="0" smtClean="0"/>
              <a:t>Pop Culture for Research / Teaching Materials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112" y="4806312"/>
            <a:ext cx="2383246" cy="1958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6358" y="1609398"/>
            <a:ext cx="4669971" cy="462612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95943" y="1414861"/>
            <a:ext cx="5584371" cy="3565353"/>
          </a:xfrm>
          <a:prstGeom prst="wedgeEllipseCallout">
            <a:avLst>
              <a:gd name="adj1" fmla="val -37492"/>
              <a:gd name="adj2" fmla="val -515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Do your faculty and/or grad students teach courses related to pop culture?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Pop Culture Materials Are Used in . . . 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7300"/>
            <a:ext cx="7380515" cy="5270500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Language 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For reading assignment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Film &amp; Media Studies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Literature 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To discuss contemporary literature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Civilization and Culture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Sociology (Gender Studies)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Pop Culture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Art History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/>
          </a:p>
        </p:txBody>
      </p:sp>
      <p:sp>
        <p:nvSpPr>
          <p:cNvPr id="4" name="Oval Callout 3"/>
          <p:cNvSpPr/>
          <p:nvPr/>
        </p:nvSpPr>
        <p:spPr>
          <a:xfrm>
            <a:off x="7478486" y="1143000"/>
            <a:ext cx="4713514" cy="3853543"/>
          </a:xfrm>
          <a:prstGeom prst="wedgeEllipseCallout">
            <a:avLst>
              <a:gd name="adj1" fmla="val -37868"/>
              <a:gd name="adj2" fmla="val -403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Some offer semester-long courses solely focused on: anime, </a:t>
            </a:r>
            <a:r>
              <a:rPr lang="en-US" sz="3200" dirty="0" err="1" smtClean="0">
                <a:latin typeface="Comic Sans MS" panose="030F0702030302020204" pitchFamily="66" charset="0"/>
              </a:rPr>
              <a:t>manga</a:t>
            </a:r>
            <a:r>
              <a:rPr lang="en-US" sz="3200" smtClean="0">
                <a:latin typeface="Comic Sans MS" panose="030F0702030302020204" pitchFamily="66" charset="0"/>
              </a:rPr>
              <a:t>, or </a:t>
            </a:r>
            <a:r>
              <a:rPr lang="en-US" sz="3200" dirty="0" smtClean="0">
                <a:latin typeface="Comic Sans MS" panose="030F0702030302020204" pitchFamily="66" charset="0"/>
              </a:rPr>
              <a:t>Korean TV drama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1446</Words>
  <Application>Microsoft Office PowerPoint</Application>
  <PresentationFormat>Widescreen</PresentationFormat>
  <Paragraphs>152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メイリオ</vt:lpstr>
      <vt:lpstr>Arial</vt:lpstr>
      <vt:lpstr>Comic Sans MS</vt:lpstr>
      <vt:lpstr>Trebuchet MS</vt:lpstr>
      <vt:lpstr>Wingdings 3</vt:lpstr>
      <vt:lpstr>Facet</vt:lpstr>
      <vt:lpstr>Council on East Asian Libraries Committee on Japanese Materials Meeting  “Problems and Concerns for Libraries in Building a Collection of Pop Culture Materials for Research and Teaching”</vt:lpstr>
      <vt:lpstr>Updates from CJM</vt:lpstr>
      <vt:lpstr>Updates from CJM</vt:lpstr>
      <vt:lpstr>CJM: 2014-2017 </vt:lpstr>
      <vt:lpstr>“Problems and Concerns for Libraries in Building a Collection of Pop Culture Materials for Research and Teaching”  Online Survey Report East Asian Pop Culture Collection &amp; Services</vt:lpstr>
      <vt:lpstr>Survey Summary: Language / Subject Areas</vt:lpstr>
      <vt:lpstr>Survey Summary : Roles</vt:lpstr>
      <vt:lpstr>Pop Culture for Research / Teaching Materials</vt:lpstr>
      <vt:lpstr>Pop Culture Materials Are Used in . . . . </vt:lpstr>
      <vt:lpstr>Pop Culture Research Activities by Groups</vt:lpstr>
      <vt:lpstr>Undergraduates Use Pop Culture as . . .  </vt:lpstr>
      <vt:lpstr>Graduates Use Pop Culture as. . . </vt:lpstr>
      <vt:lpstr>Faculty Use Pop Culture as. . . </vt:lpstr>
      <vt:lpstr>How Pop Culture Materials Are Used for Academic Research – As Main Subject</vt:lpstr>
      <vt:lpstr>How Pop Culture Materials Are Used for Academic Research – To Explore/Develop Research Subjects</vt:lpstr>
      <vt:lpstr>Librarians Assist them by . . . </vt:lpstr>
      <vt:lpstr>Demands Other Than Research/Teaching</vt:lpstr>
      <vt:lpstr>Courses on Pop Culture?</vt:lpstr>
      <vt:lpstr>Trends and the Future</vt:lpstr>
      <vt:lpstr>How Can We Support?</vt:lpstr>
      <vt:lpstr>Challenges to Collection Development: World of Comics, Too Diverse</vt:lpstr>
      <vt:lpstr>No readily available vendor catalogs  – Will Catalogs provided by vendors be useful?</vt:lpstr>
      <vt:lpstr>Other Challenges</vt:lpstr>
      <vt:lpstr>Challenges for Preservation and Access - Comics</vt:lpstr>
      <vt:lpstr>Challenges on Preservation and Access - Comics</vt:lpstr>
      <vt:lpstr>PowerPoint Presentation</vt:lpstr>
      <vt:lpstr>PowerPoint Presentation</vt:lpstr>
      <vt:lpstr>Challenges on Preservation and Access - Comics</vt:lpstr>
      <vt:lpstr>We feel that it’s a worthy investment to protect these items with binding upgrades. . . </vt:lpstr>
      <vt:lpstr>Challenges for Preservation and Access – Media</vt:lpstr>
      <vt:lpstr>Availability of Licensed Streaming Video</vt:lpstr>
      <vt:lpstr>Many Materials (videos, comics, articles, etc.) Are Onlined, but Can We Rely on Them?</vt:lpstr>
      <vt:lpstr>How Can We Support?</vt:lpstr>
      <vt:lpstr>PowerPoint Presentation</vt:lpstr>
      <vt:lpstr>PowerPoint Presentation</vt:lpstr>
    </vt:vector>
  </TitlesOfParts>
  <Company>The 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Ito, Michiko</dc:creator>
  <cp:lastModifiedBy>Ito, Michiko</cp:lastModifiedBy>
  <cp:revision>105</cp:revision>
  <dcterms:created xsi:type="dcterms:W3CDTF">2017-02-20T21:47:43Z</dcterms:created>
  <dcterms:modified xsi:type="dcterms:W3CDTF">2017-03-30T14:36:53Z</dcterms:modified>
</cp:coreProperties>
</file>