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455" r:id="rId1"/>
  </p:sldMasterIdLst>
  <p:notesMasterIdLst>
    <p:notesMasterId r:id="rId65"/>
  </p:notesMasterIdLst>
  <p:handoutMasterIdLst>
    <p:handoutMasterId r:id="rId66"/>
  </p:handoutMasterIdLst>
  <p:sldIdLst>
    <p:sldId id="1630" r:id="rId2"/>
    <p:sldId id="1631" r:id="rId3"/>
    <p:sldId id="1610" r:id="rId4"/>
    <p:sldId id="1747" r:id="rId5"/>
    <p:sldId id="1748" r:id="rId6"/>
    <p:sldId id="1745" r:id="rId7"/>
    <p:sldId id="1744" r:id="rId8"/>
    <p:sldId id="1633" r:id="rId9"/>
    <p:sldId id="1634" r:id="rId10"/>
    <p:sldId id="1788" r:id="rId11"/>
    <p:sldId id="1780" r:id="rId12"/>
    <p:sldId id="1787" r:id="rId13"/>
    <p:sldId id="1779" r:id="rId14"/>
    <p:sldId id="1746" r:id="rId15"/>
    <p:sldId id="1783" r:id="rId16"/>
    <p:sldId id="1823" r:id="rId17"/>
    <p:sldId id="1608" r:id="rId18"/>
    <p:sldId id="1641" r:id="rId19"/>
    <p:sldId id="1690" r:id="rId20"/>
    <p:sldId id="1691" r:id="rId21"/>
    <p:sldId id="1695" r:id="rId22"/>
    <p:sldId id="1696" r:id="rId23"/>
    <p:sldId id="1697" r:id="rId24"/>
    <p:sldId id="1698" r:id="rId25"/>
    <p:sldId id="1699" r:id="rId26"/>
    <p:sldId id="1700" r:id="rId27"/>
    <p:sldId id="1701" r:id="rId28"/>
    <p:sldId id="1702" r:id="rId29"/>
    <p:sldId id="1703" r:id="rId30"/>
    <p:sldId id="1704" r:id="rId31"/>
    <p:sldId id="1705" r:id="rId32"/>
    <p:sldId id="1706" r:id="rId33"/>
    <p:sldId id="1707" r:id="rId34"/>
    <p:sldId id="1708" r:id="rId35"/>
    <p:sldId id="1709" r:id="rId36"/>
    <p:sldId id="1710" r:id="rId37"/>
    <p:sldId id="1711" r:id="rId38"/>
    <p:sldId id="1713" r:id="rId39"/>
    <p:sldId id="1715" r:id="rId40"/>
    <p:sldId id="1717" r:id="rId41"/>
    <p:sldId id="1718" r:id="rId42"/>
    <p:sldId id="1719" r:id="rId43"/>
    <p:sldId id="1721" r:id="rId44"/>
    <p:sldId id="1734" r:id="rId45"/>
    <p:sldId id="1742" r:id="rId46"/>
    <p:sldId id="1769" r:id="rId47"/>
    <p:sldId id="1825" r:id="rId48"/>
    <p:sldId id="1770" r:id="rId49"/>
    <p:sldId id="1771" r:id="rId50"/>
    <p:sldId id="1773" r:id="rId51"/>
    <p:sldId id="1797" r:id="rId52"/>
    <p:sldId id="1800" r:id="rId53"/>
    <p:sldId id="1801" r:id="rId54"/>
    <p:sldId id="1802" r:id="rId55"/>
    <p:sldId id="1803" r:id="rId56"/>
    <p:sldId id="1807" r:id="rId57"/>
    <p:sldId id="1808" r:id="rId58"/>
    <p:sldId id="1818" r:id="rId59"/>
    <p:sldId id="1827" r:id="rId60"/>
    <p:sldId id="1819" r:id="rId61"/>
    <p:sldId id="1820" r:id="rId62"/>
    <p:sldId id="1822" r:id="rId63"/>
    <p:sldId id="1743" r:id="rId64"/>
  </p:sldIdLst>
  <p:sldSz cx="9144000" cy="6858000" type="screen4x3"/>
  <p:notesSz cx="7010400" cy="9296400"/>
  <p:defaultTextStyle>
    <a:defPPr>
      <a:defRPr lang="en-US"/>
    </a:defPPr>
    <a:lvl1pPr algn="l" rtl="0" fontAlgn="base">
      <a:lnSpc>
        <a:spcPct val="120000"/>
      </a:lnSpc>
      <a:spcBef>
        <a:spcPct val="50000"/>
      </a:spcBef>
      <a:spcAft>
        <a:spcPct val="0"/>
      </a:spcAft>
      <a:defRPr sz="1200" b="1" kern="1200">
        <a:solidFill>
          <a:schemeClr val="tx1"/>
        </a:solidFill>
        <a:latin typeface="Trebuchet MS" pitchFamily="34" charset="0"/>
        <a:ea typeface="+mn-ea"/>
        <a:cs typeface="+mn-cs"/>
      </a:defRPr>
    </a:lvl1pPr>
    <a:lvl2pPr marL="457200" algn="l" rtl="0" fontAlgn="base">
      <a:lnSpc>
        <a:spcPct val="120000"/>
      </a:lnSpc>
      <a:spcBef>
        <a:spcPct val="50000"/>
      </a:spcBef>
      <a:spcAft>
        <a:spcPct val="0"/>
      </a:spcAft>
      <a:defRPr sz="1200" b="1" kern="1200">
        <a:solidFill>
          <a:schemeClr val="tx1"/>
        </a:solidFill>
        <a:latin typeface="Trebuchet MS" pitchFamily="34" charset="0"/>
        <a:ea typeface="+mn-ea"/>
        <a:cs typeface="+mn-cs"/>
      </a:defRPr>
    </a:lvl2pPr>
    <a:lvl3pPr marL="914400" algn="l" rtl="0" fontAlgn="base">
      <a:lnSpc>
        <a:spcPct val="120000"/>
      </a:lnSpc>
      <a:spcBef>
        <a:spcPct val="50000"/>
      </a:spcBef>
      <a:spcAft>
        <a:spcPct val="0"/>
      </a:spcAft>
      <a:defRPr sz="1200" b="1" kern="1200">
        <a:solidFill>
          <a:schemeClr val="tx1"/>
        </a:solidFill>
        <a:latin typeface="Trebuchet MS" pitchFamily="34" charset="0"/>
        <a:ea typeface="+mn-ea"/>
        <a:cs typeface="+mn-cs"/>
      </a:defRPr>
    </a:lvl3pPr>
    <a:lvl4pPr marL="1371600" algn="l" rtl="0" fontAlgn="base">
      <a:lnSpc>
        <a:spcPct val="120000"/>
      </a:lnSpc>
      <a:spcBef>
        <a:spcPct val="50000"/>
      </a:spcBef>
      <a:spcAft>
        <a:spcPct val="0"/>
      </a:spcAft>
      <a:defRPr sz="1200" b="1" kern="1200">
        <a:solidFill>
          <a:schemeClr val="tx1"/>
        </a:solidFill>
        <a:latin typeface="Trebuchet MS" pitchFamily="34" charset="0"/>
        <a:ea typeface="+mn-ea"/>
        <a:cs typeface="+mn-cs"/>
      </a:defRPr>
    </a:lvl4pPr>
    <a:lvl5pPr marL="1828800" algn="l" rtl="0" fontAlgn="base">
      <a:lnSpc>
        <a:spcPct val="120000"/>
      </a:lnSpc>
      <a:spcBef>
        <a:spcPct val="50000"/>
      </a:spcBef>
      <a:spcAft>
        <a:spcPct val="0"/>
      </a:spcAft>
      <a:defRPr sz="1200" b="1" kern="1200">
        <a:solidFill>
          <a:schemeClr val="tx1"/>
        </a:solidFill>
        <a:latin typeface="Trebuchet MS" pitchFamily="34" charset="0"/>
        <a:ea typeface="+mn-ea"/>
        <a:cs typeface="+mn-cs"/>
      </a:defRPr>
    </a:lvl5pPr>
    <a:lvl6pPr marL="2286000" algn="l" defTabSz="914400" rtl="0" eaLnBrk="1" latinLnBrk="0" hangingPunct="1">
      <a:defRPr sz="1200" b="1" kern="1200">
        <a:solidFill>
          <a:schemeClr val="tx1"/>
        </a:solidFill>
        <a:latin typeface="Trebuchet MS" pitchFamily="34" charset="0"/>
        <a:ea typeface="+mn-ea"/>
        <a:cs typeface="+mn-cs"/>
      </a:defRPr>
    </a:lvl6pPr>
    <a:lvl7pPr marL="2743200" algn="l" defTabSz="914400" rtl="0" eaLnBrk="1" latinLnBrk="0" hangingPunct="1">
      <a:defRPr sz="1200" b="1" kern="1200">
        <a:solidFill>
          <a:schemeClr val="tx1"/>
        </a:solidFill>
        <a:latin typeface="Trebuchet MS" pitchFamily="34" charset="0"/>
        <a:ea typeface="+mn-ea"/>
        <a:cs typeface="+mn-cs"/>
      </a:defRPr>
    </a:lvl7pPr>
    <a:lvl8pPr marL="3200400" algn="l" defTabSz="914400" rtl="0" eaLnBrk="1" latinLnBrk="0" hangingPunct="1">
      <a:defRPr sz="1200" b="1" kern="1200">
        <a:solidFill>
          <a:schemeClr val="tx1"/>
        </a:solidFill>
        <a:latin typeface="Trebuchet MS" pitchFamily="34" charset="0"/>
        <a:ea typeface="+mn-ea"/>
        <a:cs typeface="+mn-cs"/>
      </a:defRPr>
    </a:lvl8pPr>
    <a:lvl9pPr marL="3657600" algn="l" defTabSz="914400" rtl="0" eaLnBrk="1" latinLnBrk="0" hangingPunct="1">
      <a:defRPr sz="1200" b="1" kern="1200">
        <a:solidFill>
          <a:schemeClr val="tx1"/>
        </a:solidFill>
        <a:latin typeface="Trebuchet MS"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eber" initials="s" lastIdx="1" clrIdx="0"/>
  <p:cmAuthor id="1" name="Mickey Hawk" initials="ML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9CCFF"/>
    <a:srgbClr val="66757F"/>
    <a:srgbClr val="2258A4"/>
    <a:srgbClr val="14325C"/>
    <a:srgbClr val="FFCC66"/>
    <a:srgbClr val="FFAD69"/>
    <a:srgbClr val="ECAE14"/>
    <a:srgbClr val="333333"/>
    <a:srgbClr val="FF76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490" autoAdjust="0"/>
    <p:restoredTop sz="84837" autoAdjust="0"/>
  </p:normalViewPr>
  <p:slideViewPr>
    <p:cSldViewPr>
      <p:cViewPr>
        <p:scale>
          <a:sx n="70" d="100"/>
          <a:sy n="70" d="100"/>
        </p:scale>
        <p:origin x="-1075" y="-110"/>
      </p:cViewPr>
      <p:guideLst>
        <p:guide orient="horz" pos="2160"/>
        <p:guide pos="2880"/>
      </p:guideLst>
    </p:cSldViewPr>
  </p:slideViewPr>
  <p:outlineViewPr>
    <p:cViewPr>
      <p:scale>
        <a:sx n="33" d="100"/>
        <a:sy n="33" d="100"/>
      </p:scale>
      <p:origin x="48" y="27120"/>
    </p:cViewPr>
  </p:outlineViewPr>
  <p:notesTextViewPr>
    <p:cViewPr>
      <p:scale>
        <a:sx n="100" d="100"/>
        <a:sy n="100" d="100"/>
      </p:scale>
      <p:origin x="0" y="0"/>
    </p:cViewPr>
  </p:notesTextViewPr>
  <p:sorterViewPr>
    <p:cViewPr>
      <p:scale>
        <a:sx n="75" d="100"/>
        <a:sy n="75" d="100"/>
      </p:scale>
      <p:origin x="0" y="14357"/>
    </p:cViewPr>
  </p:sorterViewPr>
  <p:notesViewPr>
    <p:cSldViewPr>
      <p:cViewPr varScale="1">
        <p:scale>
          <a:sx n="83" d="100"/>
          <a:sy n="83" d="100"/>
        </p:scale>
        <p:origin x="-3156" y="-102"/>
      </p:cViewPr>
      <p:guideLst>
        <p:guide orient="horz" pos="2929"/>
        <p:guide pos="2208"/>
      </p:guideLst>
    </p:cSldViewPr>
  </p:notesViewPr>
  <p:gridSpacing cx="146070638" cy="1460706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4"/>
  <c:chart>
    <c:autoTitleDeleted val="1"/>
    <c:plotArea>
      <c:layout/>
      <c:barChart>
        <c:barDir val="col"/>
        <c:grouping val="clustered"/>
        <c:ser>
          <c:idx val="0"/>
          <c:order val="0"/>
          <c:tx>
            <c:strRef>
              <c:f>Sheet1!$B$1</c:f>
              <c:strCache>
                <c:ptCount val="1"/>
                <c:pt idx="0">
                  <c:v>Series 1</c:v>
                </c:pt>
              </c:strCache>
            </c:strRef>
          </c:tx>
          <c:dLbls>
            <c:dLbl>
              <c:idx val="0"/>
              <c:layout/>
              <c:dLblPos val="inEnd"/>
              <c:showVal val="1"/>
            </c:dLbl>
            <c:dLbl>
              <c:idx val="1"/>
              <c:layout/>
              <c:dLblPos val="inEnd"/>
              <c:showVal val="1"/>
            </c:dLbl>
            <c:dLbl>
              <c:idx val="2"/>
              <c:layout/>
              <c:dLblPos val="inEnd"/>
              <c:showVal val="1"/>
            </c:dLbl>
            <c:dLbl>
              <c:idx val="3"/>
              <c:layout/>
              <c:dLblPos val="inEnd"/>
              <c:showVal val="1"/>
            </c:dLbl>
            <c:dLbl>
              <c:idx val="4"/>
              <c:layout/>
              <c:dLblPos val="inEnd"/>
              <c:showVal val="1"/>
            </c:dLbl>
            <c:dLbl>
              <c:idx val="5"/>
              <c:layout/>
              <c:dLblPos val="inEnd"/>
              <c:showVal val="1"/>
            </c:dLbl>
            <c:dLbl>
              <c:idx val="6"/>
              <c:layout/>
              <c:dLblPos val="inEnd"/>
              <c:showVal val="1"/>
            </c:dLbl>
            <c:dLbl>
              <c:idx val="7"/>
              <c:layout/>
              <c:dLblPos val="inEnd"/>
              <c:showVal val="1"/>
            </c:dLbl>
            <c:dLbl>
              <c:idx val="8"/>
              <c:layout/>
              <c:dLblPos val="inEnd"/>
              <c:showVal val="1"/>
            </c:dLbl>
            <c:dLbl>
              <c:idx val="9"/>
              <c:layout/>
              <c:dLblPos val="inEnd"/>
              <c:showVal val="1"/>
            </c:dLbl>
            <c:dLbl>
              <c:idx val="10"/>
              <c:layout/>
              <c:dLblPos val="inEnd"/>
              <c:showVal val="1"/>
            </c:dLbl>
            <c:dLbl>
              <c:idx val="11"/>
              <c:layout/>
              <c:dLblPos val="inEnd"/>
              <c:showVal val="1"/>
            </c:dLbl>
            <c:dLbl>
              <c:idx val="12"/>
              <c:layout/>
              <c:dLblPos val="inEnd"/>
              <c:showVal val="1"/>
            </c:dLbl>
            <c:dLbl>
              <c:idx val="13"/>
              <c:layout/>
              <c:tx>
                <c:rich>
                  <a:bodyPr/>
                  <a:lstStyle/>
                  <a:p>
                    <a:r>
                      <a:rPr lang="en-US" dirty="0" smtClean="0"/>
                      <a:t>236</a:t>
                    </a:r>
                    <a:endParaRPr lang="en-US" dirty="0"/>
                  </a:p>
                </c:rich>
              </c:tx>
              <c:dLblPos val="inEnd"/>
              <c:showVal val="1"/>
            </c:dLbl>
            <c:delete val="1"/>
          </c:dLbls>
          <c:cat>
            <c:numRef>
              <c:f>Sheet1!$A$2:$A$15</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Sheet1!$B$2:$B$15</c:f>
              <c:numCache>
                <c:formatCode>General</c:formatCode>
                <c:ptCount val="14"/>
                <c:pt idx="0">
                  <c:v>39</c:v>
                </c:pt>
                <c:pt idx="1">
                  <c:v>41</c:v>
                </c:pt>
                <c:pt idx="2">
                  <c:v>44</c:v>
                </c:pt>
                <c:pt idx="3">
                  <c:v>47</c:v>
                </c:pt>
                <c:pt idx="4">
                  <c:v>50</c:v>
                </c:pt>
                <c:pt idx="5">
                  <c:v>52</c:v>
                </c:pt>
                <c:pt idx="6">
                  <c:v>55</c:v>
                </c:pt>
                <c:pt idx="7">
                  <c:v>61</c:v>
                </c:pt>
                <c:pt idx="8">
                  <c:v>67</c:v>
                </c:pt>
                <c:pt idx="9">
                  <c:v>86</c:v>
                </c:pt>
                <c:pt idx="10">
                  <c:v>108</c:v>
                </c:pt>
                <c:pt idx="11">
                  <c:v>139</c:v>
                </c:pt>
                <c:pt idx="12">
                  <c:v>197</c:v>
                </c:pt>
                <c:pt idx="13">
                  <c:v>234</c:v>
                </c:pt>
              </c:numCache>
            </c:numRef>
          </c:val>
        </c:ser>
        <c:gapWidth val="18"/>
        <c:axId val="103414784"/>
        <c:axId val="103523072"/>
      </c:barChart>
      <c:catAx>
        <c:axId val="103414784"/>
        <c:scaling>
          <c:orientation val="minMax"/>
        </c:scaling>
        <c:axPos val="b"/>
        <c:numFmt formatCode="General" sourceLinked="1"/>
        <c:majorTickMark val="none"/>
        <c:tickLblPos val="nextTo"/>
        <c:txPr>
          <a:bodyPr/>
          <a:lstStyle/>
          <a:p>
            <a:pPr>
              <a:defRPr sz="1400"/>
            </a:pPr>
            <a:endParaRPr lang="en-US"/>
          </a:p>
        </c:txPr>
        <c:crossAx val="103523072"/>
        <c:crosses val="autoZero"/>
        <c:auto val="1"/>
        <c:lblAlgn val="ctr"/>
        <c:lblOffset val="0"/>
      </c:catAx>
      <c:valAx>
        <c:axId val="103523072"/>
        <c:scaling>
          <c:orientation val="minMax"/>
        </c:scaling>
        <c:axPos val="l"/>
        <c:majorGridlines/>
        <c:numFmt formatCode="#,##0" sourceLinked="0"/>
        <c:majorTickMark val="none"/>
        <c:tickLblPos val="nextTo"/>
        <c:crossAx val="103414784"/>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5"/>
  <c:chart>
    <c:title>
      <c:tx>
        <c:rich>
          <a:bodyPr/>
          <a:lstStyle/>
          <a:p>
            <a:pPr>
              <a:defRPr sz="2800" b="0">
                <a:solidFill>
                  <a:schemeClr val="accent1"/>
                </a:solidFill>
              </a:defRPr>
            </a:pPr>
            <a:r>
              <a:rPr lang="en-US" sz="2800" b="0">
                <a:solidFill>
                  <a:schemeClr val="accent1"/>
                </a:solidFill>
              </a:rPr>
              <a:t>Percentage of records for non-English materials</a:t>
            </a:r>
          </a:p>
        </c:rich>
      </c:tx>
      <c:layout/>
    </c:title>
    <c:view3D>
      <c:rotX val="30"/>
      <c:perspective val="0"/>
    </c:view3D>
    <c:plotArea>
      <c:layout>
        <c:manualLayout>
          <c:layoutTarget val="inner"/>
          <c:xMode val="edge"/>
          <c:yMode val="edge"/>
          <c:x val="2.8592168323107403E-2"/>
          <c:y val="0.17695719804127863"/>
          <c:w val="0.97140783167689504"/>
          <c:h val="0.82304280195872204"/>
        </c:manualLayout>
      </c:layout>
      <c:pie3DChart>
        <c:varyColors val="1"/>
        <c:ser>
          <c:idx val="0"/>
          <c:order val="0"/>
          <c:tx>
            <c:strRef>
              <c:f>Sheet1!$A$2</c:f>
              <c:strCache>
                <c:ptCount val="1"/>
                <c:pt idx="0">
                  <c:v>30-Jun-11</c:v>
                </c:pt>
              </c:strCache>
            </c:strRef>
          </c:tx>
          <c:spPr>
            <a:scene3d>
              <a:camera prst="orthographicFront"/>
              <a:lightRig rig="threePt" dir="t"/>
            </a:scene3d>
            <a:sp3d>
              <a:contourClr>
                <a:srgbClr val="000000"/>
              </a:contourClr>
            </a:sp3d>
          </c:spPr>
          <c:explosion val="25"/>
          <c:dPt>
            <c:idx val="0"/>
            <c:explosion val="0"/>
            <c:spPr>
              <a:solidFill>
                <a:schemeClr val="accent1">
                  <a:lumMod val="60000"/>
                  <a:lumOff val="40000"/>
                </a:schemeClr>
              </a:solidFill>
              <a:scene3d>
                <a:camera prst="orthographicFront"/>
                <a:lightRig rig="threePt" dir="t"/>
              </a:scene3d>
              <a:sp3d>
                <a:contourClr>
                  <a:srgbClr val="000000"/>
                </a:contourClr>
              </a:sp3d>
            </c:spPr>
          </c:dPt>
          <c:dPt>
            <c:idx val="1"/>
            <c:explosion val="4"/>
            <c:spPr>
              <a:solidFill>
                <a:schemeClr val="accent1">
                  <a:lumMod val="75000"/>
                </a:schemeClr>
              </a:solidFill>
              <a:scene3d>
                <a:camera prst="orthographicFront"/>
                <a:lightRig rig="threePt" dir="t"/>
              </a:scene3d>
              <a:sp3d>
                <a:contourClr>
                  <a:srgbClr val="000000"/>
                </a:contourClr>
              </a:sp3d>
            </c:spPr>
          </c:dPt>
          <c:cat>
            <c:strRef>
              <c:f>Sheet1!$B$1:$C$1</c:f>
              <c:strCache>
                <c:ptCount val="2"/>
                <c:pt idx="0">
                  <c:v>English</c:v>
                </c:pt>
                <c:pt idx="1">
                  <c:v>Non-English</c:v>
                </c:pt>
              </c:strCache>
            </c:strRef>
          </c:cat>
          <c:val>
            <c:numRef>
              <c:f>Sheet1!$B$2:$C$2</c:f>
              <c:numCache>
                <c:formatCode>General</c:formatCode>
                <c:ptCount val="2"/>
                <c:pt idx="0">
                  <c:v>41.5</c:v>
                </c:pt>
                <c:pt idx="1">
                  <c:v>58.5</c:v>
                </c:pt>
              </c:numCache>
            </c:numRef>
          </c:val>
        </c:ser>
      </c:pie3DChart>
    </c:plotArea>
    <c:plotVisOnly val="1"/>
    <c:dispBlanksAs val="zero"/>
  </c:chart>
  <c:spPr>
    <a:ln>
      <a:noFill/>
    </a:ln>
  </c:spPr>
  <c:txPr>
    <a:bodyPr/>
    <a:lstStyle/>
    <a:p>
      <a:pPr>
        <a:defRPr sz="2800" b="1" i="0" baseline="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lvl1pPr>
              <a:lnSpc>
                <a:spcPct val="100000"/>
              </a:lnSpc>
              <a:spcBef>
                <a:spcPct val="0"/>
              </a:spcBef>
              <a:defRPr sz="1000" b="0"/>
            </a:lvl1pPr>
          </a:lstStyle>
          <a:p>
            <a:endParaRPr lang="en-US" dirty="0"/>
          </a:p>
        </p:txBody>
      </p:sp>
      <p:sp>
        <p:nvSpPr>
          <p:cNvPr id="24579" name="Rectangle 3"/>
          <p:cNvSpPr>
            <a:spLocks noGrp="1" noChangeArrowheads="1"/>
          </p:cNvSpPr>
          <p:nvPr>
            <p:ph type="dt" sz="quarter" idx="1"/>
          </p:nvPr>
        </p:nvSpPr>
        <p:spPr bwMode="auto">
          <a:xfrm>
            <a:off x="3970938" y="1"/>
            <a:ext cx="3037840" cy="465221"/>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lvl1pPr algn="r">
              <a:lnSpc>
                <a:spcPct val="100000"/>
              </a:lnSpc>
              <a:spcBef>
                <a:spcPct val="0"/>
              </a:spcBef>
              <a:defRPr sz="1000" b="0"/>
            </a:lvl1pPr>
          </a:lstStyle>
          <a:p>
            <a:fld id="{F0D56062-B530-4B29-9020-1A498E9D80D7}" type="datetimeFigureOut">
              <a:rPr lang="en-US"/>
              <a:pPr/>
              <a:t>3/13/2012</a:t>
            </a:fld>
            <a:endParaRPr lang="en-US" dirty="0"/>
          </a:p>
        </p:txBody>
      </p:sp>
      <p:sp>
        <p:nvSpPr>
          <p:cNvPr id="24580" name="Rectangle 4"/>
          <p:cNvSpPr>
            <a:spLocks noGrp="1" noChangeArrowheads="1"/>
          </p:cNvSpPr>
          <p:nvPr>
            <p:ph type="ftr" sz="quarter" idx="2"/>
          </p:nvPr>
        </p:nvSpPr>
        <p:spPr bwMode="auto">
          <a:xfrm>
            <a:off x="0" y="8829575"/>
            <a:ext cx="3037840" cy="465221"/>
          </a:xfrm>
          <a:prstGeom prst="rect">
            <a:avLst/>
          </a:prstGeom>
          <a:noFill/>
          <a:ln w="9525">
            <a:noFill/>
            <a:miter lim="800000"/>
            <a:headEnd/>
            <a:tailEnd/>
          </a:ln>
          <a:effectLst/>
        </p:spPr>
        <p:txBody>
          <a:bodyPr vert="horz" wrap="square" lIns="92833" tIns="46417" rIns="92833" bIns="46417" numCol="1" anchor="b" anchorCtr="0" compatLnSpc="1">
            <a:prstTxWarp prst="textNoShape">
              <a:avLst/>
            </a:prstTxWarp>
          </a:bodyPr>
          <a:lstStyle>
            <a:lvl1pPr>
              <a:lnSpc>
                <a:spcPct val="100000"/>
              </a:lnSpc>
              <a:spcBef>
                <a:spcPct val="0"/>
              </a:spcBef>
              <a:defRPr sz="1000" b="0"/>
            </a:lvl1pPr>
          </a:lstStyle>
          <a:p>
            <a:endParaRPr lang="en-US" dirty="0"/>
          </a:p>
        </p:txBody>
      </p:sp>
      <p:sp>
        <p:nvSpPr>
          <p:cNvPr id="24581" name="Rectangle 5"/>
          <p:cNvSpPr>
            <a:spLocks noGrp="1" noChangeArrowheads="1"/>
          </p:cNvSpPr>
          <p:nvPr>
            <p:ph type="sldNum" sz="quarter" idx="3"/>
          </p:nvPr>
        </p:nvSpPr>
        <p:spPr bwMode="auto">
          <a:xfrm>
            <a:off x="3970938" y="8829575"/>
            <a:ext cx="3037840" cy="465221"/>
          </a:xfrm>
          <a:prstGeom prst="rect">
            <a:avLst/>
          </a:prstGeom>
          <a:noFill/>
          <a:ln w="9525">
            <a:noFill/>
            <a:miter lim="800000"/>
            <a:headEnd/>
            <a:tailEnd/>
          </a:ln>
          <a:effectLst/>
        </p:spPr>
        <p:txBody>
          <a:bodyPr vert="horz" wrap="square" lIns="92833" tIns="46417" rIns="92833" bIns="46417" numCol="1" anchor="b" anchorCtr="0" compatLnSpc="1">
            <a:prstTxWarp prst="textNoShape">
              <a:avLst/>
            </a:prstTxWarp>
          </a:bodyPr>
          <a:lstStyle>
            <a:lvl1pPr algn="r">
              <a:lnSpc>
                <a:spcPct val="100000"/>
              </a:lnSpc>
              <a:spcBef>
                <a:spcPct val="0"/>
              </a:spcBef>
              <a:defRPr sz="1000" b="0"/>
            </a:lvl1pPr>
          </a:lstStyle>
          <a:p>
            <a:fld id="{5A755E33-3CC3-4BC5-AC1A-0BE75093EBE3}"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4"/>
          <p:cNvSpPr>
            <a:spLocks noGrp="1" noRot="1" noChangeAspect="1" noChangeArrowheads="1" noTextEdit="1"/>
          </p:cNvSpPr>
          <p:nvPr>
            <p:ph type="sldImg" idx="2"/>
          </p:nvPr>
        </p:nvSpPr>
        <p:spPr bwMode="auto">
          <a:xfrm>
            <a:off x="5256213" y="296863"/>
            <a:ext cx="1447800" cy="108743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298593" y="1578546"/>
            <a:ext cx="6419709" cy="6997566"/>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9" name="Rectangle 7"/>
          <p:cNvSpPr>
            <a:spLocks noGrp="1" noChangeArrowheads="1"/>
          </p:cNvSpPr>
          <p:nvPr>
            <p:ph type="sldNum" sz="quarter" idx="5"/>
          </p:nvPr>
        </p:nvSpPr>
        <p:spPr bwMode="auto">
          <a:xfrm>
            <a:off x="3970938" y="8829575"/>
            <a:ext cx="3037840" cy="465221"/>
          </a:xfrm>
          <a:prstGeom prst="rect">
            <a:avLst/>
          </a:prstGeom>
          <a:noFill/>
          <a:ln w="9525">
            <a:noFill/>
            <a:miter lim="800000"/>
            <a:headEnd/>
            <a:tailEnd/>
          </a:ln>
          <a:effectLst/>
        </p:spPr>
        <p:txBody>
          <a:bodyPr vert="horz" wrap="square" lIns="92833" tIns="46417" rIns="92833" bIns="46417" numCol="1" anchor="b" anchorCtr="0" compatLnSpc="1">
            <a:prstTxWarp prst="textNoShape">
              <a:avLst/>
            </a:prstTxWarp>
          </a:bodyPr>
          <a:lstStyle>
            <a:lvl1pPr algn="r">
              <a:lnSpc>
                <a:spcPct val="100000"/>
              </a:lnSpc>
              <a:spcBef>
                <a:spcPct val="0"/>
              </a:spcBef>
              <a:defRPr sz="1000" b="0">
                <a:latin typeface="Arial" charset="0"/>
              </a:defRPr>
            </a:lvl1pPr>
          </a:lstStyle>
          <a:p>
            <a:fld id="{033F83DD-D691-4A78-B6BF-67A6D7AB9D55}"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C75A724-306F-4D4F-985D-2E4DA7D198B7}" type="slidenum">
              <a:rPr lang="en-US"/>
              <a:pPr/>
              <a:t>1</a:t>
            </a:fld>
            <a:endParaRPr lang="en-US"/>
          </a:p>
        </p:txBody>
      </p:sp>
      <p:sp>
        <p:nvSpPr>
          <p:cNvPr id="65539"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45" tIns="46424" rIns="92845" bIns="46424" anchor="b"/>
          <a:lstStyle/>
          <a:p>
            <a:pPr algn="r">
              <a:lnSpc>
                <a:spcPct val="100000"/>
              </a:lnSpc>
              <a:spcBef>
                <a:spcPct val="0"/>
              </a:spcBef>
            </a:pPr>
            <a:fld id="{985468E2-19C1-421D-91C6-8BC435905961}" type="slidenum">
              <a:rPr lang="en-US" sz="1000">
                <a:latin typeface="Arial" charset="0"/>
                <a:ea typeface="ＭＳ Ｐゴシック" charset="-128"/>
              </a:rPr>
              <a:pPr algn="r">
                <a:lnSpc>
                  <a:spcPct val="100000"/>
                </a:lnSpc>
                <a:spcBef>
                  <a:spcPct val="0"/>
                </a:spcBef>
              </a:pPr>
              <a:t>1</a:t>
            </a:fld>
            <a:endParaRPr lang="en-US" sz="1000" dirty="0">
              <a:latin typeface="Arial" charset="0"/>
              <a:ea typeface="ＭＳ Ｐゴシック" charset="-128"/>
            </a:endParaRPr>
          </a:p>
        </p:txBody>
      </p:sp>
      <p:sp>
        <p:nvSpPr>
          <p:cNvPr id="65540"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45" tIns="46424" rIns="92845" bIns="46424" anchor="b"/>
          <a:lstStyle/>
          <a:p>
            <a:pPr algn="r">
              <a:lnSpc>
                <a:spcPct val="100000"/>
              </a:lnSpc>
              <a:spcBef>
                <a:spcPct val="0"/>
              </a:spcBef>
            </a:pPr>
            <a:fld id="{52083A06-7037-435D-8012-B5A9B0500A33}" type="slidenum">
              <a:rPr lang="en-US" sz="1000">
                <a:latin typeface="Arial" charset="0"/>
                <a:ea typeface="ＭＳ Ｐゴシック" charset="-128"/>
              </a:rPr>
              <a:pPr algn="r">
                <a:lnSpc>
                  <a:spcPct val="100000"/>
                </a:lnSpc>
                <a:spcBef>
                  <a:spcPct val="0"/>
                </a:spcBef>
              </a:pPr>
              <a:t>1</a:t>
            </a:fld>
            <a:endParaRPr lang="en-US" sz="1000" dirty="0">
              <a:latin typeface="Arial" charset="0"/>
              <a:ea typeface="ＭＳ Ｐゴシック" charset="-128"/>
            </a:endParaRPr>
          </a:p>
        </p:txBody>
      </p:sp>
      <p:sp>
        <p:nvSpPr>
          <p:cNvPr id="65541"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45" tIns="46424" rIns="92845" bIns="46424" anchor="b"/>
          <a:lstStyle/>
          <a:p>
            <a:pPr algn="r">
              <a:lnSpc>
                <a:spcPct val="100000"/>
              </a:lnSpc>
              <a:spcBef>
                <a:spcPct val="0"/>
              </a:spcBef>
            </a:pPr>
            <a:fld id="{C3D6168E-F033-48D1-8FB1-87DDF7E5E892}" type="slidenum">
              <a:rPr lang="en-US" sz="1000">
                <a:latin typeface="Arial" charset="0"/>
                <a:ea typeface="ＭＳ Ｐゴシック" charset="-128"/>
              </a:rPr>
              <a:pPr algn="r">
                <a:lnSpc>
                  <a:spcPct val="100000"/>
                </a:lnSpc>
                <a:spcBef>
                  <a:spcPct val="0"/>
                </a:spcBef>
              </a:pPr>
              <a:t>1</a:t>
            </a:fld>
            <a:endParaRPr lang="en-US" sz="1000" dirty="0">
              <a:latin typeface="Arial" charset="0"/>
              <a:ea typeface="ＭＳ Ｐゴシック" charset="-128"/>
            </a:endParaRPr>
          </a:p>
        </p:txBody>
      </p:sp>
      <p:sp>
        <p:nvSpPr>
          <p:cNvPr id="65542"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45" tIns="46424" rIns="92845" bIns="46424" anchor="b"/>
          <a:lstStyle/>
          <a:p>
            <a:pPr algn="r">
              <a:lnSpc>
                <a:spcPct val="100000"/>
              </a:lnSpc>
              <a:spcBef>
                <a:spcPct val="0"/>
              </a:spcBef>
            </a:pPr>
            <a:fld id="{7EFCD507-9B0F-4ED6-B2AB-8A32D6A4189E}" type="slidenum">
              <a:rPr lang="en-US" sz="1000">
                <a:latin typeface="Arial" charset="0"/>
                <a:ea typeface="ＭＳ Ｐゴシック" charset="-128"/>
              </a:rPr>
              <a:pPr algn="r">
                <a:lnSpc>
                  <a:spcPct val="100000"/>
                </a:lnSpc>
                <a:spcBef>
                  <a:spcPct val="0"/>
                </a:spcBef>
              </a:pPr>
              <a:t>1</a:t>
            </a:fld>
            <a:endParaRPr lang="en-US" sz="1000" dirty="0">
              <a:latin typeface="Arial" charset="0"/>
              <a:ea typeface="ＭＳ Ｐゴシック" charset="-128"/>
            </a:endParaRPr>
          </a:p>
        </p:txBody>
      </p:sp>
      <p:sp>
        <p:nvSpPr>
          <p:cNvPr id="65543" name="Rectangle 8"/>
          <p:cNvSpPr>
            <a:spLocks noGrp="1" noRot="1" noChangeAspect="1" noChangeArrowheads="1" noTextEdit="1"/>
          </p:cNvSpPr>
          <p:nvPr>
            <p:ph type="sldImg"/>
          </p:nvPr>
        </p:nvSpPr>
        <p:spPr>
          <a:ln/>
        </p:spPr>
      </p:sp>
      <p:sp>
        <p:nvSpPr>
          <p:cNvPr id="65544" name="Rectangle 9"/>
          <p:cNvSpPr>
            <a:spLocks noGrp="1" noChangeArrowheads="1"/>
          </p:cNvSpPr>
          <p:nvPr>
            <p:ph type="body" idx="1"/>
          </p:nvPr>
        </p:nvSpPr>
        <p:spPr>
          <a:noFill/>
          <a:ln/>
        </p:spPr>
        <p:txBody>
          <a:bodyPr>
            <a:normAutofit/>
          </a:bodyPr>
          <a:lstStyle/>
          <a:p>
            <a:pPr eaLnBrk="1" hangingPunct="1"/>
            <a:endParaRPr lang="en-US" sz="1800" b="1" dirty="0"/>
          </a:p>
        </p:txBody>
      </p:sp>
      <p:sp>
        <p:nvSpPr>
          <p:cNvPr id="65545" name="Slide Number Placeholder 3"/>
          <p:cNvSpPr txBox="1">
            <a:spLocks noGrp="1"/>
          </p:cNvSpPr>
          <p:nvPr/>
        </p:nvSpPr>
        <p:spPr bwMode="auto">
          <a:xfrm>
            <a:off x="3970938" y="8829576"/>
            <a:ext cx="3037840" cy="465221"/>
          </a:xfrm>
          <a:prstGeom prst="rect">
            <a:avLst/>
          </a:prstGeom>
          <a:noFill/>
          <a:ln w="9525">
            <a:noFill/>
            <a:miter lim="800000"/>
            <a:headEnd/>
            <a:tailEnd/>
          </a:ln>
        </p:spPr>
        <p:txBody>
          <a:bodyPr lIns="92845" tIns="46424" rIns="92845" bIns="46424" anchor="b"/>
          <a:lstStyle/>
          <a:p>
            <a:pPr algn="r">
              <a:lnSpc>
                <a:spcPct val="100000"/>
              </a:lnSpc>
              <a:spcBef>
                <a:spcPct val="0"/>
              </a:spcBef>
            </a:pPr>
            <a:fld id="{D9E59913-1A2F-47F2-8D9A-817731BAD596}" type="slidenum">
              <a:rPr lang="en-US" sz="1000">
                <a:latin typeface="Arial" charset="0"/>
                <a:ea typeface="ＭＳ Ｐゴシック" charset="-128"/>
              </a:rPr>
              <a:pPr algn="r">
                <a:lnSpc>
                  <a:spcPct val="100000"/>
                </a:lnSpc>
                <a:spcBef>
                  <a:spcPct val="0"/>
                </a:spcBef>
              </a:pPr>
              <a:t>1</a:t>
            </a:fld>
            <a:endParaRPr lang="en-US" sz="1000" dirty="0">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216">
              <a:defRPr/>
            </a:pPr>
            <a:r>
              <a:rPr lang="en-US" sz="1800" dirty="0" smtClean="0">
                <a:latin typeface="Arial" pitchFamily="34" charset="0"/>
                <a:cs typeface="Arial" pitchFamily="34" charset="0"/>
              </a:rPr>
              <a:t>	We at OCLC believe strongly that libraries, and OCLC, need to be committed to a future that enables libraries to work together at </a:t>
            </a:r>
            <a:r>
              <a:rPr lang="en-US" sz="1800" dirty="0" err="1" smtClean="0">
                <a:latin typeface="Arial" pitchFamily="34" charset="0"/>
                <a:cs typeface="Arial" pitchFamily="34" charset="0"/>
              </a:rPr>
              <a:t>Webscale</a:t>
            </a:r>
            <a:r>
              <a:rPr lang="en-US" sz="1800" dirty="0" smtClean="0">
                <a:latin typeface="Arial" pitchFamily="34" charset="0"/>
                <a:cs typeface="Arial" pitchFamily="34" charset="0"/>
              </a:rPr>
              <a:t>. </a:t>
            </a:r>
          </a:p>
          <a:p>
            <a:pPr defTabSz="914216">
              <a:defRPr/>
            </a:pPr>
            <a:r>
              <a:rPr lang="en-US" sz="1800" dirty="0" smtClean="0">
                <a:latin typeface="Arial" pitchFamily="34" charset="0"/>
                <a:cs typeface="Arial" pitchFamily="34" charset="0"/>
              </a:rPr>
              <a:t>	OCLC recently rolled out the new OCLC </a:t>
            </a:r>
            <a:r>
              <a:rPr lang="en-US" sz="1800" dirty="0" err="1" smtClean="0">
                <a:latin typeface="Arial" pitchFamily="34" charset="0"/>
                <a:cs typeface="Arial" pitchFamily="34" charset="0"/>
              </a:rPr>
              <a:t>WorldShare</a:t>
            </a:r>
            <a:r>
              <a:rPr lang="en-US" sz="1800" dirty="0" smtClean="0">
                <a:latin typeface="Arial" pitchFamily="34" charset="0"/>
                <a:cs typeface="Arial" pitchFamily="34" charset="0"/>
              </a:rPr>
              <a:t> Platform and brand.</a:t>
            </a:r>
          </a:p>
          <a:p>
            <a:pPr defTabSz="914216">
              <a:defRPr/>
            </a:pPr>
            <a:r>
              <a:rPr lang="en-US" sz="1800" dirty="0" smtClean="0"/>
              <a:t>	OCLC </a:t>
            </a:r>
            <a:r>
              <a:rPr lang="en-US" sz="1800" dirty="0" err="1" smtClean="0"/>
              <a:t>WorldShare</a:t>
            </a:r>
            <a:r>
              <a:rPr lang="en-US" sz="1800" dirty="0" smtClean="0"/>
              <a:t> provides a Web-based platform for collective innovation with shared services, integrated applications and a streamlined approach to managing library workflows. </a:t>
            </a:r>
          </a:p>
          <a:p>
            <a:pPr defTabSz="914216">
              <a:defRPr/>
            </a:pPr>
            <a:r>
              <a:rPr lang="en-US" sz="1800" dirty="0" smtClean="0"/>
              <a:t>	Together with </a:t>
            </a:r>
            <a:r>
              <a:rPr lang="en-US" sz="1800" dirty="0" err="1" smtClean="0"/>
              <a:t>WorldCat</a:t>
            </a:r>
            <a:r>
              <a:rPr lang="en-US" sz="1800" dirty="0" smtClean="0"/>
              <a:t>, </a:t>
            </a:r>
            <a:r>
              <a:rPr lang="en-US" sz="1800" dirty="0" err="1" smtClean="0"/>
              <a:t>WorldShare</a:t>
            </a:r>
            <a:r>
              <a:rPr lang="en-US" sz="1800" dirty="0" smtClean="0"/>
              <a:t> helps the world’s libraries connect in new ways to operate, innovate and collaborate at </a:t>
            </a:r>
            <a:r>
              <a:rPr lang="en-US" sz="1800" dirty="0" err="1" smtClean="0"/>
              <a:t>Webscale</a:t>
            </a:r>
            <a:r>
              <a:rPr lang="en-US" sz="1800" dirty="0" smtClean="0"/>
              <a:t>.</a:t>
            </a:r>
          </a:p>
          <a:p>
            <a:pPr defTabSz="914216">
              <a:defRPr/>
            </a:pPr>
            <a:r>
              <a:rPr lang="en-US" sz="1800" dirty="0" smtClean="0"/>
              <a:t>	On the screen is “Libraries at </a:t>
            </a:r>
            <a:r>
              <a:rPr lang="en-US" sz="1800" dirty="0" err="1" smtClean="0"/>
              <a:t>Webscale</a:t>
            </a:r>
            <a:r>
              <a:rPr lang="en-US" sz="1800" dirty="0" smtClean="0"/>
              <a:t>.”</a:t>
            </a:r>
          </a:p>
          <a:p>
            <a:pPr defTabSz="914216">
              <a:defRPr/>
            </a:pPr>
            <a:r>
              <a:rPr lang="en-US" sz="1800" dirty="0" smtClean="0"/>
              <a:t>	This new report to the membership explores the impact of the Web on our rapidly changing information landscape.</a:t>
            </a:r>
          </a:p>
          <a:p>
            <a:pPr defTabSz="914216">
              <a:defRPr/>
            </a:pPr>
            <a:r>
              <a:rPr lang="en-US" sz="1800" dirty="0" smtClean="0"/>
              <a:t>	It  provides an overview of the opportunities and challenges that operating in a Web-connected world provides for libraries and library users.</a:t>
            </a:r>
          </a:p>
          <a:p>
            <a:pPr defTabSz="914216">
              <a:defRPr/>
            </a:pPr>
            <a:r>
              <a:rPr lang="en-US" sz="1800" dirty="0" smtClean="0"/>
              <a:t>	You can download a free copy of this report from the OCLC Web site.</a:t>
            </a:r>
          </a:p>
          <a:p>
            <a:endParaRPr lang="en-US" dirty="0"/>
          </a:p>
        </p:txBody>
      </p:sp>
      <p:sp>
        <p:nvSpPr>
          <p:cNvPr id="4" name="Slide Number Placeholder 3"/>
          <p:cNvSpPr>
            <a:spLocks noGrp="1"/>
          </p:cNvSpPr>
          <p:nvPr>
            <p:ph type="sldNum" sz="quarter" idx="10"/>
          </p:nvPr>
        </p:nvSpPr>
        <p:spPr/>
        <p:txBody>
          <a:bodyPr/>
          <a:lstStyle/>
          <a:p>
            <a:fld id="{033F83DD-D691-4A78-B6BF-67A6D7AB9D55}"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343400" y="457200"/>
            <a:ext cx="2241550" cy="1681163"/>
          </a:xfrm>
          <a:ln/>
        </p:spPr>
      </p:sp>
      <p:sp>
        <p:nvSpPr>
          <p:cNvPr id="35843" name="Notes Placeholder 2"/>
          <p:cNvSpPr>
            <a:spLocks noGrp="1"/>
          </p:cNvSpPr>
          <p:nvPr>
            <p:ph type="body" idx="1"/>
          </p:nvPr>
        </p:nvSpPr>
        <p:spPr>
          <a:xfrm>
            <a:off x="298592" y="2362200"/>
            <a:ext cx="6419709" cy="6213912"/>
          </a:xfrm>
        </p:spPr>
        <p:txBody>
          <a:bodyPr/>
          <a:lstStyle/>
          <a:p>
            <a:pPr>
              <a:defRPr/>
            </a:pPr>
            <a:r>
              <a:rPr lang="en-US" sz="1800" dirty="0" smtClean="0"/>
              <a:t>As OCLC’s Vice President of Research and Chief Strategist points out, the concept of Webscale is strongly aligned with OCLC’s historic mission of operating a computer network and infrastructure that creates economies of scale, enabling more libraries to reduce costs and share resources.</a:t>
            </a:r>
          </a:p>
          <a:p>
            <a:pPr>
              <a:defRPr/>
            </a:pPr>
            <a:r>
              <a:rPr lang="en-US" sz="1800" dirty="0" smtClean="0"/>
              <a:t>	 The network effects of the thousands of OCLC members working together can create a large gravitational hub for the library community and its users.</a:t>
            </a:r>
          </a:p>
          <a:p>
            <a:r>
              <a:rPr lang="en-US" sz="1800" dirty="0" smtClean="0">
                <a:latin typeface="Arial" pitchFamily="34" charset="0"/>
                <a:cs typeface="Arial" pitchFamily="34" charset="0"/>
              </a:rPr>
              <a:t>	Libraries are critical contributors to the information landscape, and yet, libraries are still optimized to provide the services at the level of the institution or the communities they serve—the university, college, city, township, school or company. </a:t>
            </a:r>
          </a:p>
          <a:p>
            <a:r>
              <a:rPr lang="en-US" sz="1800" dirty="0" smtClean="0">
                <a:latin typeface="Arial" pitchFamily="34" charset="0"/>
                <a:cs typeface="Arial" pitchFamily="34" charset="0"/>
              </a:rPr>
              <a:t>Libraries are naturally “Institution scale” </a:t>
            </a:r>
          </a:p>
          <a:p>
            <a:r>
              <a:rPr lang="en-US" sz="1800" dirty="0" smtClean="0">
                <a:latin typeface="Arial" pitchFamily="34" charset="0"/>
                <a:cs typeface="Arial" pitchFamily="34" charset="0"/>
              </a:rPr>
              <a:t>But libraries need to increasingly prove their relevance in a “</a:t>
            </a:r>
            <a:r>
              <a:rPr lang="en-US" sz="1800" dirty="0" err="1" smtClean="0">
                <a:latin typeface="Arial" pitchFamily="34" charset="0"/>
                <a:cs typeface="Arial" pitchFamily="34" charset="0"/>
              </a:rPr>
              <a:t>webscale</a:t>
            </a:r>
            <a:r>
              <a:rPr lang="en-US" sz="1800" dirty="0" smtClean="0">
                <a:latin typeface="Arial" pitchFamily="34" charset="0"/>
                <a:cs typeface="Arial" pitchFamily="34" charset="0"/>
              </a:rPr>
              <a:t>” information ecosystem.</a:t>
            </a:r>
          </a:p>
          <a:p>
            <a:r>
              <a:rPr lang="en-US" sz="1800" dirty="0" smtClean="0">
                <a:latin typeface="Arial" pitchFamily="34" charset="0"/>
                <a:cs typeface="Arial" pitchFamily="34" charset="0"/>
              </a:rPr>
              <a:t>	</a:t>
            </a:r>
            <a:endParaRPr lang="en-US" sz="1800" dirty="0" smtClean="0"/>
          </a:p>
          <a:p>
            <a:endParaRPr lang="en-US" sz="1600" dirty="0" smtClean="0"/>
          </a:p>
        </p:txBody>
      </p:sp>
      <p:sp>
        <p:nvSpPr>
          <p:cNvPr id="35844" name="Slide Number Placeholder 3"/>
          <p:cNvSpPr>
            <a:spLocks noGrp="1"/>
          </p:cNvSpPr>
          <p:nvPr>
            <p:ph type="sldNum" sz="quarter" idx="5"/>
          </p:nvPr>
        </p:nvSpPr>
        <p:spPr>
          <a:noFill/>
        </p:spPr>
        <p:txBody>
          <a:bodyPr/>
          <a:lstStyle/>
          <a:p>
            <a:fld id="{09A05E2C-0789-42AF-9B59-E489A745292F}" type="slidenum">
              <a:rPr lang="en-US">
                <a:solidFill>
                  <a:prstClr val="black"/>
                </a:solidFill>
              </a:rPr>
              <a:pPr/>
              <a:t>18</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It’s interesting to note that Fred anticipated today’s cloud computing back in 1967. </a:t>
            </a:r>
          </a:p>
          <a:p>
            <a:r>
              <a:rPr lang="en-US" dirty="0" smtClean="0"/>
              <a:t>	His original design for the OCLC online system called for the six subsystems listed on screen that would connect libraries to a centralized computer resource.</a:t>
            </a:r>
          </a:p>
          <a:p>
            <a:pPr lvl="0"/>
            <a:r>
              <a:rPr lang="en-US" dirty="0" smtClean="0"/>
              <a:t>	Libraries would access these subsystems from remote workstations. </a:t>
            </a:r>
          </a:p>
          <a:p>
            <a:r>
              <a:rPr lang="en-US" dirty="0" smtClean="0"/>
              <a:t>	The costs of the hardware and software in the cloud—mainframes owned by the OCLC cooperative—would be shared by the members based on their use of the subsystems.</a:t>
            </a:r>
          </a:p>
          <a:p>
            <a:r>
              <a:rPr lang="en-US" dirty="0" smtClean="0"/>
              <a:t>	WMS is in many ways the realization of the original design of the OCLC system that Fred envisioned.</a:t>
            </a:r>
          </a:p>
          <a:p>
            <a:r>
              <a:rPr lang="en-US" dirty="0" smtClean="0"/>
              <a:t>	While library terminology has changed since 1967, the concept of a library’s having access to a central computing resource without having to make large investments in hardware or software remains the same.</a:t>
            </a:r>
          </a:p>
          <a:p>
            <a:r>
              <a:rPr lang="en-US" dirty="0" smtClean="0"/>
              <a:t>	</a:t>
            </a:r>
          </a:p>
        </p:txBody>
      </p:sp>
      <p:sp>
        <p:nvSpPr>
          <p:cNvPr id="4" name="Slide Number Placeholder 3"/>
          <p:cNvSpPr>
            <a:spLocks noGrp="1"/>
          </p:cNvSpPr>
          <p:nvPr>
            <p:ph type="sldNum" sz="quarter" idx="10"/>
          </p:nvPr>
        </p:nvSpPr>
        <p:spPr/>
        <p:txBody>
          <a:bodyPr/>
          <a:lstStyle/>
          <a:p>
            <a:fld id="{033F83DD-D691-4A78-B6BF-67A6D7AB9D55}"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473" y="296560"/>
            <a:ext cx="4559455" cy="3420732"/>
          </a:xfrm>
        </p:spPr>
      </p:sp>
      <p:sp>
        <p:nvSpPr>
          <p:cNvPr id="3" name="Notes Placeholder 2"/>
          <p:cNvSpPr>
            <a:spLocks noGrp="1"/>
          </p:cNvSpPr>
          <p:nvPr>
            <p:ph type="body" idx="1"/>
          </p:nvPr>
        </p:nvSpPr>
        <p:spPr/>
        <p:txBody>
          <a:bodyPr>
            <a:normAutofit/>
          </a:bodyPr>
          <a:lstStyle/>
          <a:p>
            <a:pPr defTabSz="916175">
              <a:defRPr/>
            </a:pPr>
            <a:r>
              <a:rPr lang="en-US" dirty="0"/>
              <a:t>OCLC member libraries have worked together for over 40 years to build to world’s largest database of library collections. It’s purpose has been to work with shared data both to improve cataloging efficiencies for libraries but to also increase access to the world’s knowledge held by libraries.</a:t>
            </a:r>
          </a:p>
          <a:p>
            <a:pPr defTabSz="916175">
              <a:defRPr/>
            </a:pPr>
            <a:endParaRPr lang="en-US" dirty="0"/>
          </a:p>
          <a:p>
            <a:pPr defTabSz="916175">
              <a:defRPr/>
            </a:pPr>
            <a:r>
              <a:rPr lang="en-US" dirty="0"/>
              <a:t>	WorldCat represents the </a:t>
            </a:r>
            <a:r>
              <a:rPr lang="en-US" b="1" dirty="0"/>
              <a:t>shared data about the world’s libraries</a:t>
            </a:r>
            <a:r>
              <a:rPr lang="en-US" dirty="0"/>
              <a:t>, connecting  library data to other information providers on the open web, ensuring information seekers can </a:t>
            </a:r>
            <a:r>
              <a:rPr lang="en-US" b="1" dirty="0"/>
              <a:t>find and get </a:t>
            </a:r>
            <a:r>
              <a:rPr lang="en-US" dirty="0"/>
              <a:t>the materials and services available in the world’s libraries</a:t>
            </a:r>
            <a:r>
              <a:rPr lang="en-US" dirty="0" smtClean="0"/>
              <a:t>.</a:t>
            </a:r>
          </a:p>
          <a:p>
            <a:pPr defTabSz="916175">
              <a:defRPr/>
            </a:pPr>
            <a:endParaRPr lang="en-US" dirty="0" smtClean="0"/>
          </a:p>
          <a:p>
            <a:pPr defTabSz="916175">
              <a:defRPr/>
            </a:pPr>
            <a:r>
              <a:rPr lang="en-US" dirty="0" smtClean="0"/>
              <a:t>[page down]</a:t>
            </a:r>
            <a:endParaRPr lang="en-US" dirty="0"/>
          </a:p>
          <a:p>
            <a:pPr defTabSz="916175">
              <a:defRPr/>
            </a:pPr>
            <a:endParaRPr lang="en-US" dirty="0"/>
          </a:p>
          <a:p>
            <a:pPr defTabSz="916175">
              <a:defRPr/>
            </a:pPr>
            <a:r>
              <a:rPr lang="en-US" dirty="0"/>
              <a:t>Now the cooperative is taking it to the next level with OCLC WorldShare.</a:t>
            </a:r>
          </a:p>
          <a:p>
            <a:pPr defTabSz="916175">
              <a:defRPr/>
            </a:pPr>
            <a:r>
              <a:rPr lang="en-US" dirty="0"/>
              <a:t>	WorldShare is the </a:t>
            </a:r>
            <a:r>
              <a:rPr lang="en-US" b="1" dirty="0"/>
              <a:t>shared infrastructure</a:t>
            </a:r>
            <a:r>
              <a:rPr lang="en-US" dirty="0"/>
              <a:t>—that will allow libraries to create, collect, manage and share their resources in new and more efficient ways at Webscale.</a:t>
            </a:r>
          </a:p>
          <a:p>
            <a:endParaRPr lang="en-US" dirty="0" smtClean="0"/>
          </a:p>
          <a:p>
            <a:pPr defTabSz="916175">
              <a:defRPr/>
            </a:pPr>
            <a:endParaRPr lang="en-US" dirty="0"/>
          </a:p>
        </p:txBody>
      </p:sp>
      <p:sp>
        <p:nvSpPr>
          <p:cNvPr id="4" name="Slide Number Placeholder 3"/>
          <p:cNvSpPr>
            <a:spLocks noGrp="1"/>
          </p:cNvSpPr>
          <p:nvPr>
            <p:ph type="sldNum" sz="quarter" idx="10"/>
          </p:nvPr>
        </p:nvSpPr>
        <p:spPr/>
        <p:txBody>
          <a:bodyPr/>
          <a:lstStyle/>
          <a:p>
            <a:fld id="{033F83DD-D691-4A78-B6BF-67A6D7AB9D55}"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1. At the very top level we hear</a:t>
            </a:r>
            <a:r>
              <a:rPr lang="en-US" baseline="0" dirty="0" smtClean="0">
                <a:latin typeface="Arial" pitchFamily="34" charset="0"/>
                <a:ea typeface="ＭＳ Ｐゴシック" pitchFamily="34" charset="-128"/>
              </a:rPr>
              <a:t> things like….</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The existence of mainstream alternatives  to library services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Declining</a:t>
            </a:r>
            <a:r>
              <a:rPr lang="en-US" baseline="0" dirty="0" smtClean="0">
                <a:latin typeface="Arial" pitchFamily="34" charset="0"/>
                <a:ea typeface="ＭＳ Ｐゴシック" pitchFamily="34" charset="-128"/>
              </a:rPr>
              <a:t> demand for traditional services</a:t>
            </a:r>
          </a:p>
          <a:p>
            <a:endParaRPr lang="en-US" baseline="0" dirty="0" smtClean="0">
              <a:latin typeface="Arial" pitchFamily="34" charset="0"/>
              <a:ea typeface="ＭＳ Ｐゴシック" pitchFamily="34" charset="-128"/>
            </a:endParaRPr>
          </a:p>
          <a:p>
            <a:r>
              <a:rPr lang="en-US" baseline="0" dirty="0" smtClean="0">
                <a:latin typeface="Arial" pitchFamily="34" charset="0"/>
                <a:ea typeface="ＭＳ Ｐゴシック" pitchFamily="34" charset="-128"/>
              </a:rPr>
              <a:t>New patron demands for new services</a:t>
            </a:r>
          </a:p>
          <a:p>
            <a:endParaRPr lang="en-US" baseline="0"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The need to manage down print collections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The rise of e-Books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We continually hear issues like these</a:t>
            </a: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BUT IN REALITY THESE ARE SYMPTOMS. I WOULD SAY THE REAL ISSUE IS…  Relevance</a:t>
            </a:r>
          </a:p>
        </p:txBody>
      </p:sp>
      <p:sp>
        <p:nvSpPr>
          <p:cNvPr id="12291" name="Slide Number Placeholder 3"/>
          <p:cNvSpPr>
            <a:spLocks noGrp="1"/>
          </p:cNvSpPr>
          <p:nvPr>
            <p:ph type="sldNum" sz="quarter" idx="5"/>
          </p:nvPr>
        </p:nvSpPr>
        <p:spPr>
          <a:noFill/>
        </p:spPr>
        <p:txBody>
          <a:bodyPr/>
          <a:lstStyle/>
          <a:p>
            <a:fld id="{58A1AC5B-DA8A-482C-A24C-89CB8F2D2A18}" type="slidenum">
              <a:rPr lang="en-US">
                <a:solidFill>
                  <a:prstClr val="black"/>
                </a:solidFill>
              </a:rPr>
              <a:pPr/>
              <a:t>21</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1. Relevance</a:t>
            </a: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2.  How do libraries ensure their enduring relevance in a </a:t>
            </a:r>
          </a:p>
          <a:p>
            <a:r>
              <a:rPr lang="en-US" dirty="0" smtClean="0">
                <a:latin typeface="Arial" pitchFamily="34" charset="0"/>
                <a:ea typeface="ＭＳ Ｐゴシック" pitchFamily="34" charset="-128"/>
              </a:rPr>
              <a:t>Digital / Online / Networked / Webscale World…</a:t>
            </a: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A second family of issues are things like….</a:t>
            </a:r>
          </a:p>
        </p:txBody>
      </p:sp>
      <p:sp>
        <p:nvSpPr>
          <p:cNvPr id="14339" name="Slide Number Placeholder 3"/>
          <p:cNvSpPr>
            <a:spLocks noGrp="1"/>
          </p:cNvSpPr>
          <p:nvPr>
            <p:ph type="sldNum" sz="quarter" idx="5"/>
          </p:nvPr>
        </p:nvSpPr>
        <p:spPr>
          <a:noFill/>
        </p:spPr>
        <p:txBody>
          <a:bodyPr/>
          <a:lstStyle/>
          <a:p>
            <a:fld id="{594DF37E-A64C-43D6-95FB-434F6DF0C79B}" type="slidenum">
              <a:rPr lang="en-US">
                <a:solidFill>
                  <a:prstClr val="black"/>
                </a:solidFill>
              </a:rPr>
              <a:pPr/>
              <a:t>22</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Funding…</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Budgets…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Economic issues…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A lot of people mention these first.</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I put these second, because I think if we really had a good answer to the relevance issue then some (not all) of these would go away…</a:t>
            </a: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You could wrap these issues in something like…  Efficiency</a:t>
            </a:r>
          </a:p>
        </p:txBody>
      </p:sp>
      <p:sp>
        <p:nvSpPr>
          <p:cNvPr id="16387" name="Slide Number Placeholder 3"/>
          <p:cNvSpPr>
            <a:spLocks noGrp="1"/>
          </p:cNvSpPr>
          <p:nvPr>
            <p:ph type="sldNum" sz="quarter" idx="5"/>
          </p:nvPr>
        </p:nvSpPr>
        <p:spPr>
          <a:noFill/>
        </p:spPr>
        <p:txBody>
          <a:bodyPr/>
          <a:lstStyle/>
          <a:p>
            <a:fld id="{8E064E2C-5D6C-4331-BF07-7925157D58BB}" type="slidenum">
              <a:rPr lang="en-US">
                <a:solidFill>
                  <a:prstClr val="black"/>
                </a:solidFill>
              </a:rPr>
              <a:pPr/>
              <a:t>23</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These 2 challenges override everything….</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RELEVANCE</a:t>
            </a:r>
            <a:r>
              <a:rPr lang="en-US" baseline="0" dirty="0" smtClean="0">
                <a:latin typeface="Arial" pitchFamily="34" charset="0"/>
                <a:ea typeface="ＭＳ Ｐゴシック" pitchFamily="34" charset="-128"/>
              </a:rPr>
              <a:t> AND EFFICIENCY</a:t>
            </a:r>
          </a:p>
          <a:p>
            <a:endParaRPr lang="en-US" baseline="0" dirty="0" smtClean="0">
              <a:latin typeface="Arial" pitchFamily="34" charset="0"/>
              <a:ea typeface="ＭＳ Ｐゴシック" pitchFamily="34" charset="-128"/>
            </a:endParaRPr>
          </a:p>
          <a:p>
            <a:r>
              <a:rPr lang="en-US" baseline="0" dirty="0" smtClean="0">
                <a:latin typeface="Arial" pitchFamily="34" charset="0"/>
                <a:ea typeface="ＭＳ Ｐゴシック" pitchFamily="34" charset="-128"/>
              </a:rPr>
              <a:t>Within these however, you hear more detailed and focused sets of challenges…</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18435" name="Slide Number Placeholder 3"/>
          <p:cNvSpPr>
            <a:spLocks noGrp="1"/>
          </p:cNvSpPr>
          <p:nvPr>
            <p:ph type="sldNum" sz="quarter" idx="5"/>
          </p:nvPr>
        </p:nvSpPr>
        <p:spPr>
          <a:noFill/>
        </p:spPr>
        <p:txBody>
          <a:bodyPr/>
          <a:lstStyle/>
          <a:p>
            <a:fld id="{D1AD5D0A-7380-41D3-968C-7F5BB372826F}" type="slidenum">
              <a:rPr lang="en-US">
                <a:solidFill>
                  <a:prstClr val="black"/>
                </a:solidFill>
              </a:rPr>
              <a:pPr/>
              <a:t>24</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1. There are a set of issues all spinning around the challenge</a:t>
            </a:r>
            <a:r>
              <a:rPr lang="en-US" baseline="0" dirty="0" smtClean="0">
                <a:latin typeface="Arial" pitchFamily="34" charset="0"/>
                <a:ea typeface="ＭＳ Ｐゴシック" pitchFamily="34" charset="-128"/>
              </a:rPr>
              <a:t> of getting in users’ workflows…</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pPr defTabSz="891372">
              <a:defRPr/>
            </a:pPr>
            <a:r>
              <a:rPr lang="en-US" dirty="0" smtClean="0">
                <a:latin typeface="Arial" pitchFamily="34" charset="0"/>
                <a:ea typeface="ＭＳ Ｐゴシック" pitchFamily="34" charset="-128"/>
              </a:rPr>
              <a:t>2. We know users really start in Google, or Google Scholar – how  do we get them in to the library from there….</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3. OR MORE GENERALLY</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How do we present library services in user workflows.</a:t>
            </a: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How do we embed and syndicate library services to the environments where users are….</a:t>
            </a: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Lots of different ways of saying the same thing….</a:t>
            </a:r>
          </a:p>
        </p:txBody>
      </p:sp>
      <p:sp>
        <p:nvSpPr>
          <p:cNvPr id="20483" name="Slide Number Placeholder 3"/>
          <p:cNvSpPr>
            <a:spLocks noGrp="1"/>
          </p:cNvSpPr>
          <p:nvPr>
            <p:ph type="sldNum" sz="quarter" idx="5"/>
          </p:nvPr>
        </p:nvSpPr>
        <p:spPr>
          <a:noFill/>
        </p:spPr>
        <p:txBody>
          <a:bodyPr/>
          <a:lstStyle/>
          <a:p>
            <a:fld id="{3B3628F0-BFA1-40CA-B8F5-232AEC28034A}" type="slidenum">
              <a:rPr lang="en-US">
                <a:solidFill>
                  <a:prstClr val="black"/>
                </a:solidFill>
              </a:rPr>
              <a:pPr/>
              <a:t>25</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1. How do we meet users at their point of need with library services….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2. You can use all sorts of fancy terminology for this, but we all understand what we mean – we must be able to present</a:t>
            </a:r>
            <a:r>
              <a:rPr lang="en-US" baseline="0" dirty="0" smtClean="0">
                <a:latin typeface="Arial" pitchFamily="34" charset="0"/>
                <a:ea typeface="ＭＳ Ｐゴシック" pitchFamily="34" charset="-128"/>
              </a:rPr>
              <a:t> library services in the online places where users are…</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b="1"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Next we hear things about the changing nature of collection management. Typical challenges are things like…</a:t>
            </a:r>
          </a:p>
        </p:txBody>
      </p:sp>
      <p:sp>
        <p:nvSpPr>
          <p:cNvPr id="22531" name="Slide Number Placeholder 3"/>
          <p:cNvSpPr>
            <a:spLocks noGrp="1"/>
          </p:cNvSpPr>
          <p:nvPr>
            <p:ph type="sldNum" sz="quarter" idx="5"/>
          </p:nvPr>
        </p:nvSpPr>
        <p:spPr>
          <a:noFill/>
        </p:spPr>
        <p:txBody>
          <a:bodyPr/>
          <a:lstStyle/>
          <a:p>
            <a:fld id="{FF33DAFB-8E34-47D2-8AC3-D1A2B5111087}" type="slidenum">
              <a:rPr lang="en-US">
                <a:solidFill>
                  <a:prstClr val="black"/>
                </a:solidFill>
              </a:rPr>
              <a:pPr/>
              <a:t>26</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A7578EA-605D-4E0E-BA20-0708F09D420D}" type="slidenum">
              <a:rPr lang="en-US"/>
              <a:pPr/>
              <a:t>2</a:t>
            </a:fld>
            <a:endParaRPr lang="en-US"/>
          </a:p>
        </p:txBody>
      </p:sp>
      <p:sp>
        <p:nvSpPr>
          <p:cNvPr id="70659"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46" tIns="46425" rIns="92846" bIns="46425" anchor="b"/>
          <a:lstStyle/>
          <a:p>
            <a:pPr algn="r">
              <a:lnSpc>
                <a:spcPct val="100000"/>
              </a:lnSpc>
              <a:spcBef>
                <a:spcPct val="0"/>
              </a:spcBef>
            </a:pPr>
            <a:fld id="{71ACC1E1-7241-4A81-A548-BCBAC1FA823C}" type="slidenum">
              <a:rPr lang="en-US" sz="1000">
                <a:latin typeface="Arial" charset="0"/>
              </a:rPr>
              <a:pPr algn="r">
                <a:lnSpc>
                  <a:spcPct val="100000"/>
                </a:lnSpc>
                <a:spcBef>
                  <a:spcPct val="0"/>
                </a:spcBef>
              </a:pPr>
              <a:t>2</a:t>
            </a:fld>
            <a:endParaRPr lang="en-US" sz="1000" dirty="0">
              <a:latin typeface="Arial" charset="0"/>
            </a:endParaRPr>
          </a:p>
        </p:txBody>
      </p:sp>
      <p:sp>
        <p:nvSpPr>
          <p:cNvPr id="70660"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46" tIns="46425" rIns="92846" bIns="46425" anchor="b"/>
          <a:lstStyle/>
          <a:p>
            <a:pPr algn="r">
              <a:lnSpc>
                <a:spcPct val="100000"/>
              </a:lnSpc>
              <a:spcBef>
                <a:spcPct val="0"/>
              </a:spcBef>
            </a:pPr>
            <a:fld id="{5F814D5D-693B-4062-A20C-067AA077859B}" type="slidenum">
              <a:rPr lang="en-US" sz="1000">
                <a:latin typeface="Arial" charset="0"/>
              </a:rPr>
              <a:pPr algn="r">
                <a:lnSpc>
                  <a:spcPct val="100000"/>
                </a:lnSpc>
                <a:spcBef>
                  <a:spcPct val="0"/>
                </a:spcBef>
              </a:pPr>
              <a:t>2</a:t>
            </a:fld>
            <a:endParaRPr lang="en-US" sz="1000" dirty="0">
              <a:latin typeface="Arial" charset="0"/>
            </a:endParaRPr>
          </a:p>
        </p:txBody>
      </p:sp>
      <p:sp>
        <p:nvSpPr>
          <p:cNvPr id="70661"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46" tIns="46425" rIns="92846" bIns="46425" anchor="b"/>
          <a:lstStyle/>
          <a:p>
            <a:pPr algn="r">
              <a:lnSpc>
                <a:spcPct val="100000"/>
              </a:lnSpc>
              <a:spcBef>
                <a:spcPct val="0"/>
              </a:spcBef>
            </a:pPr>
            <a:fld id="{26697ED6-52D0-4649-80B3-140E1F3647BC}" type="slidenum">
              <a:rPr lang="en-US" sz="1000">
                <a:latin typeface="Arial" charset="0"/>
              </a:rPr>
              <a:pPr algn="r">
                <a:lnSpc>
                  <a:spcPct val="100000"/>
                </a:lnSpc>
                <a:spcBef>
                  <a:spcPct val="0"/>
                </a:spcBef>
              </a:pPr>
              <a:t>2</a:t>
            </a:fld>
            <a:endParaRPr lang="en-US" sz="1000" dirty="0">
              <a:latin typeface="Arial" charset="0"/>
            </a:endParaRPr>
          </a:p>
        </p:txBody>
      </p:sp>
      <p:sp>
        <p:nvSpPr>
          <p:cNvPr id="70662"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46" tIns="46425" rIns="92846" bIns="46425" anchor="b"/>
          <a:lstStyle/>
          <a:p>
            <a:pPr algn="r">
              <a:lnSpc>
                <a:spcPct val="100000"/>
              </a:lnSpc>
              <a:spcBef>
                <a:spcPct val="0"/>
              </a:spcBef>
            </a:pPr>
            <a:fld id="{0187D83E-F0D9-4DF6-B629-A51FC6B2B147}" type="slidenum">
              <a:rPr lang="en-US" sz="1000">
                <a:latin typeface="Arial" charset="0"/>
              </a:rPr>
              <a:pPr algn="r">
                <a:lnSpc>
                  <a:spcPct val="100000"/>
                </a:lnSpc>
                <a:spcBef>
                  <a:spcPct val="0"/>
                </a:spcBef>
              </a:pPr>
              <a:t>2</a:t>
            </a:fld>
            <a:endParaRPr lang="en-US" sz="1000" dirty="0">
              <a:latin typeface="Arial" charset="0"/>
            </a:endParaRPr>
          </a:p>
        </p:txBody>
      </p:sp>
      <p:sp>
        <p:nvSpPr>
          <p:cNvPr id="70663"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46" tIns="46425" rIns="92846" bIns="46425" anchor="b"/>
          <a:lstStyle/>
          <a:p>
            <a:pPr algn="r">
              <a:lnSpc>
                <a:spcPct val="100000"/>
              </a:lnSpc>
              <a:spcBef>
                <a:spcPct val="0"/>
              </a:spcBef>
            </a:pPr>
            <a:fld id="{05E3196E-219F-46EC-807F-B0802698ABF0}" type="slidenum">
              <a:rPr lang="en-US" sz="1000">
                <a:latin typeface="Arial" charset="0"/>
                <a:cs typeface="Arial" charset="0"/>
              </a:rPr>
              <a:pPr algn="r">
                <a:lnSpc>
                  <a:spcPct val="100000"/>
                </a:lnSpc>
                <a:spcBef>
                  <a:spcPct val="0"/>
                </a:spcBef>
              </a:pPr>
              <a:t>2</a:t>
            </a:fld>
            <a:endParaRPr lang="en-US" sz="1000" dirty="0">
              <a:latin typeface="Arial" charset="0"/>
              <a:cs typeface="Arial" charset="0"/>
            </a:endParaRPr>
          </a:p>
        </p:txBody>
      </p:sp>
      <p:sp>
        <p:nvSpPr>
          <p:cNvPr id="70664" name="Rectangle 5"/>
          <p:cNvSpPr>
            <a:spLocks noGrp="1" noRot="1" noChangeAspect="1" noChangeArrowheads="1" noTextEdit="1"/>
          </p:cNvSpPr>
          <p:nvPr>
            <p:ph type="sldImg"/>
          </p:nvPr>
        </p:nvSpPr>
        <p:spPr>
          <a:xfrm>
            <a:off x="5257800" y="296863"/>
            <a:ext cx="1450975" cy="1087437"/>
          </a:xfrm>
          <a:ln/>
        </p:spPr>
      </p:sp>
      <p:sp>
        <p:nvSpPr>
          <p:cNvPr id="70665" name="Rectangle 6"/>
          <p:cNvSpPr>
            <a:spLocks noGrp="1" noChangeArrowheads="1"/>
          </p:cNvSpPr>
          <p:nvPr>
            <p:ph type="body" idx="1"/>
          </p:nvPr>
        </p:nvSpPr>
        <p:spPr>
          <a:xfrm>
            <a:off x="298592" y="1599398"/>
            <a:ext cx="6421332" cy="6999171"/>
          </a:xfrm>
          <a:noFill/>
          <a:ln/>
        </p:spPr>
        <p:txBody>
          <a:bodyPr/>
          <a:lstStyle/>
          <a:p>
            <a:endParaRPr lang="en-US" sz="1800"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1. Silo</a:t>
            </a:r>
            <a:r>
              <a:rPr lang="ja-JP" altLang="en-US"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ed resource management</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2. The difficulty of managing licensed resources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3. At a detailed level we hear significant issues around how do</a:t>
            </a:r>
            <a:r>
              <a:rPr lang="en-US" baseline="0" dirty="0" smtClean="0">
                <a:latin typeface="Arial" pitchFamily="34" charset="0"/>
                <a:ea typeface="ＭＳ Ｐゴシック" pitchFamily="34" charset="-128"/>
              </a:rPr>
              <a:t> we provide management to  the growing number of learning objects currently embedded in learning management systems…</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4. The need to integrate with digitization activities and the impact of those on local collections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5. And then</a:t>
            </a:r>
            <a:r>
              <a:rPr lang="en-US" baseline="0" dirty="0" smtClean="0">
                <a:latin typeface="Arial" pitchFamily="34" charset="0"/>
                <a:ea typeface="ＭＳ Ｐゴシック" pitchFamily="34" charset="-128"/>
              </a:rPr>
              <a:t> again of course there is the challenge of Managing down print…</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Etc.</a:t>
            </a: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Again, all these could be consolidated into something like….   Unified Collection Management</a:t>
            </a:r>
          </a:p>
        </p:txBody>
      </p:sp>
      <p:sp>
        <p:nvSpPr>
          <p:cNvPr id="24579" name="Slide Number Placeholder 3"/>
          <p:cNvSpPr>
            <a:spLocks noGrp="1"/>
          </p:cNvSpPr>
          <p:nvPr>
            <p:ph type="sldNum" sz="quarter" idx="5"/>
          </p:nvPr>
        </p:nvSpPr>
        <p:spPr>
          <a:noFill/>
        </p:spPr>
        <p:txBody>
          <a:bodyPr/>
          <a:lstStyle/>
          <a:p>
            <a:fld id="{1C509C1B-1FD2-448F-8DE0-C592E8F8A094}" type="slidenum">
              <a:rPr lang="en-US">
                <a:solidFill>
                  <a:prstClr val="black"/>
                </a:solidFill>
              </a:rPr>
              <a:pPr/>
              <a:t>27</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Efficiency…  acros</a:t>
            </a:r>
            <a:r>
              <a:rPr lang="en-US" baseline="0" dirty="0" smtClean="0">
                <a:latin typeface="Arial" pitchFamily="34" charset="0"/>
                <a:ea typeface="ＭＳ Ｐゴシック" pitchFamily="34" charset="-128"/>
              </a:rPr>
              <a:t>s print, licensed and digital</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pPr defTabSz="891372">
              <a:defRPr/>
            </a:pPr>
            <a:r>
              <a:rPr lang="en-US" b="1" dirty="0" smtClean="0">
                <a:latin typeface="Arial" pitchFamily="34" charset="0"/>
                <a:ea typeface="ＭＳ Ｐゴシック" pitchFamily="34" charset="-128"/>
              </a:rPr>
              <a:t>The next set of things we hear were starting to move </a:t>
            </a:r>
            <a:r>
              <a:rPr lang="en-US" b="1" baseline="0" dirty="0" smtClean="0">
                <a:latin typeface="Arial" pitchFamily="34" charset="0"/>
                <a:ea typeface="ＭＳ Ｐゴシック" pitchFamily="34" charset="-128"/>
              </a:rPr>
              <a:t> towards a solution</a:t>
            </a:r>
            <a:endParaRPr lang="en-US" b="1" dirty="0" smtClean="0">
              <a:latin typeface="Arial" pitchFamily="34" charset="0"/>
              <a:ea typeface="ＭＳ Ｐゴシック" pitchFamily="34" charset="-128"/>
            </a:endParaRPr>
          </a:p>
          <a:p>
            <a:endParaRPr lang="en-US" b="1" dirty="0" smtClean="0">
              <a:latin typeface="Arial" pitchFamily="34" charset="0"/>
              <a:ea typeface="ＭＳ Ｐゴシック" pitchFamily="34" charset="-128"/>
            </a:endParaRPr>
          </a:p>
        </p:txBody>
      </p:sp>
      <p:sp>
        <p:nvSpPr>
          <p:cNvPr id="26627" name="Slide Number Placeholder 3"/>
          <p:cNvSpPr>
            <a:spLocks noGrp="1"/>
          </p:cNvSpPr>
          <p:nvPr>
            <p:ph type="sldNum" sz="quarter" idx="5"/>
          </p:nvPr>
        </p:nvSpPr>
        <p:spPr>
          <a:noFill/>
        </p:spPr>
        <p:txBody>
          <a:bodyPr/>
          <a:lstStyle/>
          <a:p>
            <a:fld id="{57E55369-C1D8-4AD8-A588-FF4ACFD039E0}" type="slidenum">
              <a:rPr lang="en-US">
                <a:solidFill>
                  <a:prstClr val="black"/>
                </a:solidFill>
              </a:rPr>
              <a:pPr/>
              <a:t>28</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 </a:t>
            </a:r>
            <a:endParaRPr lang="en-GB"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1. The challenges are underpinned by the OPPORTUNITY to support greater collaboration and innovation.</a:t>
            </a:r>
            <a:endParaRPr lang="en-GB"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2. These are really moving towards a solution, but they seem to underpin everything…</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3. The need for new forms of collaboration</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4. The need to increase innovation – by sharing</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5. The need to leverage economies of scale</a:t>
            </a: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TRANSITION: So, again you can summarize these as …</a:t>
            </a:r>
          </a:p>
        </p:txBody>
      </p:sp>
      <p:sp>
        <p:nvSpPr>
          <p:cNvPr id="28675" name="Slide Number Placeholder 3"/>
          <p:cNvSpPr>
            <a:spLocks noGrp="1"/>
          </p:cNvSpPr>
          <p:nvPr>
            <p:ph type="sldNum" sz="quarter" idx="5"/>
          </p:nvPr>
        </p:nvSpPr>
        <p:spPr>
          <a:noFill/>
        </p:spPr>
        <p:txBody>
          <a:bodyPr/>
          <a:lstStyle/>
          <a:p>
            <a:fld id="{CEE5F33E-2CF1-47B9-B86F-939A57F540C1}" type="slidenum">
              <a:rPr lang="en-US">
                <a:solidFill>
                  <a:prstClr val="black"/>
                </a:solidFill>
              </a:rPr>
              <a:pPr/>
              <a:t>29</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r>
              <a:rPr lang="en-US" b="1" dirty="0" smtClean="0">
                <a:latin typeface="Arial" pitchFamily="34" charset="0"/>
                <a:ea typeface="ＭＳ Ｐゴシック" pitchFamily="34" charset="-128"/>
              </a:rPr>
              <a:t>1. The challenge to support greater collaboration and innovation…</a:t>
            </a:r>
          </a:p>
          <a:p>
            <a:endParaRPr lang="en-US" b="1"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2. So this gives an overall map of how we might think about the challenges we are facing.</a:t>
            </a:r>
          </a:p>
          <a:p>
            <a:endParaRPr lang="en-US" b="1"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SO THIS IS A MAP OF THE CHALLENGES , HOW DO WE MAP OUR STRATEGIC</a:t>
            </a:r>
            <a:r>
              <a:rPr lang="en-US" b="1" baseline="0" dirty="0" smtClean="0">
                <a:latin typeface="Arial" pitchFamily="34" charset="0"/>
                <a:ea typeface="ＭＳ Ｐゴシック" pitchFamily="34" charset="-128"/>
              </a:rPr>
              <a:t> INITIATIVES</a:t>
            </a:r>
            <a:endParaRPr lang="en-US" b="1"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30723" name="Slide Number Placeholder 3"/>
          <p:cNvSpPr>
            <a:spLocks noGrp="1"/>
          </p:cNvSpPr>
          <p:nvPr>
            <p:ph type="sldNum" sz="quarter" idx="5"/>
          </p:nvPr>
        </p:nvSpPr>
        <p:spPr>
          <a:noFill/>
        </p:spPr>
        <p:txBody>
          <a:bodyPr/>
          <a:lstStyle/>
          <a:p>
            <a:fld id="{C0242C50-7A25-44CF-8526-79049840E2E8}" type="slidenum">
              <a:rPr lang="en-US">
                <a:solidFill>
                  <a:prstClr val="black"/>
                </a:solidFill>
              </a:rPr>
              <a:pPr/>
              <a:t>30</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1. This is really aimed at </a:t>
            </a:r>
            <a:r>
              <a:rPr lang="ja-JP" altLang="en-US"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Collaboratively building Webscale with libraries</a:t>
            </a:r>
            <a:r>
              <a:rPr lang="ja-JP" altLang="en-US" smtClean="0">
                <a:latin typeface="Arial" pitchFamily="34" charset="0"/>
                <a:ea typeface="ＭＳ Ｐゴシック" pitchFamily="34" charset="-128"/>
              </a:rPr>
              <a:t>”</a:t>
            </a:r>
            <a:endParaRPr lang="en-US" altLang="ja-JP"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pPr>
              <a:buFontTx/>
              <a:buNone/>
            </a:pPr>
            <a:r>
              <a:rPr lang="en-US" dirty="0" smtClean="0">
                <a:latin typeface="Arial" pitchFamily="34" charset="0"/>
                <a:ea typeface="ＭＳ Ｐゴシック" pitchFamily="34" charset="-128"/>
              </a:rPr>
              <a:t>2.</a:t>
            </a:r>
            <a:r>
              <a:rPr lang="en-US" baseline="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Making libraries as a whole visible and relevant in a </a:t>
            </a:r>
            <a:r>
              <a:rPr lang="ja-JP" altLang="en-US"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Webscale</a:t>
            </a:r>
            <a:r>
              <a:rPr lang="ja-JP" altLang="en-US"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world.</a:t>
            </a:r>
          </a:p>
          <a:p>
            <a:pPr>
              <a:buFontTx/>
              <a:buNone/>
            </a:pPr>
            <a:endParaRPr lang="en-US" altLang="ja-JP" dirty="0" smtClean="0">
              <a:latin typeface="Arial" pitchFamily="34" charset="0"/>
              <a:ea typeface="ＭＳ Ｐゴシック" pitchFamily="34" charset="-128"/>
            </a:endParaRPr>
          </a:p>
          <a:p>
            <a:pPr>
              <a:buFontTx/>
              <a:buNone/>
            </a:pPr>
            <a:r>
              <a:rPr lang="en-US" altLang="ja-JP" dirty="0" smtClean="0">
                <a:latin typeface="Arial" pitchFamily="34" charset="0"/>
                <a:ea typeface="ＭＳ Ｐゴシック" pitchFamily="34" charset="-128"/>
              </a:rPr>
              <a:t>3.</a:t>
            </a:r>
            <a:r>
              <a:rPr lang="en-US" altLang="ja-JP" baseline="0" dirty="0" smtClean="0">
                <a:latin typeface="Arial" pitchFamily="34" charset="0"/>
                <a:ea typeface="ＭＳ Ｐゴシック" pitchFamily="34" charset="-128"/>
              </a:rPr>
              <a:t> ALSO EFFICIENCIES</a:t>
            </a:r>
          </a:p>
          <a:p>
            <a:pPr>
              <a:buFontTx/>
              <a:buNone/>
            </a:pPr>
            <a:endParaRPr lang="en-US" altLang="ja-JP" dirty="0" smtClean="0">
              <a:latin typeface="Arial" pitchFamily="34" charset="0"/>
              <a:ea typeface="ＭＳ Ｐゴシック" pitchFamily="34" charset="-128"/>
            </a:endParaRPr>
          </a:p>
          <a:p>
            <a:pPr>
              <a:buFontTx/>
              <a:buNone/>
            </a:pPr>
            <a:r>
              <a:rPr lang="en-US" altLang="ja-JP" dirty="0" smtClean="0">
                <a:latin typeface="Arial" pitchFamily="34" charset="0"/>
                <a:ea typeface="ＭＳ Ｐゴシック" pitchFamily="34" charset="-128"/>
              </a:rPr>
              <a:t>ABSOLUTELY PLAYS TO RELEVANCE AND EFFICIENCY.</a:t>
            </a:r>
          </a:p>
          <a:p>
            <a:pPr>
              <a:buFontTx/>
              <a:buNone/>
            </a:pPr>
            <a:endParaRPr lang="en-US" altLang="ja-JP"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Within this there are 3 key programs….</a:t>
            </a:r>
          </a:p>
        </p:txBody>
      </p:sp>
      <p:sp>
        <p:nvSpPr>
          <p:cNvPr id="32771" name="Slide Number Placeholder 3"/>
          <p:cNvSpPr>
            <a:spLocks noGrp="1"/>
          </p:cNvSpPr>
          <p:nvPr>
            <p:ph type="sldNum" sz="quarter" idx="5"/>
          </p:nvPr>
        </p:nvSpPr>
        <p:spPr>
          <a:noFill/>
        </p:spPr>
        <p:txBody>
          <a:bodyPr/>
          <a:lstStyle/>
          <a:p>
            <a:fld id="{1166D03F-8BC4-40FA-B4C8-3E4A11188C20}" type="slidenum">
              <a:rPr lang="en-US">
                <a:solidFill>
                  <a:prstClr val="black"/>
                </a:solidFill>
              </a:rPr>
              <a:pPr/>
              <a:t>31</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1. Firstly – The WorldCat Program</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2. Massive data aggregation and then exposure and syndication – this is a fundamental tenet of </a:t>
            </a:r>
            <a:r>
              <a:rPr lang="en-US" dirty="0" err="1" smtClean="0">
                <a:latin typeface="Arial" pitchFamily="34" charset="0"/>
                <a:ea typeface="ＭＳ Ｐゴシック" pitchFamily="34" charset="-128"/>
              </a:rPr>
              <a:t>webscale</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The Data aggregation, discovery and syndication program</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WorldCat, WorldCat.org and WorldCat Local</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These are all aimed at presenting the library as broadly and prominently as possible within users</a:t>
            </a:r>
            <a:r>
              <a:rPr lang="ja-JP" altLang="en-US"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workflows on the web….</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This is a Webscale activity.</a:t>
            </a: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Then we have…</a:t>
            </a:r>
          </a:p>
        </p:txBody>
      </p:sp>
      <p:sp>
        <p:nvSpPr>
          <p:cNvPr id="34819" name="Slide Number Placeholder 3"/>
          <p:cNvSpPr>
            <a:spLocks noGrp="1"/>
          </p:cNvSpPr>
          <p:nvPr>
            <p:ph type="sldNum" sz="quarter" idx="5"/>
          </p:nvPr>
        </p:nvSpPr>
        <p:spPr>
          <a:noFill/>
        </p:spPr>
        <p:txBody>
          <a:bodyPr/>
          <a:lstStyle/>
          <a:p>
            <a:fld id="{F7E1B989-EEC1-4B5C-98B7-91E9596981C6}" type="slidenum">
              <a:rPr lang="en-US">
                <a:solidFill>
                  <a:prstClr val="black"/>
                </a:solidFill>
              </a:rPr>
              <a:pPr/>
              <a:t>32</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1. The WorldShare Management Services (WMS) – which of course includes the discovery and syndication services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2. This is aimed at bringing network effects and hence dramatic efficiencies to management of print, licensed and digital material.</a:t>
            </a: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And then lastly, the area which I think is the key to whole program is the </a:t>
            </a:r>
            <a:r>
              <a:rPr lang="en-US" b="1" dirty="0" err="1" smtClean="0">
                <a:latin typeface="Arial" pitchFamily="34" charset="0"/>
                <a:ea typeface="ＭＳ Ｐゴシック" pitchFamily="34" charset="-128"/>
              </a:rPr>
              <a:t>WorldShare</a:t>
            </a:r>
            <a:r>
              <a:rPr lang="en-US" b="1" dirty="0" smtClean="0">
                <a:latin typeface="Arial" pitchFamily="34" charset="0"/>
                <a:ea typeface="ＭＳ Ｐゴシック" pitchFamily="34" charset="-128"/>
              </a:rPr>
              <a:t> Platform.</a:t>
            </a:r>
          </a:p>
        </p:txBody>
      </p:sp>
      <p:sp>
        <p:nvSpPr>
          <p:cNvPr id="36867" name="Slide Number Placeholder 3"/>
          <p:cNvSpPr>
            <a:spLocks noGrp="1"/>
          </p:cNvSpPr>
          <p:nvPr>
            <p:ph type="sldNum" sz="quarter" idx="5"/>
          </p:nvPr>
        </p:nvSpPr>
        <p:spPr>
          <a:noFill/>
        </p:spPr>
        <p:txBody>
          <a:bodyPr/>
          <a:lstStyle/>
          <a:p>
            <a:fld id="{2FBC93B8-9419-4790-9CF8-71CE94510004}" type="slidenum">
              <a:rPr lang="en-US">
                <a:solidFill>
                  <a:prstClr val="black"/>
                </a:solidFill>
              </a:rPr>
              <a:pPr/>
              <a:t>33</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The </a:t>
            </a:r>
            <a:r>
              <a:rPr lang="en-US" dirty="0" err="1" smtClean="0">
                <a:latin typeface="Arial" pitchFamily="34" charset="0"/>
                <a:ea typeface="ＭＳ Ｐゴシック" pitchFamily="34" charset="-128"/>
              </a:rPr>
              <a:t>WorldShare</a:t>
            </a:r>
            <a:r>
              <a:rPr lang="en-US" dirty="0" smtClean="0">
                <a:latin typeface="Arial" pitchFamily="34" charset="0"/>
                <a:ea typeface="ＭＳ Ｐゴシック" pitchFamily="34" charset="-128"/>
              </a:rPr>
              <a:t> Platform underpins all the other programs.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It provides the underlying infrastructure to support collaboration and </a:t>
            </a:r>
            <a:r>
              <a:rPr lang="ja-JP" altLang="en-US"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collaborative innovation</a:t>
            </a:r>
            <a:r>
              <a:rPr lang="ja-JP" altLang="en-US"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at scale on the web for libraries…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So that is how OCLC</a:t>
            </a:r>
            <a:r>
              <a:rPr lang="ja-JP" altLang="en-US"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strategic response lines up to the challenges we see.</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Because the core of this strategy is the WorldShare platform, I am going to talk though that in a little more detail – to try to explain what it is….</a:t>
            </a:r>
          </a:p>
          <a:p>
            <a:endParaRPr lang="en-US" dirty="0" smtClean="0">
              <a:latin typeface="Arial" pitchFamily="34" charset="0"/>
              <a:ea typeface="ＭＳ Ｐゴシック" pitchFamily="34" charset="-128"/>
            </a:endParaRPr>
          </a:p>
          <a:p>
            <a:endParaRPr lang="en-US" b="1"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So, WHAT IS THE WORLDSHARE PLATFORM</a:t>
            </a:r>
          </a:p>
        </p:txBody>
      </p:sp>
      <p:sp>
        <p:nvSpPr>
          <p:cNvPr id="38915" name="Slide Number Placeholder 3"/>
          <p:cNvSpPr>
            <a:spLocks noGrp="1"/>
          </p:cNvSpPr>
          <p:nvPr>
            <p:ph type="sldNum" sz="quarter" idx="5"/>
          </p:nvPr>
        </p:nvSpPr>
        <p:spPr>
          <a:noFill/>
        </p:spPr>
        <p:txBody>
          <a:bodyPr/>
          <a:lstStyle/>
          <a:p>
            <a:fld id="{71D0A12D-FC22-4CC0-86F7-F11BB19C10E5}" type="slidenum">
              <a:rPr lang="en-US">
                <a:solidFill>
                  <a:prstClr val="black"/>
                </a:solidFill>
              </a:rPr>
              <a:pPr/>
              <a:t>34</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1. IN a NUTSHELL, It</a:t>
            </a:r>
            <a:r>
              <a:rPr lang="ja-JP" altLang="en-US"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the infrastructure underlying all our applications and services.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2. The WorldShare platform is designed from the ground up to operate at Webscale – WHICH IS DIFFICULT. </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3.</a:t>
            </a:r>
            <a:r>
              <a:rPr lang="en-US" baseline="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The key point is – this infrastructure is Opened up to community to enable innovation and sharing </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4. It really has 4 core components:</a:t>
            </a:r>
          </a:p>
          <a:p>
            <a:r>
              <a:rPr lang="en-US" dirty="0" smtClean="0">
                <a:latin typeface="Arial" pitchFamily="34" charset="0"/>
                <a:ea typeface="ＭＳ Ｐゴシック" pitchFamily="34" charset="-128"/>
              </a:rPr>
              <a:t>The core computing infrastructure</a:t>
            </a:r>
          </a:p>
          <a:p>
            <a:r>
              <a:rPr lang="en-US" dirty="0" smtClean="0">
                <a:latin typeface="Arial" pitchFamily="34" charset="0"/>
                <a:ea typeface="ＭＳ Ｐゴシック" pitchFamily="34" charset="-128"/>
              </a:rPr>
              <a:t>The data aggregation – the extended view of WorldCat</a:t>
            </a:r>
          </a:p>
          <a:p>
            <a:r>
              <a:rPr lang="en-US" dirty="0" smtClean="0">
                <a:latin typeface="Arial" pitchFamily="34" charset="0"/>
                <a:ea typeface="ＭＳ Ｐゴシック" pitchFamily="34" charset="-128"/>
              </a:rPr>
              <a:t>Web Services</a:t>
            </a:r>
          </a:p>
          <a:p>
            <a:r>
              <a:rPr lang="en-US" dirty="0" smtClean="0">
                <a:latin typeface="Arial" pitchFamily="34" charset="0"/>
                <a:ea typeface="ＭＳ Ｐゴシック" pitchFamily="34" charset="-128"/>
              </a:rPr>
              <a:t>Lastly co-ordinating infrastructure to bring all this together into a usable platform environment.</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The next few slides go into each of these layers in a little bit of details…</a:t>
            </a: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FIRST</a:t>
            </a:r>
          </a:p>
        </p:txBody>
      </p:sp>
      <p:sp>
        <p:nvSpPr>
          <p:cNvPr id="62468" name="Slide Number Placeholder 3"/>
          <p:cNvSpPr>
            <a:spLocks noGrp="1"/>
          </p:cNvSpPr>
          <p:nvPr>
            <p:ph type="sldNum" sz="quarter" idx="5"/>
          </p:nvPr>
        </p:nvSpPr>
        <p:spPr>
          <a:noFill/>
        </p:spPr>
        <p:txBody>
          <a:bodyPr/>
          <a:lstStyle/>
          <a:p>
            <a:fld id="{5E1A8855-ABFA-48D1-8F01-63AD0E5C29A6}" type="slidenum">
              <a:rPr lang="en-US" smtClean="0">
                <a:solidFill>
                  <a:prstClr val="black"/>
                </a:solidFill>
              </a:rPr>
              <a:pPr/>
              <a:t>35</a:t>
            </a:fld>
            <a:endParaRPr lang="en-US" dirty="0"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1. This is the Computing infrastructure we run today:</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3 Data Centers fully online from where we can support WorldCat and WorldShare Platform services.</a:t>
            </a:r>
          </a:p>
          <a:p>
            <a:r>
              <a:rPr lang="en-US" dirty="0" smtClean="0">
                <a:latin typeface="Arial" pitchFamily="34" charset="0"/>
                <a:ea typeface="ＭＳ Ｐゴシック" pitchFamily="34" charset="-128"/>
              </a:rPr>
              <a:t>2 in US, 1 in Europe (came live in November)</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But this is just the start.</a:t>
            </a:r>
          </a:p>
          <a:p>
            <a:endParaRPr lang="en-US" dirty="0" smtClean="0">
              <a:latin typeface="Arial" pitchFamily="34" charset="0"/>
              <a:ea typeface="ＭＳ Ｐゴシック" pitchFamily="34" charset="-128"/>
            </a:endParaRPr>
          </a:p>
          <a:p>
            <a:endParaRPr lang="en-US" b="1" dirty="0" smtClean="0">
              <a:latin typeface="Arial" pitchFamily="34" charset="0"/>
              <a:ea typeface="ＭＳ Ｐゴシック" pitchFamily="34" charset="-128"/>
            </a:endParaRPr>
          </a:p>
        </p:txBody>
      </p:sp>
      <p:sp>
        <p:nvSpPr>
          <p:cNvPr id="63492" name="Slide Number Placeholder 3"/>
          <p:cNvSpPr>
            <a:spLocks noGrp="1"/>
          </p:cNvSpPr>
          <p:nvPr>
            <p:ph type="sldNum" sz="quarter" idx="5"/>
          </p:nvPr>
        </p:nvSpPr>
        <p:spPr>
          <a:noFill/>
        </p:spPr>
        <p:txBody>
          <a:bodyPr/>
          <a:lstStyle/>
          <a:p>
            <a:fld id="{489DEE5D-6234-4A92-8ED2-4AF3982F63D5}" type="slidenum">
              <a:rPr lang="en-US" smtClean="0">
                <a:solidFill>
                  <a:prstClr val="black"/>
                </a:solidFill>
              </a:rPr>
              <a:pPr/>
              <a:t>36</a:t>
            </a:fld>
            <a:endParaRPr lang="en-US"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r>
              <a:rPr lang="en-US" sz="1800" dirty="0" smtClean="0"/>
              <a:t>Here is the 2011-2012 OCLC Global Council.</a:t>
            </a:r>
          </a:p>
          <a:p>
            <a:r>
              <a:rPr lang="en-US" sz="1800" dirty="0" smtClean="0"/>
              <a:t>	33 of the 48 delegates on the Global Council are from the Americas.</a:t>
            </a:r>
          </a:p>
          <a:p>
            <a:r>
              <a:rPr lang="en-US" sz="1800" dirty="0" smtClean="0"/>
              <a:t>		In April, the Global Council will elect two members of the OCLC Board of Trustees.</a:t>
            </a:r>
          </a:p>
          <a:p>
            <a:r>
              <a:rPr lang="en-US" sz="1800" dirty="0" smtClean="0"/>
              <a:t>	We at OCLC greatly appreciate the willingness of librarians to get involved in the governance of the cooperative.</a:t>
            </a:r>
          </a:p>
        </p:txBody>
      </p:sp>
      <p:sp>
        <p:nvSpPr>
          <p:cNvPr id="4" name="Slide Number Placeholder 3"/>
          <p:cNvSpPr>
            <a:spLocks noGrp="1"/>
          </p:cNvSpPr>
          <p:nvPr>
            <p:ph type="sldNum" sz="quarter" idx="10"/>
          </p:nvPr>
        </p:nvSpPr>
        <p:spPr/>
        <p:txBody>
          <a:bodyPr/>
          <a:lstStyle/>
          <a:p>
            <a:fld id="{033F83DD-D691-4A78-B6BF-67A6D7AB9D55}" type="slidenum">
              <a:rPr lang="en-US" smtClean="0"/>
              <a:pPr/>
              <a:t>3</a:t>
            </a:fld>
            <a:endParaRPr lang="en-US"/>
          </a:p>
        </p:txBody>
      </p:sp>
      <p:sp>
        <p:nvSpPr>
          <p:cNvPr id="7" name="Slide Image Placeholder 6"/>
          <p:cNvSpPr>
            <a:spLocks noGrp="1" noRot="1" noChangeAspect="1"/>
          </p:cNvSpPr>
          <p:nvPr>
            <p:ph type="sldImg"/>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ln/>
        </p:spPr>
        <p:txBody>
          <a:bodyPr/>
          <a:lstStyle/>
          <a:p>
            <a:pPr>
              <a:defRPr/>
            </a:pPr>
            <a:r>
              <a:rPr lang="en-US" dirty="0" smtClean="0">
                <a:latin typeface="Arial" pitchFamily="34" charset="0"/>
                <a:ea typeface="ＭＳ Ｐゴシック" pitchFamily="34" charset="-128"/>
              </a:rPr>
              <a:t>We will add:</a:t>
            </a:r>
          </a:p>
          <a:p>
            <a:pPr marL="222843" indent="-222843">
              <a:buFontTx/>
              <a:buAutoNum type="arabicPeriod"/>
              <a:defRPr/>
            </a:pPr>
            <a:r>
              <a:rPr lang="en-US" dirty="0" smtClean="0">
                <a:latin typeface="Arial" pitchFamily="34" charset="0"/>
                <a:ea typeface="ＭＳ Ｐゴシック" pitchFamily="34" charset="-128"/>
              </a:rPr>
              <a:t>An Australian Node – serving the APAC region</a:t>
            </a:r>
          </a:p>
          <a:p>
            <a:pPr marL="222843" indent="-222843">
              <a:buFontTx/>
              <a:buAutoNum type="arabicPeriod"/>
              <a:defRPr/>
            </a:pPr>
            <a:r>
              <a:rPr lang="en-US" dirty="0" smtClean="0">
                <a:latin typeface="Arial" pitchFamily="34" charset="0"/>
                <a:ea typeface="ＭＳ Ｐゴシック" pitchFamily="34" charset="-128"/>
              </a:rPr>
              <a:t>A Canadian node – for Canada (Patriot act)</a:t>
            </a:r>
          </a:p>
          <a:p>
            <a:pPr marL="222843" indent="-222843">
              <a:buFontTx/>
              <a:buAutoNum type="arabicPeriod"/>
              <a:defRPr/>
            </a:pPr>
            <a:r>
              <a:rPr lang="en-US" dirty="0" smtClean="0">
                <a:latin typeface="Arial" pitchFamily="34" charset="0"/>
                <a:ea typeface="ＭＳ Ｐゴシック" pitchFamily="34" charset="-128"/>
              </a:rPr>
              <a:t>A second EMEA node – for greater resilience and performance in Europe</a:t>
            </a:r>
          </a:p>
          <a:p>
            <a:pPr marL="222843" indent="-222843">
              <a:buFontTx/>
              <a:buAutoNum type="arabicPeriod"/>
              <a:defRPr/>
            </a:pPr>
            <a:r>
              <a:rPr lang="en-US" dirty="0" smtClean="0">
                <a:latin typeface="Arial" pitchFamily="34" charset="0"/>
                <a:ea typeface="ＭＳ Ｐゴシック" pitchFamily="34" charset="-128"/>
              </a:rPr>
              <a:t>And lastly, which is significant, the ability for partners</a:t>
            </a:r>
          </a:p>
          <a:p>
            <a:pPr marL="222843" indent="-222843">
              <a:buFontTx/>
              <a:buAutoNum type="arabicPeriod"/>
              <a:defRPr/>
            </a:pPr>
            <a:endParaRPr lang="en-US" dirty="0" smtClean="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a:noFill/>
        </p:spPr>
        <p:txBody>
          <a:bodyPr/>
          <a:lstStyle/>
          <a:p>
            <a:fld id="{8CB5BC5C-42B5-47E6-94C2-1D2373CAC9AE}" type="slidenum">
              <a:rPr lang="en-US" smtClean="0">
                <a:solidFill>
                  <a:prstClr val="black"/>
                </a:solidFill>
              </a:rPr>
              <a:pPr/>
              <a:t>37</a:t>
            </a:fld>
            <a:endParaRPr lang="en-US" dirty="0" smtClean="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1. There are many ways of describing the aggregation of data that OCLC manages and we already discussed some of this in the </a:t>
            </a:r>
            <a:r>
              <a:rPr lang="en-US" dirty="0" err="1" smtClean="0">
                <a:latin typeface="Arial" pitchFamily="34" charset="0"/>
                <a:ea typeface="ＭＳ Ｐゴシック" pitchFamily="34" charset="-128"/>
              </a:rPr>
              <a:t>WorldCat</a:t>
            </a:r>
            <a:r>
              <a:rPr lang="en-US" dirty="0" smtClean="0">
                <a:latin typeface="Arial" pitchFamily="34" charset="0"/>
                <a:ea typeface="ＭＳ Ｐゴシック" pitchFamily="34" charset="-128"/>
              </a:rPr>
              <a:t> slides.  </a:t>
            </a:r>
            <a:endParaRPr lang="en-US" b="1" dirty="0" smtClean="0">
              <a:latin typeface="Arial" pitchFamily="34" charset="0"/>
              <a:ea typeface="ＭＳ Ｐゴシック" pitchFamily="34" charset="-128"/>
            </a:endParaRPr>
          </a:p>
          <a:p>
            <a:endParaRPr lang="en-US" b="1"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What is  interesting is to look at how this data aggregation is managed on the platform…</a:t>
            </a: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65540" name="Slide Number Placeholder 3"/>
          <p:cNvSpPr>
            <a:spLocks noGrp="1"/>
          </p:cNvSpPr>
          <p:nvPr>
            <p:ph type="sldNum" sz="quarter" idx="5"/>
          </p:nvPr>
        </p:nvSpPr>
        <p:spPr>
          <a:noFill/>
        </p:spPr>
        <p:txBody>
          <a:bodyPr/>
          <a:lstStyle/>
          <a:p>
            <a:fld id="{642D57E1-C31D-4D52-A762-662A440B5792}" type="slidenum">
              <a:rPr lang="en-US" smtClean="0">
                <a:solidFill>
                  <a:prstClr val="black"/>
                </a:solidFill>
              </a:rPr>
              <a:pPr/>
              <a:t>38</a:t>
            </a:fld>
            <a:endParaRPr lang="en-US" dirty="0"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GB"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Here are the families of Web-Services that are exposed in the WorldShare Platform:</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One example</a:t>
            </a:r>
            <a:r>
              <a:rPr lang="en-US" baseline="0" dirty="0" smtClean="0">
                <a:latin typeface="Arial" pitchFamily="34" charset="0"/>
                <a:ea typeface="ＭＳ Ｐゴシック" pitchFamily="34" charset="-128"/>
              </a:rPr>
              <a:t> is the </a:t>
            </a:r>
            <a:r>
              <a:rPr lang="en-US" baseline="0" dirty="0" err="1" smtClean="0">
                <a:latin typeface="Arial" pitchFamily="34" charset="0"/>
                <a:ea typeface="ＭＳ Ｐゴシック" pitchFamily="34" charset="-128"/>
              </a:rPr>
              <a:t>WorldCat</a:t>
            </a:r>
            <a:r>
              <a:rPr lang="en-US" baseline="0" dirty="0" smtClean="0">
                <a:latin typeface="Arial" pitchFamily="34" charset="0"/>
                <a:ea typeface="ＭＳ Ｐゴシック" pitchFamily="34" charset="-128"/>
              </a:rPr>
              <a:t> Search API as part of the </a:t>
            </a:r>
            <a:r>
              <a:rPr lang="en-US" baseline="0" dirty="0" err="1" smtClean="0">
                <a:latin typeface="Arial" pitchFamily="34" charset="0"/>
                <a:ea typeface="ＭＳ Ｐゴシック" pitchFamily="34" charset="-128"/>
              </a:rPr>
              <a:t>WorldCat</a:t>
            </a:r>
            <a:r>
              <a:rPr lang="en-US" baseline="0" dirty="0" smtClean="0">
                <a:latin typeface="Arial" pitchFamily="34" charset="0"/>
                <a:ea typeface="ＭＳ Ｐゴシック" pitchFamily="34" charset="-128"/>
              </a:rPr>
              <a:t> Web Services.</a:t>
            </a:r>
          </a:p>
          <a:p>
            <a:endParaRPr lang="en-US" baseline="0"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On the right-hand-side there are more business logic services such as Acquisitions and</a:t>
            </a:r>
            <a:r>
              <a:rPr lang="en-US" baseline="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Circulation.</a:t>
            </a: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THE LAST COMPONENT OF THE PLATFORM IS THE PLATFORM MANAGEMENT ENVIRONMENT – THE INFRASTRUCTURE</a:t>
            </a:r>
            <a:r>
              <a:rPr lang="en-US" b="1" baseline="0" dirty="0" smtClean="0">
                <a:latin typeface="Arial" pitchFamily="34" charset="0"/>
                <a:ea typeface="ＭＳ Ｐゴシック" pitchFamily="34" charset="-128"/>
              </a:rPr>
              <a:t> THAT BRINGS THIS ALL TOGETHER AS A COHERENT WHOLE</a:t>
            </a:r>
            <a:endParaRPr lang="en-US" b="1" dirty="0" smtClean="0">
              <a:latin typeface="Arial" pitchFamily="34" charset="0"/>
              <a:ea typeface="ＭＳ Ｐゴシック" pitchFamily="34" charset="-128"/>
            </a:endParaRPr>
          </a:p>
        </p:txBody>
      </p:sp>
      <p:sp>
        <p:nvSpPr>
          <p:cNvPr id="67588" name="Slide Number Placeholder 3"/>
          <p:cNvSpPr>
            <a:spLocks noGrp="1"/>
          </p:cNvSpPr>
          <p:nvPr>
            <p:ph type="sldNum" sz="quarter" idx="5"/>
          </p:nvPr>
        </p:nvSpPr>
        <p:spPr>
          <a:noFill/>
        </p:spPr>
        <p:txBody>
          <a:bodyPr/>
          <a:lstStyle/>
          <a:p>
            <a:fld id="{E2FF38CC-3ABD-4FE4-B3FC-0BE03B034375}" type="slidenum">
              <a:rPr lang="en-US" smtClean="0">
                <a:solidFill>
                  <a:prstClr val="black"/>
                </a:solidFill>
              </a:rPr>
              <a:pPr/>
              <a:t>39</a:t>
            </a:fld>
            <a:endParaRPr lang="en-US" dirty="0"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1. As a developer you get a toolbox”</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2. Documentation on</a:t>
            </a:r>
            <a:r>
              <a:rPr lang="en-US" baseline="0" dirty="0" smtClean="0">
                <a:latin typeface="Arial" pitchFamily="34" charset="0"/>
                <a:ea typeface="ＭＳ Ｐゴシック" pitchFamily="34" charset="-128"/>
              </a:rPr>
              <a:t> all the web services</a:t>
            </a:r>
          </a:p>
          <a:p>
            <a:r>
              <a:rPr lang="en-US" baseline="0" dirty="0" smtClean="0">
                <a:latin typeface="Arial" pitchFamily="34" charset="0"/>
                <a:ea typeface="ＭＳ Ｐゴシック" pitchFamily="34" charset="-128"/>
              </a:rPr>
              <a:t>3. Example code etc…</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4. TRANSITION – As a library and/or developer you get…</a:t>
            </a: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68612" name="Slide Number Placeholder 3"/>
          <p:cNvSpPr>
            <a:spLocks noGrp="1"/>
          </p:cNvSpPr>
          <p:nvPr>
            <p:ph type="sldNum" sz="quarter" idx="5"/>
          </p:nvPr>
        </p:nvSpPr>
        <p:spPr>
          <a:noFill/>
        </p:spPr>
        <p:txBody>
          <a:bodyPr/>
          <a:lstStyle/>
          <a:p>
            <a:fld id="{E561DF58-5C23-4692-B8DF-711ED984CD4D}" type="slidenum">
              <a:rPr lang="en-US" smtClean="0">
                <a:solidFill>
                  <a:prstClr val="black"/>
                </a:solidFill>
              </a:rPr>
              <a:pPr/>
              <a:t>40</a:t>
            </a:fld>
            <a:endParaRPr lang="en-US" dirty="0"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An App Gallery…</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Far</a:t>
            </a:r>
            <a:r>
              <a:rPr lang="en-US" baseline="0" dirty="0" smtClean="0">
                <a:latin typeface="Arial" pitchFamily="34" charset="0"/>
                <a:ea typeface="ＭＳ Ｐゴシック" pitchFamily="34" charset="-128"/>
              </a:rPr>
              <a:t> more important to libraries</a:t>
            </a:r>
          </a:p>
          <a:p>
            <a:r>
              <a:rPr lang="en-US" baseline="0" dirty="0" smtClean="0">
                <a:latin typeface="Arial" pitchFamily="34" charset="0"/>
                <a:ea typeface="ＭＳ Ｐゴシック" pitchFamily="34" charset="-128"/>
              </a:rPr>
              <a:t>90% of libraries aren’t going to develop - consumers</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b="1" dirty="0" smtClean="0">
                <a:latin typeface="Arial" pitchFamily="34" charset="0"/>
                <a:ea typeface="ＭＳ Ｐゴシック" pitchFamily="34" charset="-128"/>
              </a:rPr>
              <a:t>TRANSITION : AND LASTLY</a:t>
            </a:r>
          </a:p>
        </p:txBody>
      </p:sp>
      <p:sp>
        <p:nvSpPr>
          <p:cNvPr id="69636" name="Slide Number Placeholder 3"/>
          <p:cNvSpPr>
            <a:spLocks noGrp="1"/>
          </p:cNvSpPr>
          <p:nvPr>
            <p:ph type="sldNum" sz="quarter" idx="5"/>
          </p:nvPr>
        </p:nvSpPr>
        <p:spPr>
          <a:noFill/>
        </p:spPr>
        <p:txBody>
          <a:bodyPr/>
          <a:lstStyle/>
          <a:p>
            <a:fld id="{DEA47C55-3592-42BC-BBF7-86BC9AC5B7FF}" type="slidenum">
              <a:rPr lang="en-US" smtClean="0">
                <a:solidFill>
                  <a:prstClr val="black"/>
                </a:solidFill>
              </a:rPr>
              <a:pPr/>
              <a:t>41</a:t>
            </a:fld>
            <a:endParaRPr lang="en-US" dirty="0" smtClean="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AND LASTLY OF COURSE, a collaboration environment….</a:t>
            </a:r>
          </a:p>
          <a:p>
            <a:endParaRPr lang="en-US" dirty="0" smtClean="0">
              <a:latin typeface="Arial" pitchFamily="34" charset="0"/>
              <a:ea typeface="ＭＳ Ｐゴシック" pitchFamily="34" charset="-128"/>
            </a:endParaRPr>
          </a:p>
        </p:txBody>
      </p:sp>
      <p:sp>
        <p:nvSpPr>
          <p:cNvPr id="70660" name="Slide Number Placeholder 3"/>
          <p:cNvSpPr>
            <a:spLocks noGrp="1"/>
          </p:cNvSpPr>
          <p:nvPr>
            <p:ph type="sldNum" sz="quarter" idx="5"/>
          </p:nvPr>
        </p:nvSpPr>
        <p:spPr>
          <a:noFill/>
        </p:spPr>
        <p:txBody>
          <a:bodyPr/>
          <a:lstStyle/>
          <a:p>
            <a:fld id="{6CB141B2-A1E1-4ECA-A35E-86EB05027137}" type="slidenum">
              <a:rPr lang="en-US" smtClean="0">
                <a:solidFill>
                  <a:prstClr val="black"/>
                </a:solidFill>
              </a:rPr>
              <a:pPr/>
              <a:t>42</a:t>
            </a:fld>
            <a:endParaRPr lang="en-US" dirty="0" smtClean="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Anyone can develop</a:t>
            </a:r>
            <a:r>
              <a:rPr lang="en-US" baseline="0" dirty="0" smtClean="0">
                <a:latin typeface="Arial" pitchFamily="34" charset="0"/>
                <a:ea typeface="ＭＳ Ｐゴシック" pitchFamily="34" charset="-128"/>
              </a:rPr>
              <a:t> on the </a:t>
            </a:r>
            <a:r>
              <a:rPr lang="en-US" baseline="0" dirty="0" err="1" smtClean="0">
                <a:latin typeface="Arial" pitchFamily="34" charset="0"/>
                <a:ea typeface="ＭＳ Ｐゴシック" pitchFamily="34" charset="-128"/>
              </a:rPr>
              <a:t>WorldShare</a:t>
            </a:r>
            <a:r>
              <a:rPr lang="en-US" baseline="0" dirty="0" smtClean="0">
                <a:latin typeface="Arial" pitchFamily="34" charset="0"/>
                <a:ea typeface="ＭＳ Ｐゴシック" pitchFamily="34" charset="-128"/>
              </a:rPr>
              <a:t> Platform.</a:t>
            </a:r>
          </a:p>
          <a:p>
            <a:r>
              <a:rPr lang="en-US" baseline="0" dirty="0" smtClean="0">
                <a:latin typeface="Arial" pitchFamily="34" charset="0"/>
                <a:ea typeface="ＭＳ Ｐゴシック" pitchFamily="34" charset="-128"/>
              </a:rPr>
              <a:t>[page down]</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1. OCLC builds applications</a:t>
            </a:r>
          </a:p>
          <a:p>
            <a:r>
              <a:rPr lang="en-US" baseline="0" dirty="0" smtClean="0">
                <a:latin typeface="Arial" pitchFamily="34" charset="0"/>
                <a:ea typeface="ＭＳ Ｐゴシック" pitchFamily="34" charset="-128"/>
              </a:rPr>
              <a:t>[page down]</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2. Libraries can build and share applications</a:t>
            </a:r>
          </a:p>
          <a:p>
            <a:r>
              <a:rPr lang="en-US" baseline="0" dirty="0" smtClean="0">
                <a:latin typeface="Arial" pitchFamily="34" charset="0"/>
                <a:ea typeface="ＭＳ Ｐゴシック" pitchFamily="34" charset="-128"/>
              </a:rPr>
              <a:t>[page down]</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3. Partners can build applications….</a:t>
            </a:r>
          </a:p>
          <a:p>
            <a:r>
              <a:rPr lang="en-US" baseline="0" dirty="0" smtClean="0">
                <a:latin typeface="Arial" pitchFamily="34" charset="0"/>
                <a:ea typeface="ＭＳ Ｐゴシック" pitchFamily="34" charset="-128"/>
              </a:rPr>
              <a:t>[page down]</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4. The key point is that ANYONE can develop applications…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Just</a:t>
            </a:r>
            <a:r>
              <a:rPr lang="en-US" baseline="0" dirty="0" smtClean="0">
                <a:latin typeface="Arial" pitchFamily="34" charset="0"/>
                <a:ea typeface="ＭＳ Ｐゴシック" pitchFamily="34" charset="-128"/>
              </a:rPr>
              <a:t> think of the possibilities for </a:t>
            </a:r>
            <a:r>
              <a:rPr lang="en-US" baseline="0" dirty="0" err="1" smtClean="0">
                <a:latin typeface="Arial" pitchFamily="34" charset="0"/>
                <a:ea typeface="ＭＳ Ｐゴシック" pitchFamily="34" charset="-128"/>
              </a:rPr>
              <a:t>Connexion</a:t>
            </a:r>
            <a:r>
              <a:rPr lang="en-US" baseline="0" dirty="0" smtClean="0">
                <a:latin typeface="Arial" pitchFamily="34" charset="0"/>
                <a:ea typeface="ＭＳ Ｐゴシック" pitchFamily="34" charset="-128"/>
              </a:rPr>
              <a:t> client macros if such a platform existed when </a:t>
            </a:r>
            <a:r>
              <a:rPr lang="en-US" baseline="0" dirty="0" err="1" smtClean="0">
                <a:latin typeface="Arial" pitchFamily="34" charset="0"/>
                <a:ea typeface="ＭＳ Ｐゴシック" pitchFamily="34" charset="-128"/>
              </a:rPr>
              <a:t>Connexion</a:t>
            </a:r>
            <a:r>
              <a:rPr lang="en-US" baseline="0" dirty="0" smtClean="0">
                <a:latin typeface="Arial" pitchFamily="34" charset="0"/>
                <a:ea typeface="ＭＳ Ｐゴシック" pitchFamily="34" charset="-128"/>
              </a:rPr>
              <a:t> was developed!</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72708" name="Slide Number Placeholder 3"/>
          <p:cNvSpPr>
            <a:spLocks noGrp="1"/>
          </p:cNvSpPr>
          <p:nvPr>
            <p:ph type="sldNum" sz="quarter" idx="5"/>
          </p:nvPr>
        </p:nvSpPr>
        <p:spPr>
          <a:noFill/>
        </p:spPr>
        <p:txBody>
          <a:bodyPr/>
          <a:lstStyle/>
          <a:p>
            <a:fld id="{07479A4F-8163-466B-8F60-AF0098E7ADDF}" type="slidenum">
              <a:rPr lang="en-US" smtClean="0">
                <a:solidFill>
                  <a:prstClr val="black"/>
                </a:solidFill>
              </a:rPr>
              <a:pPr/>
              <a:t>43</a:t>
            </a:fld>
            <a:endParaRPr lang="en-US" dirty="0" smtClean="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GB" dirty="0" smtClean="0">
              <a:latin typeface="Arial" pitchFamily="34" charset="0"/>
              <a:ea typeface="ＭＳ Ｐゴシック" pitchFamily="34" charset="-128"/>
            </a:endParaRPr>
          </a:p>
        </p:txBody>
      </p:sp>
      <p:sp>
        <p:nvSpPr>
          <p:cNvPr id="77828" name="Slide Number Placeholder 3"/>
          <p:cNvSpPr>
            <a:spLocks noGrp="1"/>
          </p:cNvSpPr>
          <p:nvPr>
            <p:ph type="sldNum" sz="quarter" idx="5"/>
          </p:nvPr>
        </p:nvSpPr>
        <p:spPr>
          <a:noFill/>
        </p:spPr>
        <p:txBody>
          <a:bodyPr/>
          <a:lstStyle/>
          <a:p>
            <a:fld id="{450C7232-B224-46D1-8F82-0CA5B2A83987}" type="slidenum">
              <a:rPr lang="en-US" smtClean="0">
                <a:solidFill>
                  <a:prstClr val="black"/>
                </a:solidFill>
              </a:rPr>
              <a:pPr/>
              <a:t>45</a:t>
            </a:fld>
            <a:endParaRPr lang="en-US" dirty="0" smtClean="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for a few cataloging-specific topics…</a:t>
            </a:r>
            <a:endParaRPr lang="en-US" dirty="0"/>
          </a:p>
        </p:txBody>
      </p:sp>
      <p:sp>
        <p:nvSpPr>
          <p:cNvPr id="4" name="Slide Number Placeholder 3"/>
          <p:cNvSpPr>
            <a:spLocks noGrp="1"/>
          </p:cNvSpPr>
          <p:nvPr>
            <p:ph type="sldNum" sz="quarter" idx="10"/>
          </p:nvPr>
        </p:nvSpPr>
        <p:spPr/>
        <p:txBody>
          <a:bodyPr/>
          <a:lstStyle/>
          <a:p>
            <a:pPr>
              <a:defRPr/>
            </a:pPr>
            <a:fld id="{639C7F1E-000D-4DE0-9A60-E3C73616C4A4}" type="slidenum">
              <a:rPr lang="en-US" smtClean="0"/>
              <a:pPr>
                <a:defRPr/>
              </a:pPr>
              <a:t>46</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for a few cataloging-specific topics…</a:t>
            </a:r>
            <a:endParaRPr lang="en-US" dirty="0"/>
          </a:p>
        </p:txBody>
      </p:sp>
      <p:sp>
        <p:nvSpPr>
          <p:cNvPr id="4" name="Slide Number Placeholder 3"/>
          <p:cNvSpPr>
            <a:spLocks noGrp="1"/>
          </p:cNvSpPr>
          <p:nvPr>
            <p:ph type="sldNum" sz="quarter" idx="10"/>
          </p:nvPr>
        </p:nvSpPr>
        <p:spPr/>
        <p:txBody>
          <a:bodyPr/>
          <a:lstStyle/>
          <a:p>
            <a:pPr>
              <a:defRPr/>
            </a:pPr>
            <a:fld id="{639C7F1E-000D-4DE0-9A60-E3C73616C4A4}" type="slidenum">
              <a:rPr lang="en-US" smtClean="0"/>
              <a:pPr>
                <a:defRPr/>
              </a:pPr>
              <a:t>47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a:latin typeface="Arial" pitchFamily="1" charset="0"/>
              <a:ea typeface="ＭＳ Ｐゴシック" pitchFamily="1" charset="-128"/>
              <a:cs typeface="ＭＳ Ｐゴシック" pitchFamily="1" charset="-128"/>
            </a:endParaRPr>
          </a:p>
        </p:txBody>
      </p:sp>
      <p:sp>
        <p:nvSpPr>
          <p:cNvPr id="70660" name="Slide Number Placeholder 3"/>
          <p:cNvSpPr>
            <a:spLocks noGrp="1"/>
          </p:cNvSpPr>
          <p:nvPr>
            <p:ph type="sldNum" sz="quarter" idx="5"/>
          </p:nvPr>
        </p:nvSpPr>
        <p:spPr>
          <a:noFill/>
        </p:spPr>
        <p:txBody>
          <a:bodyPr/>
          <a:lstStyle/>
          <a:p>
            <a:fld id="{DB2A0424-4527-674D-811F-BDA6D46736DE}" type="slidenum">
              <a:rPr lang="en-US"/>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RDA </a:t>
            </a:r>
            <a:r>
              <a:rPr lang="en-US" dirty="0" err="1" smtClean="0"/>
              <a:t>workforms</a:t>
            </a:r>
            <a:r>
              <a:rPr lang="en-US" dirty="0" smtClean="0"/>
              <a:t>:</a:t>
            </a:r>
          </a:p>
          <a:p>
            <a:endParaRPr lang="en-US" dirty="0" smtClean="0"/>
          </a:p>
          <a:p>
            <a:pPr lvl="1"/>
            <a:r>
              <a:rPr lang="en-US" dirty="0" smtClean="0"/>
              <a:t>Client</a:t>
            </a:r>
            <a:r>
              <a:rPr lang="en-US" baseline="0" dirty="0" smtClean="0"/>
              <a:t> – March/April</a:t>
            </a:r>
          </a:p>
          <a:p>
            <a:pPr lvl="1"/>
            <a:r>
              <a:rPr lang="en-US" baseline="0" dirty="0" smtClean="0"/>
              <a:t>Browser – May</a:t>
            </a:r>
          </a:p>
          <a:p>
            <a:endParaRPr lang="en-US" baseline="0" dirty="0" smtClean="0"/>
          </a:p>
          <a:p>
            <a:r>
              <a:rPr lang="en-US" baseline="0" dirty="0" smtClean="0"/>
              <a:t>Record matching:  on-going</a:t>
            </a:r>
          </a:p>
          <a:p>
            <a:endParaRPr lang="en-US" baseline="0" dirty="0" smtClean="0"/>
          </a:p>
          <a:p>
            <a:r>
              <a:rPr lang="en-US" baseline="0" dirty="0" smtClean="0"/>
              <a:t>MARC Update 13: tentatively spring 2012</a:t>
            </a:r>
          </a:p>
        </p:txBody>
      </p:sp>
      <p:sp>
        <p:nvSpPr>
          <p:cNvPr id="4" name="Slide Number Placeholder 3"/>
          <p:cNvSpPr>
            <a:spLocks noGrp="1"/>
          </p:cNvSpPr>
          <p:nvPr>
            <p:ph type="sldNum" sz="quarter" idx="10"/>
          </p:nvPr>
        </p:nvSpPr>
        <p:spPr/>
        <p:txBody>
          <a:bodyPr/>
          <a:lstStyle/>
          <a:p>
            <a:pPr>
              <a:defRPr/>
            </a:pPr>
            <a:fld id="{639C7F1E-000D-4DE0-9A60-E3C73616C4A4}" type="slidenum">
              <a:rPr lang="en-US" smtClean="0"/>
              <a:pPr>
                <a:defRPr/>
              </a:pPr>
              <a:t>48</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field 264 is a major implementation affecting indexing, record matching, and display …</a:t>
            </a:r>
            <a:endParaRPr lang="en-US" dirty="0"/>
          </a:p>
        </p:txBody>
      </p:sp>
      <p:sp>
        <p:nvSpPr>
          <p:cNvPr id="4" name="Slide Number Placeholder 3"/>
          <p:cNvSpPr>
            <a:spLocks noGrp="1"/>
          </p:cNvSpPr>
          <p:nvPr>
            <p:ph type="sldNum" sz="quarter" idx="10"/>
          </p:nvPr>
        </p:nvSpPr>
        <p:spPr/>
        <p:txBody>
          <a:bodyPr/>
          <a:lstStyle/>
          <a:p>
            <a:pPr>
              <a:defRPr/>
            </a:pPr>
            <a:fld id="{639C7F1E-000D-4DE0-9A60-E3C73616C4A4}" type="slidenum">
              <a:rPr lang="en-US" smtClean="0"/>
              <a:pPr>
                <a:defRPr/>
              </a:pPr>
              <a:t>49</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639C7F1E-000D-4DE0-9A60-E3C73616C4A4}" type="slidenum">
              <a:rPr lang="en-US" smtClean="0"/>
              <a:pPr>
                <a:defRPr/>
              </a:pPr>
              <a:t>50</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p:txBody>
          <a:bodyPr>
            <a:normAutofit/>
          </a:bodyPr>
          <a:lstStyle/>
          <a:p>
            <a:r>
              <a:rPr lang="en-US" dirty="0" smtClean="0"/>
              <a:t>The record</a:t>
            </a:r>
            <a:r>
              <a:rPr lang="en-US" baseline="0" dirty="0" smtClean="0"/>
              <a:t> with the most holdings in each cluster is the representative record displayed on the list.  </a:t>
            </a:r>
            <a:r>
              <a:rPr lang="en-US" dirty="0" smtClean="0"/>
              <a:t>My library has</a:t>
            </a:r>
            <a:r>
              <a:rPr lang="en-US" baseline="0" dirty="0" smtClean="0"/>
              <a:t> holdings on one record in the second cluster, but not OCLC #3625701.</a:t>
            </a:r>
            <a:endParaRPr lang="en-US" dirty="0"/>
          </a:p>
        </p:txBody>
      </p:sp>
      <p:sp>
        <p:nvSpPr>
          <p:cNvPr id="4" name="Slide Number Placeholder 3"/>
          <p:cNvSpPr>
            <a:spLocks noGrp="1"/>
          </p:cNvSpPr>
          <p:nvPr>
            <p:ph type="sldNum" sz="quarter" idx="10"/>
          </p:nvPr>
        </p:nvSpPr>
        <p:spPr/>
        <p:txBody>
          <a:bodyPr/>
          <a:lstStyle/>
          <a:p>
            <a:fld id="{7C6734F9-43BD-4076-99A1-AE34B1C85350}" type="slidenum">
              <a:rPr lang="en-US" smtClean="0"/>
              <a:pPr/>
              <a:t>53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223" y="732737"/>
            <a:ext cx="3498709" cy="2611385"/>
          </a:xfrm>
        </p:spPr>
      </p:sp>
      <p:sp>
        <p:nvSpPr>
          <p:cNvPr id="3" name="Notes Placeholder 2"/>
          <p:cNvSpPr>
            <a:spLocks noGrp="1"/>
          </p:cNvSpPr>
          <p:nvPr>
            <p:ph type="body" idx="1"/>
          </p:nvPr>
        </p:nvSpPr>
        <p:spPr/>
        <p:txBody>
          <a:bodyPr>
            <a:normAutofit/>
          </a:bodyPr>
          <a:lstStyle/>
          <a:p>
            <a:r>
              <a:rPr lang="en-US" dirty="0" smtClean="0"/>
              <a:t>My library has</a:t>
            </a:r>
            <a:r>
              <a:rPr lang="en-US" baseline="0" dirty="0" smtClean="0"/>
              <a:t> holdings on</a:t>
            </a:r>
            <a:r>
              <a:rPr lang="en-US" dirty="0" smtClean="0"/>
              <a:t> #695900531.</a:t>
            </a:r>
            <a:endParaRPr lang="en-US" dirty="0"/>
          </a:p>
        </p:txBody>
      </p:sp>
      <p:sp>
        <p:nvSpPr>
          <p:cNvPr id="4" name="Slide Number Placeholder 3"/>
          <p:cNvSpPr>
            <a:spLocks noGrp="1"/>
          </p:cNvSpPr>
          <p:nvPr>
            <p:ph type="sldNum" sz="quarter" idx="10"/>
          </p:nvPr>
        </p:nvSpPr>
        <p:spPr/>
        <p:txBody>
          <a:bodyPr/>
          <a:lstStyle/>
          <a:p>
            <a:fld id="{7C6734F9-43BD-4076-99A1-AE34B1C85350}" type="slidenum">
              <a:rPr lang="en-US" smtClean="0"/>
              <a:pPr/>
              <a:t>54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223" y="732737"/>
            <a:ext cx="3498709" cy="2611385"/>
          </a:xfrm>
        </p:spPr>
      </p:sp>
      <p:sp>
        <p:nvSpPr>
          <p:cNvPr id="3" name="Notes Placeholder 2"/>
          <p:cNvSpPr>
            <a:spLocks noGrp="1"/>
          </p:cNvSpPr>
          <p:nvPr>
            <p:ph type="body" idx="1"/>
          </p:nvPr>
        </p:nvSpPr>
        <p:spPr/>
        <p:txBody>
          <a:bodyPr>
            <a:normAutofit/>
          </a:bodyPr>
          <a:lstStyle/>
          <a:p>
            <a:r>
              <a:rPr lang="en-US" dirty="0" smtClean="0"/>
              <a:t>My library</a:t>
            </a:r>
            <a:r>
              <a:rPr lang="en-US" baseline="0" dirty="0" smtClean="0"/>
              <a:t> does not have holdings on this record, but does have holdings on a record in this cluster.</a:t>
            </a:r>
            <a:endParaRPr lang="en-US" dirty="0"/>
          </a:p>
        </p:txBody>
      </p:sp>
      <p:sp>
        <p:nvSpPr>
          <p:cNvPr id="4" name="Slide Number Placeholder 3"/>
          <p:cNvSpPr>
            <a:spLocks noGrp="1"/>
          </p:cNvSpPr>
          <p:nvPr>
            <p:ph type="sldNum" sz="quarter" idx="10"/>
          </p:nvPr>
        </p:nvSpPr>
        <p:spPr/>
        <p:txBody>
          <a:bodyPr/>
          <a:lstStyle/>
          <a:p>
            <a:fld id="{7C6734F9-43BD-4076-99A1-AE34B1C85350}" type="slidenum">
              <a:rPr lang="en-US" smtClean="0"/>
              <a:pPr/>
              <a:t>55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223" y="732737"/>
            <a:ext cx="3498709" cy="2611385"/>
          </a:xfrm>
        </p:spPr>
      </p:sp>
      <p:sp>
        <p:nvSpPr>
          <p:cNvPr id="3" name="Notes Placeholder 2"/>
          <p:cNvSpPr>
            <a:spLocks noGrp="1"/>
          </p:cNvSpPr>
          <p:nvPr>
            <p:ph type="body" idx="1"/>
          </p:nvPr>
        </p:nvSpPr>
        <p:spPr/>
        <p:txBody>
          <a:bodyPr>
            <a:normAutofit/>
          </a:bodyPr>
          <a:lstStyle/>
          <a:p>
            <a:r>
              <a:rPr lang="en-US" dirty="0" smtClean="0"/>
              <a:t>Record</a:t>
            </a:r>
            <a:r>
              <a:rPr lang="en-US" baseline="0" dirty="0" smtClean="0"/>
              <a:t> did not have call number.</a:t>
            </a:r>
          </a:p>
          <a:p>
            <a:endParaRPr lang="en-US" baseline="0" dirty="0" smtClean="0"/>
          </a:p>
          <a:p>
            <a:r>
              <a:rPr lang="en-US" baseline="0" dirty="0" smtClean="0"/>
              <a:t>Client asked Classify to search</a:t>
            </a:r>
          </a:p>
          <a:p>
            <a:r>
              <a:rPr lang="en-US" baseline="0" dirty="0" smtClean="0"/>
              <a:t>Classify got single hit on OCLC control#</a:t>
            </a:r>
          </a:p>
          <a:p>
            <a:r>
              <a:rPr lang="en-US" baseline="0" dirty="0" smtClean="0"/>
              <a:t>Client pasted call number in 090 field automatically</a:t>
            </a:r>
          </a:p>
          <a:p>
            <a:endParaRPr lang="en-US" dirty="0"/>
          </a:p>
        </p:txBody>
      </p:sp>
      <p:sp>
        <p:nvSpPr>
          <p:cNvPr id="4" name="Slide Number Placeholder 3"/>
          <p:cNvSpPr>
            <a:spLocks noGrp="1"/>
          </p:cNvSpPr>
          <p:nvPr>
            <p:ph type="sldNum" sz="quarter" idx="10"/>
          </p:nvPr>
        </p:nvSpPr>
        <p:spPr/>
        <p:txBody>
          <a:bodyPr/>
          <a:lstStyle/>
          <a:p>
            <a:fld id="{7C6734F9-43BD-4076-99A1-AE34B1C85350}" type="slidenum">
              <a:rPr lang="en-US" smtClean="0"/>
              <a:pPr/>
              <a:t>56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223" y="732737"/>
            <a:ext cx="3498709" cy="2611385"/>
          </a:xfrm>
        </p:spPr>
      </p:sp>
      <p:sp>
        <p:nvSpPr>
          <p:cNvPr id="3" name="Notes Placeholder 2"/>
          <p:cNvSpPr>
            <a:spLocks noGrp="1"/>
          </p:cNvSpPr>
          <p:nvPr>
            <p:ph type="body" idx="1"/>
          </p:nvPr>
        </p:nvSpPr>
        <p:spPr/>
        <p:txBody>
          <a:bodyPr>
            <a:normAutofit/>
          </a:bodyPr>
          <a:lstStyle/>
          <a:p>
            <a:r>
              <a:rPr lang="en-US" dirty="0" smtClean="0"/>
              <a:t>No match</a:t>
            </a:r>
            <a:r>
              <a:rPr lang="en-US" baseline="0" dirty="0" smtClean="0"/>
              <a:t> in classify for OCLC control#</a:t>
            </a:r>
          </a:p>
          <a:p>
            <a:r>
              <a:rPr lang="en-US" dirty="0" smtClean="0"/>
              <a:t>Record</a:t>
            </a:r>
            <a:r>
              <a:rPr lang="en-US" baseline="0" dirty="0" smtClean="0"/>
              <a:t> has no standard numbers to check.</a:t>
            </a:r>
          </a:p>
          <a:p>
            <a:r>
              <a:rPr lang="en-US" baseline="0" dirty="0" smtClean="0"/>
              <a:t>Client asks if you want to search in Classify</a:t>
            </a:r>
          </a:p>
          <a:p>
            <a:r>
              <a:rPr lang="en-US" baseline="0" dirty="0" smtClean="0"/>
              <a:t>Say yes and Classify search opens with title populated</a:t>
            </a:r>
            <a:endParaRPr lang="en-US" dirty="0"/>
          </a:p>
        </p:txBody>
      </p:sp>
      <p:sp>
        <p:nvSpPr>
          <p:cNvPr id="4" name="Slide Number Placeholder 3"/>
          <p:cNvSpPr>
            <a:spLocks noGrp="1"/>
          </p:cNvSpPr>
          <p:nvPr>
            <p:ph type="sldNum" sz="quarter" idx="10"/>
          </p:nvPr>
        </p:nvSpPr>
        <p:spPr/>
        <p:txBody>
          <a:bodyPr/>
          <a:lstStyle/>
          <a:p>
            <a:fld id="{E5696C46-FDA4-4237-B8B9-15EBB48B6DA1}" type="slidenum">
              <a:rPr lang="en-US" smtClean="0"/>
              <a:pPr/>
              <a:t>57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6734F9-43BD-4076-99A1-AE34B1C85350}" type="slidenum">
              <a:rPr lang="en-US" smtClean="0"/>
              <a:pPr/>
              <a:t>58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solidFill>
                  <a:prstClr val="black"/>
                </a:solidFill>
              </a:rPr>
              <a:pPr/>
              <a:t>63</a:t>
            </a:fld>
            <a:endParaRPr lang="en-US" dirty="0" smtClean="0">
              <a:solidFill>
                <a:prstClr val="black"/>
              </a:solidFill>
            </a:endParaRPr>
          </a:p>
        </p:txBody>
      </p:sp>
      <p:sp>
        <p:nvSpPr>
          <p:cNvPr id="74755"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68" tIns="46584" rIns="93168" bIns="46584" anchor="b"/>
          <a:lstStyle/>
          <a:p>
            <a:pPr algn="r">
              <a:spcBef>
                <a:spcPct val="0"/>
              </a:spcBef>
            </a:pPr>
            <a:fld id="{48B8872B-814D-4FC3-B0AE-07971E9DA4B7}" type="slidenum">
              <a:rPr lang="en-US" sz="1000">
                <a:solidFill>
                  <a:prstClr val="black"/>
                </a:solidFill>
              </a:rPr>
              <a:pPr algn="r">
                <a:spcBef>
                  <a:spcPct val="0"/>
                </a:spcBef>
              </a:pPr>
              <a:t>63</a:t>
            </a:fld>
            <a:endParaRPr lang="en-US" sz="1000" dirty="0">
              <a:solidFill>
                <a:prstClr val="black"/>
              </a:solidFill>
            </a:endParaRPr>
          </a:p>
        </p:txBody>
      </p:sp>
      <p:sp>
        <p:nvSpPr>
          <p:cNvPr id="7475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68" tIns="46584" rIns="93168" bIns="46584" anchor="b"/>
          <a:lstStyle/>
          <a:p>
            <a:pPr algn="r">
              <a:spcBef>
                <a:spcPct val="0"/>
              </a:spcBef>
            </a:pPr>
            <a:fld id="{4D776AF4-FF0E-4505-99A7-F436A73BCF1F}" type="slidenum">
              <a:rPr lang="en-US" sz="1000">
                <a:solidFill>
                  <a:srgbClr val="000000"/>
                </a:solidFill>
                <a:latin typeface="Arial" charset="0"/>
              </a:rPr>
              <a:pPr algn="r">
                <a:spcBef>
                  <a:spcPct val="0"/>
                </a:spcBef>
              </a:pPr>
              <a:t>63</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68" tIns="46584" rIns="93168" bIns="46584"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63</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223963" y="296863"/>
            <a:ext cx="4562475" cy="3421062"/>
          </a:xfrm>
          <a:ln/>
        </p:spPr>
      </p:sp>
      <p:sp>
        <p:nvSpPr>
          <p:cNvPr id="74759" name="Rectangle 8"/>
          <p:cNvSpPr>
            <a:spLocks noGrp="1" noChangeArrowheads="1"/>
          </p:cNvSpPr>
          <p:nvPr>
            <p:ph type="body" idx="1"/>
          </p:nvPr>
        </p:nvSpPr>
        <p:spPr>
          <a:noFill/>
          <a:ln/>
        </p:spPr>
        <p:txBody>
          <a:bodyPr/>
          <a:lstStyle/>
          <a:p>
            <a:endParaRPr lang="en-US" sz="1800"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defTabSz="927048"/>
            <a:r>
              <a:rPr lang="en-US" dirty="0">
                <a:solidFill>
                  <a:srgbClr val="000000"/>
                </a:solidFill>
                <a:latin typeface="Arial" pitchFamily="1" charset="0"/>
                <a:ea typeface="ＭＳ Ｐゴシック" pitchFamily="1" charset="-128"/>
                <a:cs typeface="ＭＳ Ｐゴシック" pitchFamily="1" charset="-128"/>
              </a:rPr>
              <a:t>So, here are the latest statistics from WorldCat.</a:t>
            </a:r>
          </a:p>
          <a:p>
            <a:pPr defTabSz="927048"/>
            <a:r>
              <a:rPr lang="en-US" dirty="0">
                <a:solidFill>
                  <a:srgbClr val="000000"/>
                </a:solidFill>
                <a:latin typeface="Arial" pitchFamily="1" charset="0"/>
                <a:ea typeface="ＭＳ Ｐゴシック" pitchFamily="1" charset="-128"/>
                <a:cs typeface="ＭＳ Ｐゴシック" pitchFamily="1" charset="-128"/>
              </a:rPr>
              <a:t>	It is now contains over 256 million bibliographic records and nearly 1.8 billion holdings.</a:t>
            </a:r>
          </a:p>
          <a:p>
            <a:pPr defTabSz="927048"/>
            <a:r>
              <a:rPr lang="en-US" dirty="0">
                <a:solidFill>
                  <a:srgbClr val="000000"/>
                </a:solidFill>
                <a:latin typeface="Arial" pitchFamily="1" charset="0"/>
                <a:ea typeface="ＭＳ Ｐゴシック" pitchFamily="1" charset="-128"/>
                <a:cs typeface="ＭＳ Ｐゴシック" pitchFamily="1" charset="-128"/>
              </a:rPr>
              <a:t>	Over 20 million records have been added this fiscal year, which began on July 1, 2011.</a:t>
            </a:r>
          </a:p>
          <a:p>
            <a:pPr defTabSz="927048"/>
            <a:endParaRPr lang="en-US" dirty="0">
              <a:solidFill>
                <a:srgbClr val="000000"/>
              </a:solidFill>
              <a:latin typeface="Arial" pitchFamily="1" charset="0"/>
              <a:ea typeface="ＭＳ Ｐゴシック" pitchFamily="1" charset="-128"/>
              <a:cs typeface="ＭＳ Ｐゴシック" pitchFamily="1" charset="-128"/>
            </a:endParaRPr>
          </a:p>
        </p:txBody>
      </p:sp>
      <p:sp>
        <p:nvSpPr>
          <p:cNvPr id="61444" name="Slide Number Placeholder 3"/>
          <p:cNvSpPr>
            <a:spLocks noGrp="1"/>
          </p:cNvSpPr>
          <p:nvPr>
            <p:ph type="sldNum" sz="quarter" idx="5"/>
          </p:nvPr>
        </p:nvSpPr>
        <p:spPr>
          <a:noFill/>
        </p:spPr>
        <p:txBody>
          <a:bodyPr/>
          <a:lstStyle/>
          <a:p>
            <a:fld id="{B093F6B1-8AEA-8140-BF3B-3814C806B81B}"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1F6AB3F-2673-4CD1-96E5-74D00536925A}" type="slidenum">
              <a:rPr lang="en-US"/>
              <a:pPr/>
              <a:t>8</a:t>
            </a:fld>
            <a:endParaRPr lang="en-US"/>
          </a:p>
        </p:txBody>
      </p:sp>
      <p:sp>
        <p:nvSpPr>
          <p:cNvPr id="105475"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13" tIns="46405" rIns="92813" bIns="46405" anchor="b"/>
          <a:lstStyle/>
          <a:p>
            <a:pPr algn="r">
              <a:lnSpc>
                <a:spcPct val="100000"/>
              </a:lnSpc>
              <a:spcBef>
                <a:spcPct val="0"/>
              </a:spcBef>
            </a:pPr>
            <a:fld id="{2E1FFEB6-E410-48BF-8F47-D0E9258C14BB}" type="slidenum">
              <a:rPr lang="en-US" sz="1000">
                <a:latin typeface="Arial" charset="0"/>
              </a:rPr>
              <a:pPr algn="r">
                <a:lnSpc>
                  <a:spcPct val="100000"/>
                </a:lnSpc>
                <a:spcBef>
                  <a:spcPct val="0"/>
                </a:spcBef>
              </a:pPr>
              <a:t>8</a:t>
            </a:fld>
            <a:endParaRPr lang="en-US" sz="1000" dirty="0">
              <a:latin typeface="Arial"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p:spPr>
        <p:txBody>
          <a:bodyPr>
            <a:normAutofit/>
          </a:bodyPr>
          <a:lstStyle/>
          <a:p>
            <a:pPr eaLnBrk="1" hangingPunct="1"/>
            <a:endParaRPr lang="en-US" sz="180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60CD659-0E14-470B-ABE5-A9067EF7E134}" type="slidenum">
              <a:rPr lang="en-US"/>
              <a:pPr/>
              <a:t>9</a:t>
            </a:fld>
            <a:endParaRPr lang="en-US"/>
          </a:p>
        </p:txBody>
      </p:sp>
      <p:sp>
        <p:nvSpPr>
          <p:cNvPr id="119811"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27" tIns="46413" rIns="92827" bIns="46413" anchor="b"/>
          <a:lstStyle/>
          <a:p>
            <a:pPr algn="r">
              <a:lnSpc>
                <a:spcPct val="100000"/>
              </a:lnSpc>
              <a:spcBef>
                <a:spcPct val="0"/>
              </a:spcBef>
            </a:pPr>
            <a:fld id="{CD34CF0C-906D-4DD0-B007-A33B1862717B}" type="slidenum">
              <a:rPr lang="en-US" sz="1000">
                <a:latin typeface="Arial" charset="0"/>
              </a:rPr>
              <a:pPr algn="r">
                <a:lnSpc>
                  <a:spcPct val="100000"/>
                </a:lnSpc>
                <a:spcBef>
                  <a:spcPct val="0"/>
                </a:spcBef>
              </a:pPr>
              <a:t>9</a:t>
            </a:fld>
            <a:endParaRPr lang="en-US" sz="1000" dirty="0">
              <a:latin typeface="Arial" charset="0"/>
            </a:endParaRPr>
          </a:p>
        </p:txBody>
      </p:sp>
      <p:sp>
        <p:nvSpPr>
          <p:cNvPr id="119812"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18" tIns="46408" rIns="92818" bIns="46408" anchor="b"/>
          <a:lstStyle/>
          <a:p>
            <a:pPr algn="r" defTabSz="910555">
              <a:spcBef>
                <a:spcPct val="0"/>
              </a:spcBef>
            </a:pPr>
            <a:fld id="{52778754-46C6-4ACE-B6A9-ABA65D4D2DC9}" type="slidenum">
              <a:rPr lang="en-US" sz="1000">
                <a:latin typeface="Arial" charset="0"/>
                <a:cs typeface="Arial" charset="0"/>
              </a:rPr>
              <a:pPr algn="r" defTabSz="910555">
                <a:spcBef>
                  <a:spcPct val="0"/>
                </a:spcBef>
              </a:pPr>
              <a:t>9</a:t>
            </a:fld>
            <a:endParaRPr lang="en-US" sz="1000" dirty="0">
              <a:latin typeface="Arial" charset="0"/>
              <a:cs typeface="Arial" charset="0"/>
            </a:endParaRPr>
          </a:p>
        </p:txBody>
      </p:sp>
      <p:sp>
        <p:nvSpPr>
          <p:cNvPr id="119813"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18" tIns="46408" rIns="92818" bIns="46408" anchor="b"/>
          <a:lstStyle/>
          <a:p>
            <a:pPr algn="r" defTabSz="910555">
              <a:spcBef>
                <a:spcPct val="0"/>
              </a:spcBef>
            </a:pPr>
            <a:fld id="{7E5D1F3A-DA1A-4A3F-84A5-78F824390C15}" type="slidenum">
              <a:rPr lang="en-US" sz="1000">
                <a:latin typeface="Arial" charset="0"/>
              </a:rPr>
              <a:pPr algn="r" defTabSz="910555">
                <a:spcBef>
                  <a:spcPct val="0"/>
                </a:spcBef>
              </a:pPr>
              <a:t>9</a:t>
            </a:fld>
            <a:endParaRPr lang="en-US" sz="1000" dirty="0">
              <a:latin typeface="Arial" charset="0"/>
            </a:endParaRPr>
          </a:p>
        </p:txBody>
      </p:sp>
      <p:sp>
        <p:nvSpPr>
          <p:cNvPr id="119814" name="Rectangle 7"/>
          <p:cNvSpPr txBox="1">
            <a:spLocks noGrp="1" noChangeArrowheads="1"/>
          </p:cNvSpPr>
          <p:nvPr/>
        </p:nvSpPr>
        <p:spPr bwMode="auto">
          <a:xfrm>
            <a:off x="3970938" y="8829576"/>
            <a:ext cx="3037840" cy="465221"/>
          </a:xfrm>
          <a:prstGeom prst="rect">
            <a:avLst/>
          </a:prstGeom>
          <a:noFill/>
          <a:ln w="9525">
            <a:noFill/>
            <a:miter lim="800000"/>
            <a:headEnd/>
            <a:tailEnd/>
          </a:ln>
        </p:spPr>
        <p:txBody>
          <a:bodyPr lIns="92818" tIns="46408" rIns="92818" bIns="46408" anchor="b"/>
          <a:lstStyle/>
          <a:p>
            <a:pPr algn="r" defTabSz="910555">
              <a:spcBef>
                <a:spcPct val="0"/>
              </a:spcBef>
            </a:pPr>
            <a:fld id="{A87EEBBE-786B-49C9-803E-76965D9AD5B7}" type="slidenum">
              <a:rPr lang="en-US" sz="1000">
                <a:latin typeface="Arial" charset="0"/>
                <a:cs typeface="Arial" charset="0"/>
              </a:rPr>
              <a:pPr algn="r" defTabSz="910555">
                <a:spcBef>
                  <a:spcPct val="0"/>
                </a:spcBef>
              </a:pPr>
              <a:t>9</a:t>
            </a:fld>
            <a:endParaRPr lang="en-US" sz="1000" dirty="0">
              <a:latin typeface="Arial" charset="0"/>
              <a:cs typeface="Arial" charset="0"/>
            </a:endParaRPr>
          </a:p>
        </p:txBody>
      </p:sp>
      <p:sp>
        <p:nvSpPr>
          <p:cNvPr id="119815" name="Rectangle 5"/>
          <p:cNvSpPr>
            <a:spLocks noGrp="1" noRot="1" noChangeAspect="1" noChangeArrowheads="1" noTextEdit="1"/>
          </p:cNvSpPr>
          <p:nvPr>
            <p:ph type="sldImg"/>
          </p:nvPr>
        </p:nvSpPr>
        <p:spPr>
          <a:ln/>
        </p:spPr>
      </p:sp>
      <p:sp>
        <p:nvSpPr>
          <p:cNvPr id="119816" name="Rectangle 6"/>
          <p:cNvSpPr>
            <a:spLocks noGrp="1" noChangeArrowheads="1"/>
          </p:cNvSpPr>
          <p:nvPr>
            <p:ph type="body" idx="1"/>
          </p:nvPr>
        </p:nvSpPr>
        <p:spPr>
          <a:noFill/>
          <a:ln/>
        </p:spPr>
        <p:txBody>
          <a:bodyPr/>
          <a:lstStyle/>
          <a:p>
            <a:pPr eaLnBrk="1" hangingPunct="1"/>
            <a:r>
              <a:rPr lang="de-DE" sz="1800" dirty="0" err="1" smtClean="0"/>
              <a:t>You</a:t>
            </a:r>
            <a:r>
              <a:rPr lang="de-DE" sz="1800" dirty="0" smtClean="0"/>
              <a:t> </a:t>
            </a:r>
            <a:r>
              <a:rPr lang="de-DE" sz="1800" dirty="0" err="1" smtClean="0"/>
              <a:t>can</a:t>
            </a:r>
            <a:r>
              <a:rPr lang="de-DE" sz="1800" dirty="0" smtClean="0"/>
              <a:t> </a:t>
            </a:r>
            <a:r>
              <a:rPr lang="de-DE" sz="1800" dirty="0" err="1" smtClean="0"/>
              <a:t>see</a:t>
            </a:r>
            <a:r>
              <a:rPr lang="de-DE" sz="1800" dirty="0" smtClean="0"/>
              <a:t> </a:t>
            </a:r>
            <a:r>
              <a:rPr lang="de-DE" sz="1800" dirty="0" err="1" smtClean="0"/>
              <a:t>the</a:t>
            </a:r>
            <a:r>
              <a:rPr lang="de-DE" sz="1800" dirty="0" smtClean="0"/>
              <a:t> growth of </a:t>
            </a:r>
            <a:r>
              <a:rPr lang="de-DE" sz="1800" dirty="0" err="1" smtClean="0"/>
              <a:t>records</a:t>
            </a:r>
            <a:r>
              <a:rPr lang="de-DE" sz="1800" dirty="0" smtClean="0"/>
              <a:t> in </a:t>
            </a:r>
            <a:r>
              <a:rPr lang="de-DE" sz="1800" dirty="0" err="1" smtClean="0"/>
              <a:t>languages</a:t>
            </a:r>
            <a:r>
              <a:rPr lang="de-DE" sz="1800" dirty="0" smtClean="0"/>
              <a:t> </a:t>
            </a:r>
            <a:r>
              <a:rPr lang="de-DE" sz="1800" dirty="0" err="1" smtClean="0"/>
              <a:t>other</a:t>
            </a:r>
            <a:r>
              <a:rPr lang="de-DE" sz="1800" dirty="0" smtClean="0"/>
              <a:t> </a:t>
            </a:r>
            <a:r>
              <a:rPr lang="de-DE" sz="1800" dirty="0" err="1" smtClean="0"/>
              <a:t>than</a:t>
            </a:r>
            <a:r>
              <a:rPr lang="de-DE" sz="1800" dirty="0" smtClean="0"/>
              <a:t> English.</a:t>
            </a:r>
          </a:p>
          <a:p>
            <a:pPr eaLnBrk="1" hangingPunct="1"/>
            <a:r>
              <a:rPr lang="de-DE" sz="1800" dirty="0" smtClean="0"/>
              <a:t>	Eleven </a:t>
            </a:r>
            <a:r>
              <a:rPr lang="de-DE" sz="1800" dirty="0" err="1" smtClean="0"/>
              <a:t>years</a:t>
            </a:r>
            <a:r>
              <a:rPr lang="de-DE" sz="1800" dirty="0" smtClean="0"/>
              <a:t> </a:t>
            </a:r>
            <a:r>
              <a:rPr lang="de-DE" sz="1800" dirty="0" err="1" smtClean="0"/>
              <a:t>ago</a:t>
            </a:r>
            <a:r>
              <a:rPr lang="de-DE" sz="1800" dirty="0" smtClean="0"/>
              <a:t>, 36 </a:t>
            </a:r>
            <a:r>
              <a:rPr lang="de-DE" sz="1800" dirty="0" err="1" smtClean="0"/>
              <a:t>percent</a:t>
            </a:r>
            <a:r>
              <a:rPr lang="de-DE" sz="1800" dirty="0" smtClean="0"/>
              <a:t> of </a:t>
            </a:r>
            <a:r>
              <a:rPr lang="de-DE" sz="1800" dirty="0" err="1" smtClean="0"/>
              <a:t>the</a:t>
            </a:r>
            <a:r>
              <a:rPr lang="de-DE" sz="1800" dirty="0" smtClean="0"/>
              <a:t> </a:t>
            </a:r>
            <a:r>
              <a:rPr lang="de-DE" sz="1800" dirty="0" err="1" smtClean="0"/>
              <a:t>records</a:t>
            </a:r>
            <a:r>
              <a:rPr lang="de-DE" sz="1800" dirty="0" smtClean="0"/>
              <a:t> in </a:t>
            </a:r>
            <a:r>
              <a:rPr lang="de-DE" sz="1800" dirty="0" err="1" smtClean="0"/>
              <a:t>WorldCat</a:t>
            </a:r>
            <a:r>
              <a:rPr lang="de-DE" sz="1800" dirty="0" smtClean="0"/>
              <a:t> </a:t>
            </a:r>
            <a:r>
              <a:rPr lang="de-DE" sz="1800" dirty="0" err="1" smtClean="0"/>
              <a:t>were</a:t>
            </a:r>
            <a:r>
              <a:rPr lang="de-DE" sz="1800" dirty="0" smtClean="0"/>
              <a:t> </a:t>
            </a:r>
            <a:r>
              <a:rPr lang="de-DE" sz="1800" dirty="0" err="1" smtClean="0"/>
              <a:t>non-English</a:t>
            </a:r>
            <a:r>
              <a:rPr lang="de-DE" sz="1800" dirty="0" smtClean="0"/>
              <a:t>.</a:t>
            </a:r>
          </a:p>
          <a:p>
            <a:pPr eaLnBrk="1" hangingPunct="1"/>
            <a:r>
              <a:rPr lang="de-DE" sz="1800" dirty="0" smtClean="0"/>
              <a:t>	</a:t>
            </a:r>
            <a:r>
              <a:rPr lang="de-DE" sz="1800" dirty="0" err="1" smtClean="0"/>
              <a:t>Today</a:t>
            </a:r>
            <a:r>
              <a:rPr lang="de-DE" sz="1800" dirty="0" smtClean="0"/>
              <a:t>, 58.5percent of </a:t>
            </a:r>
            <a:r>
              <a:rPr lang="de-DE" sz="1800" dirty="0" err="1" smtClean="0"/>
              <a:t>the</a:t>
            </a:r>
            <a:r>
              <a:rPr lang="de-DE" sz="1800" dirty="0" smtClean="0"/>
              <a:t> </a:t>
            </a:r>
            <a:r>
              <a:rPr lang="de-DE" sz="1800" dirty="0" err="1" smtClean="0"/>
              <a:t>records</a:t>
            </a:r>
            <a:r>
              <a:rPr lang="de-DE" sz="1800" dirty="0" smtClean="0"/>
              <a:t> </a:t>
            </a:r>
            <a:r>
              <a:rPr lang="de-DE" sz="1800" dirty="0" err="1" smtClean="0"/>
              <a:t>are</a:t>
            </a:r>
            <a:r>
              <a:rPr lang="de-DE" sz="1800" dirty="0" smtClean="0"/>
              <a:t> </a:t>
            </a:r>
            <a:r>
              <a:rPr lang="de-DE" sz="1800" dirty="0" err="1" smtClean="0"/>
              <a:t>for</a:t>
            </a:r>
            <a:r>
              <a:rPr lang="de-DE" sz="1800" dirty="0" smtClean="0"/>
              <a:t> </a:t>
            </a:r>
            <a:r>
              <a:rPr lang="de-DE" sz="1800" dirty="0" err="1" smtClean="0"/>
              <a:t>materials</a:t>
            </a:r>
            <a:r>
              <a:rPr lang="de-DE" sz="1800" dirty="0" smtClean="0"/>
              <a:t> in </a:t>
            </a:r>
            <a:r>
              <a:rPr lang="de-DE" sz="1800" dirty="0" err="1" smtClean="0"/>
              <a:t>languages</a:t>
            </a:r>
            <a:r>
              <a:rPr lang="de-DE" sz="1800" dirty="0" smtClean="0"/>
              <a:t> </a:t>
            </a:r>
            <a:r>
              <a:rPr lang="de-DE" sz="1800" dirty="0" err="1" smtClean="0"/>
              <a:t>other</a:t>
            </a:r>
            <a:r>
              <a:rPr lang="de-DE" sz="1800" dirty="0" smtClean="0"/>
              <a:t> </a:t>
            </a:r>
            <a:r>
              <a:rPr lang="de-DE" sz="1800" dirty="0" err="1" smtClean="0"/>
              <a:t>than</a:t>
            </a:r>
            <a:r>
              <a:rPr lang="de-DE" sz="1800" dirty="0" smtClean="0"/>
              <a:t> English.</a:t>
            </a:r>
          </a:p>
          <a:p>
            <a:pPr eaLnBrk="1" hangingPunct="1"/>
            <a:r>
              <a:rPr lang="en-US" sz="1800" dirty="0" smtClean="0"/>
              <a:t>	</a:t>
            </a:r>
          </a:p>
          <a:p>
            <a:pPr eaLnBrk="1" hangingPunct="1"/>
            <a:r>
              <a:rPr lang="en-US" sz="1800" dirty="0" smtClean="0"/>
              <a:t>	WorldCat is indeed a global, </a:t>
            </a:r>
            <a:r>
              <a:rPr lang="en-US" sz="1800" dirty="0" err="1" smtClean="0"/>
              <a:t>Webscale</a:t>
            </a:r>
            <a:r>
              <a:rPr lang="en-US" sz="1800" dirty="0" smtClean="0"/>
              <a:t> Resource!</a:t>
            </a:r>
          </a:p>
          <a:p>
            <a:pPr eaLnBrk="1" hangingPunct="1"/>
            <a:endParaRPr lang="en-US" sz="18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eaLnBrk="1" fontAlgn="auto" hangingPunct="1">
              <a:spcBef>
                <a:spcPts val="0"/>
              </a:spcBef>
              <a:spcAft>
                <a:spcPts val="0"/>
              </a:spcAft>
              <a:defRPr/>
            </a:pPr>
            <a:r>
              <a:rPr lang="en-US" dirty="0" smtClean="0">
                <a:latin typeface="Arial" pitchFamily="1" charset="0"/>
                <a:ea typeface="Arial Unicode MS" pitchFamily="1" charset="0"/>
                <a:cs typeface="Arial Unicode MS" pitchFamily="1" charset="0"/>
              </a:rPr>
              <a:t>Representatives from the China Academic Library and Information System (CALIS) and OCLC signed a memorandum of understanding on October 25, 2011 that led to loading</a:t>
            </a:r>
            <a:r>
              <a:rPr lang="en-US" baseline="0" dirty="0" smtClean="0">
                <a:latin typeface="Arial" pitchFamily="1" charset="0"/>
                <a:ea typeface="Arial Unicode MS" pitchFamily="1" charset="0"/>
                <a:cs typeface="Arial Unicode MS" pitchFamily="1" charset="0"/>
              </a:rPr>
              <a:t> the CALIS records into </a:t>
            </a:r>
            <a:r>
              <a:rPr lang="en-US" baseline="0" dirty="0" err="1" smtClean="0">
                <a:latin typeface="Arial" pitchFamily="1" charset="0"/>
                <a:ea typeface="Arial Unicode MS" pitchFamily="1" charset="0"/>
                <a:cs typeface="Arial Unicode MS" pitchFamily="1" charset="0"/>
              </a:rPr>
              <a:t>WorldCat</a:t>
            </a:r>
            <a:r>
              <a:rPr lang="en-US" baseline="0" dirty="0" smtClean="0">
                <a:latin typeface="Arial" pitchFamily="1" charset="0"/>
                <a:ea typeface="Arial Unicode MS" pitchFamily="1" charset="0"/>
                <a:cs typeface="Arial Unicode MS" pitchFamily="1" charset="0"/>
              </a:rPr>
              <a:t>.</a:t>
            </a:r>
            <a:r>
              <a:rPr lang="en-US" dirty="0" smtClean="0">
                <a:latin typeface="Arial" pitchFamily="1" charset="0"/>
                <a:ea typeface="Arial Unicode MS" pitchFamily="1" charset="0"/>
                <a:cs typeface="Arial Unicode MS" pitchFamily="1" charset="0"/>
              </a:rPr>
              <a:t> CALIS is a nationwide academic library consortium with a mission to promote, maintain, and improve resource-sharing among Chinese university libraries and other libraries and institutions.</a:t>
            </a:r>
          </a:p>
          <a:p>
            <a:endParaRPr lang="en-US" dirty="0"/>
          </a:p>
        </p:txBody>
      </p:sp>
      <p:sp>
        <p:nvSpPr>
          <p:cNvPr id="4" name="Slide Number Placeholder 3"/>
          <p:cNvSpPr>
            <a:spLocks noGrp="1"/>
          </p:cNvSpPr>
          <p:nvPr>
            <p:ph type="sldNum" sz="quarter" idx="10"/>
          </p:nvPr>
        </p:nvSpPr>
        <p:spPr/>
        <p:txBody>
          <a:bodyPr/>
          <a:lstStyle/>
          <a:p>
            <a:pPr>
              <a:defRPr/>
            </a:pPr>
            <a:fld id="{A7BB9D42-60D8-4FEB-9FA6-DC5A09981230}"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algn="ctr">
              <a:buNone/>
            </a:pPr>
            <a:r>
              <a:rPr lang="en-US" sz="2000" dirty="0" smtClean="0"/>
              <a:t>“Vision without action </a:t>
            </a:r>
            <a:br>
              <a:rPr lang="en-US" sz="2000" dirty="0" smtClean="0"/>
            </a:br>
            <a:r>
              <a:rPr lang="en-US" sz="2000" dirty="0" smtClean="0"/>
              <a:t>is a daydream.  </a:t>
            </a:r>
          </a:p>
          <a:p>
            <a:pPr algn="ctr">
              <a:buNone/>
            </a:pPr>
            <a:r>
              <a:rPr lang="en-US" sz="2000" dirty="0" smtClean="0"/>
              <a:t>Action without vision </a:t>
            </a:r>
          </a:p>
          <a:p>
            <a:pPr algn="ctr">
              <a:buNone/>
            </a:pPr>
            <a:r>
              <a:rPr lang="en-US" sz="2000" dirty="0" smtClean="0"/>
              <a:t>Is a nightmare.”</a:t>
            </a:r>
          </a:p>
          <a:p>
            <a:pPr algn="ctr">
              <a:buNone/>
            </a:pPr>
            <a:r>
              <a:rPr lang="en-US" dirty="0" smtClean="0"/>
              <a:t>–Japanese Proverb</a:t>
            </a:r>
          </a:p>
          <a:p>
            <a:endParaRPr lang="en-GB" dirty="0" smtClean="0">
              <a:latin typeface="Arial" pitchFamily="34" charset="0"/>
              <a:ea typeface="ＭＳ Ｐゴシック" pitchFamily="34" charset="-128"/>
            </a:endParaRPr>
          </a:p>
        </p:txBody>
      </p:sp>
      <p:sp>
        <p:nvSpPr>
          <p:cNvPr id="77828" name="Slide Number Placeholder 3"/>
          <p:cNvSpPr>
            <a:spLocks noGrp="1"/>
          </p:cNvSpPr>
          <p:nvPr>
            <p:ph type="sldNum" sz="quarter" idx="5"/>
          </p:nvPr>
        </p:nvSpPr>
        <p:spPr>
          <a:noFill/>
        </p:spPr>
        <p:txBody>
          <a:bodyPr/>
          <a:lstStyle/>
          <a:p>
            <a:fld id="{450C7232-B224-46D1-8F82-0CA5B2A83987}" type="slidenum">
              <a:rPr lang="en-US" smtClean="0">
                <a:solidFill>
                  <a:prstClr val="black"/>
                </a:solidFill>
              </a:rPr>
              <a:pPr/>
              <a:t>16</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p:nvPicPr>
        <p:blipFill>
          <a:blip r:embed="rId2" cstate="print">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Big text with titl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Big text with titl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Char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hree Peopl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914400" y="1219200"/>
            <a:ext cx="2209800" cy="2514600"/>
          </a:xfrm>
          <a:solidFill>
            <a:schemeClr val="bg1"/>
          </a:solidFill>
          <a:effectLst>
            <a:outerShdw blurRad="127000" algn="ctr" rotWithShape="0">
              <a:prstClr val="black">
                <a:alpha val="65000"/>
              </a:prstClr>
            </a:outerShdw>
          </a:effectLst>
        </p:spPr>
        <p:txBody>
          <a:bodyPr/>
          <a:lstStyle>
            <a:lvl1pPr>
              <a:buNone/>
              <a:defRPr/>
            </a:lvl1pPr>
          </a:lstStyle>
          <a:p>
            <a:endParaRPr lang="en-US"/>
          </a:p>
        </p:txBody>
      </p:sp>
      <p:sp>
        <p:nvSpPr>
          <p:cNvPr id="9" name="Picture Placeholder 6"/>
          <p:cNvSpPr>
            <a:spLocks noGrp="1"/>
          </p:cNvSpPr>
          <p:nvPr>
            <p:ph type="pic" sz="quarter" idx="11"/>
          </p:nvPr>
        </p:nvSpPr>
        <p:spPr>
          <a:xfrm>
            <a:off x="3467100" y="1219200"/>
            <a:ext cx="2209800" cy="2514600"/>
          </a:xfrm>
          <a:solidFill>
            <a:schemeClr val="bg1"/>
          </a:solidFill>
          <a:effectLst>
            <a:outerShdw blurRad="127000" algn="ctr" rotWithShape="0">
              <a:prstClr val="black">
                <a:alpha val="65000"/>
              </a:prstClr>
            </a:outerShdw>
          </a:effectLst>
        </p:spPr>
        <p:txBody>
          <a:bodyPr/>
          <a:lstStyle>
            <a:lvl1pPr>
              <a:buNone/>
              <a:defRPr/>
            </a:lvl1pPr>
          </a:lstStyle>
          <a:p>
            <a:endParaRPr lang="en-US"/>
          </a:p>
        </p:txBody>
      </p:sp>
      <p:sp>
        <p:nvSpPr>
          <p:cNvPr id="10" name="Picture Placeholder 6"/>
          <p:cNvSpPr>
            <a:spLocks noGrp="1"/>
          </p:cNvSpPr>
          <p:nvPr>
            <p:ph type="pic" sz="quarter" idx="12"/>
          </p:nvPr>
        </p:nvSpPr>
        <p:spPr>
          <a:xfrm>
            <a:off x="6019800" y="1219200"/>
            <a:ext cx="2209800" cy="2514600"/>
          </a:xfrm>
          <a:solidFill>
            <a:schemeClr val="bg1"/>
          </a:solidFill>
          <a:effectLst>
            <a:outerShdw blurRad="127000" algn="ctr" rotWithShape="0">
              <a:prstClr val="black">
                <a:alpha val="65000"/>
              </a:prstClr>
            </a:outerShdw>
          </a:effectLst>
        </p:spPr>
        <p:txBody>
          <a:bodyPr/>
          <a:lstStyle>
            <a:lvl1pPr>
              <a:buNone/>
              <a:defRPr/>
            </a:lvl1pPr>
          </a:lstStyle>
          <a:p>
            <a:endParaRPr lang="en-US"/>
          </a:p>
        </p:txBody>
      </p:sp>
      <p:sp>
        <p:nvSpPr>
          <p:cNvPr id="14" name="Text Placeholder 13"/>
          <p:cNvSpPr>
            <a:spLocks noGrp="1"/>
          </p:cNvSpPr>
          <p:nvPr>
            <p:ph type="body" sz="quarter" idx="13" hasCustomPrompt="1"/>
          </p:nvPr>
        </p:nvSpPr>
        <p:spPr>
          <a:xfrm>
            <a:off x="914400" y="388620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2" name="Text Placeholder 13"/>
          <p:cNvSpPr>
            <a:spLocks noGrp="1"/>
          </p:cNvSpPr>
          <p:nvPr>
            <p:ph type="body" sz="quarter" idx="14" hasCustomPrompt="1"/>
          </p:nvPr>
        </p:nvSpPr>
        <p:spPr>
          <a:xfrm>
            <a:off x="3475028" y="388620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3" name="Text Placeholder 13"/>
          <p:cNvSpPr>
            <a:spLocks noGrp="1"/>
          </p:cNvSpPr>
          <p:nvPr>
            <p:ph type="body" sz="quarter" idx="15" hasCustomPrompt="1"/>
          </p:nvPr>
        </p:nvSpPr>
        <p:spPr>
          <a:xfrm>
            <a:off x="6026522" y="388620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grpSp>
        <p:nvGrpSpPr>
          <p:cNvPr id="1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grpSp>
        <p:nvGrpSpPr>
          <p:cNvPr id="2" name="Group 17"/>
          <p:cNvGrpSpPr>
            <a:grpSpLocks/>
          </p:cNvGrpSpPr>
          <p:nvPr userDrawn="1"/>
        </p:nvGrpSpPr>
        <p:grpSpPr bwMode="auto">
          <a:xfrm>
            <a:off x="0" y="0"/>
            <a:ext cx="9144000" cy="6858000"/>
            <a:chOff x="0" y="0"/>
            <a:chExt cx="5760" cy="4320"/>
          </a:xfrm>
        </p:grpSpPr>
        <p:pic>
          <p:nvPicPr>
            <p:cNvPr id="3" name="Picture 11" descr="lite border top"/>
            <p:cNvPicPr>
              <a:picLocks noChangeAspect="1" noChangeArrowheads="1"/>
            </p:cNvPicPr>
            <p:nvPr/>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4" name="Picture 12" descr="lite border bottom"/>
            <p:cNvPicPr>
              <a:picLocks noChangeAspect="1" noChangeArrowheads="1"/>
            </p:cNvPicPr>
            <p:nvPr/>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5" name="Picture 13" descr="lite border left"/>
            <p:cNvPicPr>
              <a:picLocks noChangeAspect="1" noChangeArrowheads="1"/>
            </p:cNvPicPr>
            <p:nvPr/>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6" name="Picture 14" descr="lite border right"/>
            <p:cNvPicPr>
              <a:picLocks noChangeAspect="1" noChangeArrowheads="1"/>
            </p:cNvPicPr>
            <p:nvPr/>
          </p:nvPicPr>
          <p:blipFill>
            <a:blip r:embed="rId5" cstate="print"/>
            <a:srcRect/>
            <a:stretch>
              <a:fillRect/>
            </a:stretch>
          </p:blipFill>
          <p:spPr bwMode="auto">
            <a:xfrm>
              <a:off x="5479" y="0"/>
              <a:ext cx="281" cy="4320"/>
            </a:xfrm>
            <a:prstGeom prst="rect">
              <a:avLst/>
            </a:prstGeom>
            <a:noFill/>
            <a:ln w="9525">
              <a:noFill/>
              <a:miter lim="800000"/>
              <a:headEnd/>
              <a:tailEnd/>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rge Head,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20725" y="1936750"/>
            <a:ext cx="7702550" cy="4202113"/>
          </a:xfr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228600"/>
            <a:ext cx="8229599" cy="304800"/>
          </a:xfrm>
        </p:spPr>
        <p:txBody>
          <a:bodyPr tIns="0" bIns="0" anchor="t">
            <a:noAutofit/>
          </a:bodyPr>
          <a:lstStyle>
            <a:lvl1pPr>
              <a:buNone/>
              <a:defRPr sz="1800">
                <a:solidFill>
                  <a:schemeClr val="bg1"/>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3/13/2012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mall Title Bar">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ig text with title">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Big text with 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p:blipFill>
          <a:blip r:embed="rId29" cstate="print"/>
          <a:stretch>
            <a:fillRect/>
          </a:stretch>
        </p:blipFill>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3/13/2012</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6456" r:id="rId1"/>
    <p:sldLayoutId id="2147486457" r:id="rId2"/>
    <p:sldLayoutId id="2147486458" r:id="rId3"/>
    <p:sldLayoutId id="2147486459" r:id="rId4"/>
    <p:sldLayoutId id="2147486460" r:id="rId5"/>
    <p:sldLayoutId id="2147486461" r:id="rId6"/>
    <p:sldLayoutId id="2147486462" r:id="rId7"/>
    <p:sldLayoutId id="2147486463" r:id="rId8"/>
    <p:sldLayoutId id="2147486464" r:id="rId9"/>
    <p:sldLayoutId id="2147486465" r:id="rId10"/>
    <p:sldLayoutId id="2147486466" r:id="rId11"/>
    <p:sldLayoutId id="2147486467" r:id="rId12"/>
    <p:sldLayoutId id="2147486468" r:id="rId13"/>
    <p:sldLayoutId id="2147486469" r:id="rId14"/>
    <p:sldLayoutId id="2147486470" r:id="rId15"/>
    <p:sldLayoutId id="2147486471" r:id="rId16"/>
    <p:sldLayoutId id="2147486472" r:id="rId17"/>
    <p:sldLayoutId id="2147486473" r:id="rId18"/>
    <p:sldLayoutId id="2147486474" r:id="rId19"/>
    <p:sldLayoutId id="2147486476" r:id="rId20"/>
    <p:sldLayoutId id="2147486481" r:id="rId21"/>
    <p:sldLayoutId id="2147486482" r:id="rId22"/>
    <p:sldLayoutId id="2147486483" r:id="rId23"/>
    <p:sldLayoutId id="2147486485" r:id="rId24"/>
    <p:sldLayoutId id="2147486486" r:id="rId25"/>
    <p:sldLayoutId id="2147486487" r:id="rId26"/>
    <p:sldLayoutId id="2147486488" r:id="rId2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oclc.org/rda/"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mailto:rdapolicy@oclc.or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2.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smithyok@oclc.org" TargetMode="External"/><Relationship Id="rId2" Type="http://schemas.openxmlformats.org/officeDocument/2006/relationships/hyperlink" Target="http://www.oclc.org/research/activities/aggregatin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normAutofit/>
          </a:bodyPr>
          <a:lstStyle/>
          <a:p>
            <a:r>
              <a:rPr lang="en-US" dirty="0" smtClean="0"/>
              <a:t>OCLC CJK User Group</a:t>
            </a:r>
          </a:p>
        </p:txBody>
      </p:sp>
      <p:sp>
        <p:nvSpPr>
          <p:cNvPr id="9" name="Text Placeholder 8"/>
          <p:cNvSpPr>
            <a:spLocks noGrp="1"/>
          </p:cNvSpPr>
          <p:nvPr>
            <p:ph type="body" sz="quarter" idx="14"/>
          </p:nvPr>
        </p:nvSpPr>
        <p:spPr/>
        <p:txBody>
          <a:bodyPr>
            <a:normAutofit fontScale="92500" lnSpcReduction="10000"/>
          </a:bodyPr>
          <a:lstStyle/>
          <a:p>
            <a:r>
              <a:rPr lang="en-US" dirty="0" smtClean="0"/>
              <a:t>Toronto, 15 March 2012</a:t>
            </a:r>
            <a:br>
              <a:rPr lang="en-US" dirty="0" smtClean="0"/>
            </a:br>
            <a:endParaRPr lang="en-US" dirty="0" smtClean="0"/>
          </a:p>
        </p:txBody>
      </p:sp>
      <p:sp>
        <p:nvSpPr>
          <p:cNvPr id="8" name="Text Placeholder 7"/>
          <p:cNvSpPr>
            <a:spLocks noGrp="1"/>
          </p:cNvSpPr>
          <p:nvPr>
            <p:ph type="body" sz="quarter" idx="13"/>
          </p:nvPr>
        </p:nvSpPr>
        <p:spPr/>
        <p:txBody>
          <a:bodyPr/>
          <a:lstStyle/>
          <a:p>
            <a:r>
              <a:rPr lang="en-US" dirty="0" smtClean="0"/>
              <a:t>David Whitehair</a:t>
            </a:r>
          </a:p>
          <a:p>
            <a:endParaRPr lang="en-US" dirty="0"/>
          </a:p>
        </p:txBody>
      </p:sp>
      <p:sp>
        <p:nvSpPr>
          <p:cNvPr id="10" name="Text Placeholder 9"/>
          <p:cNvSpPr>
            <a:spLocks noGrp="1"/>
          </p:cNvSpPr>
          <p:nvPr>
            <p:ph type="body" sz="quarter" idx="15"/>
          </p:nvPr>
        </p:nvSpPr>
        <p:spPr/>
        <p:txBody>
          <a:bodyPr/>
          <a:lstStyle/>
          <a:p>
            <a:r>
              <a:rPr lang="en-US" dirty="0" smtClean="0"/>
              <a:t>Senior Product Manager</a:t>
            </a:r>
          </a:p>
          <a:p>
            <a:r>
              <a:rPr lang="en-US" dirty="0" smtClean="0"/>
              <a:t>OCLC</a:t>
            </a:r>
          </a:p>
          <a:p>
            <a:r>
              <a:rPr lang="en-US" dirty="0" smtClean="0"/>
              <a:t>whitehad@oclc.org</a:t>
            </a:r>
          </a:p>
          <a:p>
            <a:endParaRPr lang="en-US" dirty="0"/>
          </a:p>
        </p:txBody>
      </p:sp>
      <p:sp>
        <p:nvSpPr>
          <p:cNvPr id="6" name="Text Box 14"/>
          <p:cNvSpPr txBox="1">
            <a:spLocks noChangeArrowheads="1"/>
          </p:cNvSpPr>
          <p:nvPr/>
        </p:nvSpPr>
        <p:spPr bwMode="auto">
          <a:xfrm>
            <a:off x="1006475" y="1783080"/>
            <a:ext cx="1854200" cy="581025"/>
          </a:xfrm>
          <a:prstGeom prst="rect">
            <a:avLst/>
          </a:prstGeom>
          <a:noFill/>
          <a:ln w="9525">
            <a:noFill/>
            <a:miter lim="800000"/>
            <a:headEnd/>
            <a:tailEnd/>
          </a:ln>
        </p:spPr>
        <p:txBody>
          <a:bodyPr anchor="b" anchorCtr="1">
            <a:noAutofit/>
          </a:bodyPr>
          <a:lstStyle/>
          <a:p>
            <a:pPr algn="ctr">
              <a:lnSpc>
                <a:spcPct val="100000"/>
              </a:lnSpc>
            </a:pP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effectLst/>
        </p:spPr>
        <p:txBody>
          <a:bodyPr/>
          <a:lstStyle/>
          <a:p>
            <a:r>
              <a:rPr lang="en-US" sz="3200"/>
              <a:t>Non-Latin scripts in WorldCat</a:t>
            </a:r>
          </a:p>
        </p:txBody>
      </p:sp>
      <p:graphicFrame>
        <p:nvGraphicFramePr>
          <p:cNvPr id="660483" name="Group 3"/>
          <p:cNvGraphicFramePr>
            <a:graphicFrameLocks noGrp="1"/>
          </p:cNvGraphicFramePr>
          <p:nvPr>
            <p:ph type="tbl" idx="1"/>
          </p:nvPr>
        </p:nvGraphicFramePr>
        <p:xfrm>
          <a:off x="292590" y="1289295"/>
          <a:ext cx="8610600" cy="4876804"/>
        </p:xfrm>
        <a:graphic>
          <a:graphicData uri="http://schemas.openxmlformats.org/drawingml/2006/table">
            <a:tbl>
              <a:tblPr/>
              <a:tblGrid>
                <a:gridCol w="2449513"/>
                <a:gridCol w="2046287"/>
                <a:gridCol w="2133600"/>
                <a:gridCol w="1981200"/>
              </a:tblGrid>
              <a:tr h="487363">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endParaRPr kumimoji="0" lang="en-US" sz="1900" b="1" i="0" u="none" strike="noStrike" cap="none" normalizeH="0" baseline="0" dirty="0" smtClean="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ctr"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dirty="0" smtClean="0">
                          <a:ln>
                            <a:noFill/>
                          </a:ln>
                          <a:solidFill>
                            <a:schemeClr val="tx1"/>
                          </a:solidFill>
                          <a:effectLst/>
                          <a:latin typeface="Trebuchet MS" pitchFamily="34" charset="0"/>
                        </a:rPr>
                        <a:t>January 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ctr"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dirty="0" smtClean="0">
                          <a:ln>
                            <a:noFill/>
                          </a:ln>
                          <a:solidFill>
                            <a:schemeClr val="tx1"/>
                          </a:solidFill>
                          <a:effectLst/>
                          <a:latin typeface="Trebuchet MS" pitchFamily="34" charset="0"/>
                        </a:rPr>
                        <a:t>6 Month Growth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ctr"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dirty="0" smtClean="0">
                          <a:ln>
                            <a:noFill/>
                          </a:ln>
                          <a:solidFill>
                            <a:schemeClr val="tx1"/>
                          </a:solidFill>
                          <a:effectLst/>
                          <a:latin typeface="Trebuchet MS" pitchFamily="34" charset="0"/>
                        </a:rPr>
                        <a:t>5 Year Growth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smtClean="0">
                          <a:ln>
                            <a:noFill/>
                          </a:ln>
                          <a:solidFill>
                            <a:schemeClr val="tx1"/>
                          </a:solidFill>
                          <a:effectLst/>
                          <a:latin typeface="Trebuchet MS" pitchFamily="34" charset="0"/>
                        </a:rPr>
                        <a:t>Arabic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728,668</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24.83%</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675%</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smtClean="0">
                          <a:ln>
                            <a:noFill/>
                          </a:ln>
                          <a:solidFill>
                            <a:schemeClr val="tx1"/>
                          </a:solidFill>
                          <a:effectLst/>
                          <a:latin typeface="Trebuchet MS" pitchFamily="34" charset="0"/>
                        </a:rPr>
                        <a:t>Bengali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kumimoji="0" lang="en-US" sz="1900" b="0" i="0" u="none" strike="noStrike" cap="none" normalizeH="0" baseline="0" dirty="0" smtClean="0">
                          <a:ln>
                            <a:noFill/>
                          </a:ln>
                          <a:solidFill>
                            <a:schemeClr val="tx1"/>
                          </a:solidFill>
                          <a:effectLst/>
                          <a:latin typeface="+mn-lt"/>
                        </a:rPr>
                        <a:t>353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4.13%</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35,200%</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smtClean="0">
                          <a:ln>
                            <a:noFill/>
                          </a:ln>
                          <a:solidFill>
                            <a:schemeClr val="tx1"/>
                          </a:solidFill>
                          <a:effectLst/>
                          <a:latin typeface="Trebuchet MS" pitchFamily="34" charset="0"/>
                        </a:rPr>
                        <a:t>Devanagari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kumimoji="0" lang="en-US" sz="1900" b="0" i="0" u="none" strike="noStrike" cap="none" normalizeH="0" baseline="0" dirty="0" smtClean="0">
                          <a:ln>
                            <a:noFill/>
                          </a:ln>
                          <a:solidFill>
                            <a:schemeClr val="tx1"/>
                          </a:solidFill>
                          <a:effectLst/>
                          <a:latin typeface="+mn-lt"/>
                        </a:rPr>
                        <a:t>2,974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4.76%</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74,250%</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smtClean="0">
                          <a:ln>
                            <a:noFill/>
                          </a:ln>
                          <a:solidFill>
                            <a:schemeClr val="tx1"/>
                          </a:solidFill>
                          <a:effectLst/>
                          <a:latin typeface="Trebuchet MS" pitchFamily="34" charset="0"/>
                        </a:rPr>
                        <a:t>CJK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13,234,450</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5.91%</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327%</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smtClean="0">
                          <a:ln>
                            <a:noFill/>
                          </a:ln>
                          <a:solidFill>
                            <a:schemeClr val="tx1"/>
                          </a:solidFill>
                          <a:effectLst/>
                          <a:latin typeface="Trebuchet MS" pitchFamily="34" charset="0"/>
                        </a:rPr>
                        <a:t>Cyrillic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647,645</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31.58%</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4,882%</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smtClean="0">
                          <a:ln>
                            <a:noFill/>
                          </a:ln>
                          <a:solidFill>
                            <a:schemeClr val="tx1"/>
                          </a:solidFill>
                          <a:effectLst/>
                          <a:latin typeface="Trebuchet MS" pitchFamily="34" charset="0"/>
                        </a:rPr>
                        <a:t>Greek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56,479</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17.10%</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21,539%</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smtClean="0">
                          <a:ln>
                            <a:noFill/>
                          </a:ln>
                          <a:solidFill>
                            <a:schemeClr val="tx1"/>
                          </a:solidFill>
                          <a:effectLst/>
                          <a:latin typeface="Trebuchet MS" pitchFamily="34" charset="0"/>
                        </a:rPr>
                        <a:t>Hebrew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1,529,979</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29.44%</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2787%</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smtClean="0">
                          <a:ln>
                            <a:noFill/>
                          </a:ln>
                          <a:solidFill>
                            <a:schemeClr val="tx1"/>
                          </a:solidFill>
                          <a:effectLst/>
                          <a:latin typeface="Trebuchet MS" pitchFamily="34" charset="0"/>
                        </a:rPr>
                        <a:t>Tamil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41,377</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3.31%</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517,113%</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900" b="1" i="0" u="none" strike="noStrike" cap="none" normalizeH="0" baseline="0" smtClean="0">
                          <a:ln>
                            <a:noFill/>
                          </a:ln>
                          <a:solidFill>
                            <a:schemeClr val="tx1"/>
                          </a:solidFill>
                          <a:effectLst/>
                          <a:latin typeface="Trebuchet MS" pitchFamily="34" charset="0"/>
                        </a:rPr>
                        <a:t>Thai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150,088</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6.61%</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r" defTabSz="914400" rtl="0" eaLnBrk="1" fontAlgn="base" latinLnBrk="0" hangingPunct="1">
                        <a:lnSpc>
                          <a:spcPct val="120000"/>
                        </a:lnSpc>
                        <a:spcBef>
                          <a:spcPct val="50000"/>
                        </a:spcBef>
                        <a:spcAft>
                          <a:spcPct val="0"/>
                        </a:spcAft>
                        <a:buClr>
                          <a:srgbClr val="FF7600"/>
                        </a:buClr>
                        <a:buSzTx/>
                        <a:buFontTx/>
                        <a:buNone/>
                        <a:tabLst/>
                      </a:pPr>
                      <a:r>
                        <a:rPr lang="en-US" sz="1800" b="0" kern="1200" dirty="0" smtClean="0">
                          <a:solidFill>
                            <a:schemeClr val="tx1"/>
                          </a:solidFill>
                          <a:latin typeface="+mn-lt"/>
                          <a:ea typeface="+mn-ea"/>
                          <a:cs typeface="+mn-cs"/>
                        </a:rPr>
                        <a:t>217,419%</a:t>
                      </a: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a:t>
            </a:r>
            <a:r>
              <a:rPr lang="en-US" dirty="0" err="1" smtClean="0"/>
              <a:t>WorldCat</a:t>
            </a:r>
            <a:r>
              <a:rPr lang="en-US" dirty="0" smtClean="0"/>
              <a:t> records</a:t>
            </a:r>
            <a:endParaRPr lang="en-US" dirty="0"/>
          </a:p>
        </p:txBody>
      </p:sp>
      <p:pic>
        <p:nvPicPr>
          <p:cNvPr id="3" name="Picture 2" descr="214140 pie.png"/>
          <p:cNvPicPr>
            <a:picLocks noChangeAspect="1"/>
          </p:cNvPicPr>
          <p:nvPr/>
        </p:nvPicPr>
        <p:blipFill>
          <a:blip r:embed="rId2" cstate="print"/>
          <a:stretch>
            <a:fillRect/>
          </a:stretch>
        </p:blipFill>
        <p:spPr>
          <a:xfrm>
            <a:off x="1653745" y="859935"/>
            <a:ext cx="5848527" cy="5266584"/>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t>
            </a:r>
            <a:r>
              <a:rPr lang="en-US" dirty="0" err="1" smtClean="0"/>
              <a:t>batchload</a:t>
            </a:r>
            <a:r>
              <a:rPr lang="en-US" dirty="0" smtClean="0"/>
              <a:t> projects added to </a:t>
            </a:r>
            <a:r>
              <a:rPr lang="en-US" dirty="0" err="1" smtClean="0"/>
              <a:t>WorldCat</a:t>
            </a:r>
            <a:endParaRPr lang="en-US" dirty="0"/>
          </a:p>
        </p:txBody>
      </p:sp>
      <p:sp>
        <p:nvSpPr>
          <p:cNvPr id="3" name="Content Placeholder 2"/>
          <p:cNvSpPr txBox="1">
            <a:spLocks/>
          </p:cNvSpPr>
          <p:nvPr/>
        </p:nvSpPr>
        <p:spPr>
          <a:xfrm>
            <a:off x="435237" y="1289295"/>
            <a:ext cx="8229600" cy="4525963"/>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Arial"/>
              </a:rPr>
              <a:t>Wasada</a:t>
            </a:r>
            <a:r>
              <a:rPr kumimoji="0" lang="en-US" sz="2400" b="0" i="0" u="none" strike="noStrike" kern="1200" cap="none" spc="0" normalizeH="0" baseline="0" noProof="0" dirty="0" smtClean="0">
                <a:ln>
                  <a:noFill/>
                </a:ln>
                <a:solidFill>
                  <a:schemeClr val="tx1"/>
                </a:solidFill>
                <a:effectLst/>
                <a:uLnTx/>
                <a:uFillTx/>
                <a:latin typeface="+mn-lt"/>
                <a:ea typeface="+mn-ea"/>
                <a:cs typeface="Arial"/>
              </a:rPr>
              <a:t> University</a:t>
            </a:r>
            <a:r>
              <a:rPr kumimoji="0" lang="en-US" sz="2400" b="0" i="0" u="none" strike="noStrike" kern="1200" cap="none" spc="0" normalizeH="0" noProof="0" dirty="0" smtClean="0">
                <a:ln>
                  <a:noFill/>
                </a:ln>
                <a:solidFill>
                  <a:schemeClr val="tx1"/>
                </a:solidFill>
                <a:effectLst/>
                <a:uLnTx/>
                <a:uFillTx/>
                <a:latin typeface="+mn-lt"/>
                <a:ea typeface="+mn-ea"/>
                <a:cs typeface="Arial"/>
              </a:rPr>
              <a:t> – 27,931 records processed and 7,125 records added to </a:t>
            </a:r>
            <a:r>
              <a:rPr kumimoji="0" lang="en-US" sz="2400" b="0" i="0" u="none" strike="noStrike" kern="1200" cap="none" spc="0" normalizeH="0" noProof="0" dirty="0" err="1" smtClean="0">
                <a:ln>
                  <a:noFill/>
                </a:ln>
                <a:solidFill>
                  <a:schemeClr val="tx1"/>
                </a:solidFill>
                <a:effectLst/>
                <a:uLnTx/>
                <a:uFillTx/>
                <a:latin typeface="+mn-lt"/>
                <a:ea typeface="+mn-ea"/>
                <a:cs typeface="Arial"/>
              </a:rPr>
              <a:t>WorldCat</a:t>
            </a:r>
            <a:endParaRPr kumimoji="0" lang="en-US" sz="2400" b="0" i="0" u="none" strike="noStrike" kern="1200" cap="none" spc="0" normalizeH="0" noProof="0" dirty="0" smtClean="0">
              <a:ln>
                <a:noFill/>
              </a:ln>
              <a:solidFill>
                <a:schemeClr val="tx1"/>
              </a:solidFill>
              <a:effectLst/>
              <a:uLnTx/>
              <a:uFillTx/>
              <a:latin typeface="+mn-lt"/>
              <a:ea typeface="+mn-ea"/>
              <a:cs typeface="Arial"/>
            </a:endParaRPr>
          </a:p>
          <a:p>
            <a:pPr marL="233363" lvl="0" indent="-233363" defTabSz="457200" fontAlgn="auto">
              <a:lnSpc>
                <a:spcPct val="110000"/>
              </a:lnSpc>
              <a:spcBef>
                <a:spcPts val="900"/>
              </a:spcBef>
              <a:spcAft>
                <a:spcPts val="0"/>
              </a:spcAft>
              <a:buFont typeface="Arial"/>
              <a:buChar char="•"/>
            </a:pPr>
            <a:r>
              <a:rPr lang="en-US" sz="2400" b="0" dirty="0" err="1" smtClean="0">
                <a:latin typeface="+mn-lt"/>
              </a:rPr>
              <a:t>Thammasat</a:t>
            </a:r>
            <a:r>
              <a:rPr lang="en-US" sz="2400" b="0" dirty="0" smtClean="0">
                <a:latin typeface="+mn-lt"/>
              </a:rPr>
              <a:t> University Library, Thailand -- 562,885 records processed, with 97,705 adds </a:t>
            </a:r>
          </a:p>
          <a:p>
            <a:pPr marL="233363" lvl="0" indent="-233363" defTabSz="457200" fontAlgn="auto">
              <a:lnSpc>
                <a:spcPct val="110000"/>
              </a:lnSpc>
              <a:spcBef>
                <a:spcPts val="900"/>
              </a:spcBef>
              <a:spcAft>
                <a:spcPts val="0"/>
              </a:spcAft>
              <a:buFont typeface="Arial"/>
              <a:buChar char="•"/>
            </a:pPr>
            <a:r>
              <a:rPr lang="en-US" sz="2400" b="0" dirty="0" err="1" smtClean="0">
                <a:latin typeface="+mn-lt"/>
              </a:rPr>
              <a:t>Nanyang</a:t>
            </a:r>
            <a:r>
              <a:rPr lang="en-US" sz="2400" b="0" dirty="0" smtClean="0">
                <a:latin typeface="+mn-lt"/>
              </a:rPr>
              <a:t> Tech University, Singapore -- 610,516 records processed, with 31,980 adds</a:t>
            </a:r>
          </a:p>
          <a:p>
            <a:pPr marL="233363" lvl="0" indent="-233363" defTabSz="457200" fontAlgn="auto">
              <a:lnSpc>
                <a:spcPct val="110000"/>
              </a:lnSpc>
              <a:spcBef>
                <a:spcPts val="900"/>
              </a:spcBef>
              <a:spcAft>
                <a:spcPts val="0"/>
              </a:spcAft>
              <a:buFont typeface="Arial"/>
              <a:buChar char="•"/>
            </a:pPr>
            <a:r>
              <a:rPr lang="en-US" sz="2400" b="0" dirty="0" err="1" smtClean="0">
                <a:latin typeface="+mn-lt"/>
              </a:rPr>
              <a:t>Perpustakaan</a:t>
            </a:r>
            <a:r>
              <a:rPr lang="en-US" sz="2400" b="0" dirty="0" smtClean="0">
                <a:latin typeface="+mn-lt"/>
              </a:rPr>
              <a:t> University, Malaysia -- 70,982 records processed, 69,578 adds</a:t>
            </a:r>
            <a:endParaRPr kumimoji="0" lang="en-US" sz="2400" b="0" i="0" u="none" strike="noStrike" kern="1200" cap="none" spc="0" normalizeH="0" noProof="0" dirty="0" smtClean="0">
              <a:ln>
                <a:noFill/>
              </a:ln>
              <a:solidFill>
                <a:schemeClr val="tx1"/>
              </a:solidFill>
              <a:effectLst/>
              <a:uLnTx/>
              <a:uFillTx/>
              <a:latin typeface="+mn-lt"/>
              <a:ea typeface="+mn-ea"/>
              <a:cs typeface="Aria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Diet Library</a:t>
            </a:r>
            <a:endParaRPr lang="en-US" dirty="0"/>
          </a:p>
        </p:txBody>
      </p:sp>
      <p:pic>
        <p:nvPicPr>
          <p:cNvPr id="4" name="Picture 5" descr="NDL.png"/>
          <p:cNvPicPr>
            <a:picLocks noGrp="1" noChangeAspect="1"/>
          </p:cNvPicPr>
          <p:nvPr>
            <p:ph idx="1"/>
          </p:nvPr>
        </p:nvPicPr>
        <p:blipFill>
          <a:blip r:embed="rId2" cstate="print"/>
          <a:srcRect/>
          <a:stretch>
            <a:fillRect/>
          </a:stretch>
        </p:blipFill>
        <p:spPr bwMode="auto">
          <a:xfrm>
            <a:off x="149943" y="3429000"/>
            <a:ext cx="8815587" cy="1997059"/>
          </a:xfrm>
          <a:prstGeom prst="rect">
            <a:avLst/>
          </a:prstGeom>
          <a:noFill/>
          <a:ln w="9525">
            <a:noFill/>
            <a:miter lim="800000"/>
            <a:headEnd/>
            <a:tailEnd/>
          </a:ln>
        </p:spPr>
      </p:pic>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4,979,589 records processed</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lang="en-US" sz="2400" b="0" dirty="0" smtClean="0">
                <a:latin typeface="Arial"/>
                <a:cs typeface="Arial"/>
              </a:rPr>
              <a:t>4,318,453 records added to </a:t>
            </a:r>
            <a:r>
              <a:rPr lang="en-US" sz="2400" b="0" dirty="0" err="1" smtClean="0">
                <a:latin typeface="Arial"/>
                <a:cs typeface="Arial"/>
              </a:rPr>
              <a:t>WorldCat</a:t>
            </a:r>
            <a:endParaRPr lang="en-US" sz="2400" b="0" dirty="0" smtClean="0">
              <a:latin typeface="Arial"/>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lang="en-US" sz="2400" b="0" dirty="0" smtClean="0">
                <a:latin typeface="Arial"/>
                <a:cs typeface="Arial"/>
              </a:rPr>
              <a:t>Quarterly updates since February 2011</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   </a:t>
            </a: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hieber\AppData\Local\Microsoft\Windows\Temporary Internet Files\Content.Outlook\QO05CKM8\CALIS_OCLC-2 (2).JPG"/>
          <p:cNvPicPr>
            <a:picLocks noGrp="1" noChangeAspect="1" noChangeArrowheads="1"/>
          </p:cNvPicPr>
          <p:nvPr>
            <p:ph idx="1"/>
          </p:nvPr>
        </p:nvPicPr>
        <p:blipFill>
          <a:blip r:embed="rId3" cstate="print"/>
          <a:srcRect l="6112" r="2203" b="28921"/>
          <a:stretch>
            <a:fillRect/>
          </a:stretch>
        </p:blipFill>
        <p:spPr>
          <a:xfrm>
            <a:off x="1861707" y="1431942"/>
            <a:ext cx="5713176" cy="2951807"/>
          </a:xfrm>
        </p:spPr>
      </p:pic>
      <p:sp>
        <p:nvSpPr>
          <p:cNvPr id="2" name="Title 1"/>
          <p:cNvSpPr>
            <a:spLocks noGrp="1"/>
          </p:cNvSpPr>
          <p:nvPr>
            <p:ph type="title"/>
          </p:nvPr>
        </p:nvSpPr>
        <p:spPr/>
        <p:txBody>
          <a:bodyPr>
            <a:normAutofit/>
          </a:bodyPr>
          <a:lstStyle/>
          <a:p>
            <a:r>
              <a:rPr lang="en-US" dirty="0" smtClean="0"/>
              <a:t>CALIS</a:t>
            </a:r>
            <a:endParaRPr lang="en-US" dirty="0"/>
          </a:p>
        </p:txBody>
      </p:sp>
      <p:sp>
        <p:nvSpPr>
          <p:cNvPr id="4" name="Content Placeholder 2"/>
          <p:cNvSpPr txBox="1">
            <a:spLocks/>
          </p:cNvSpPr>
          <p:nvPr/>
        </p:nvSpPr>
        <p:spPr>
          <a:xfrm>
            <a:off x="292590" y="4570176"/>
            <a:ext cx="8229600" cy="1543506"/>
          </a:xfrm>
          <a:prstGeom prst="rect">
            <a:avLst/>
          </a:prstGeom>
        </p:spPr>
        <p:txBody>
          <a:bodyPr vert="horz" lIns="91440" tIns="45720" rIns="91440" bIns="45720" rtlCol="0">
            <a:normAutofit fontScale="85000" lnSpcReduction="20000"/>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521,227 records processed</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lang="en-US" sz="2400" b="0" dirty="0" smtClean="0">
                <a:latin typeface="Arial"/>
                <a:cs typeface="Arial"/>
              </a:rPr>
              <a:t>264,648 records added to </a:t>
            </a:r>
            <a:r>
              <a:rPr lang="en-US" sz="2400" b="0" dirty="0" err="1" smtClean="0">
                <a:latin typeface="Arial"/>
                <a:cs typeface="Arial"/>
              </a:rPr>
              <a:t>WorldCat</a:t>
            </a:r>
            <a:endParaRPr lang="en-US" sz="2400" b="0" dirty="0" smtClean="0">
              <a:latin typeface="Arial"/>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lang="en-US" sz="2400" b="0" dirty="0" smtClean="0">
                <a:latin typeface="Arial"/>
                <a:cs typeface="Arial"/>
              </a:rPr>
              <a:t>Chinese publications between 1987 and 2001</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lang="en-US" sz="2400" b="0" dirty="0" smtClean="0">
                <a:latin typeface="Arial"/>
                <a:cs typeface="Arial"/>
              </a:rPr>
              <a:t>OCLC and CALIS will evaluate project after one year</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  </a:t>
            </a: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2800" t="9351" r="22377" b="7211"/>
          <a:stretch>
            <a:fillRect/>
          </a:stretch>
        </p:blipFill>
        <p:spPr bwMode="auto">
          <a:xfrm>
            <a:off x="1569098" y="148119"/>
            <a:ext cx="6283783" cy="597725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3350" y="474663"/>
            <a:ext cx="8870950" cy="37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sz="2400" dirty="0">
              <a:solidFill>
                <a:prstClr val="white"/>
              </a:solidFill>
              <a:latin typeface="Calibri" pitchFamily="34" charset="0"/>
              <a:cs typeface="Calibri" pitchFamily="34" charset="0"/>
            </a:endParaRPr>
          </a:p>
        </p:txBody>
      </p:sp>
      <p:pic>
        <p:nvPicPr>
          <p:cNvPr id="40967" name="Picture 11"/>
          <p:cNvPicPr>
            <a:picLocks noChangeAspect="1"/>
          </p:cNvPicPr>
          <p:nvPr/>
        </p:nvPicPr>
        <p:blipFill>
          <a:blip r:embed="rId3" cstate="print"/>
          <a:srcRect/>
          <a:stretch>
            <a:fillRect/>
          </a:stretch>
        </p:blipFill>
        <p:spPr bwMode="auto">
          <a:xfrm>
            <a:off x="514860" y="1524000"/>
            <a:ext cx="7786852" cy="2375959"/>
          </a:xfrm>
          <a:prstGeom prst="rect">
            <a:avLst/>
          </a:prstGeom>
          <a:noFill/>
          <a:ln w="9525">
            <a:noFill/>
            <a:miter lim="800000"/>
            <a:headEnd/>
            <a:tailEnd/>
          </a:ln>
        </p:spPr>
      </p:pic>
      <p:sp>
        <p:nvSpPr>
          <p:cNvPr id="5" name="Rectangle 4"/>
          <p:cNvSpPr/>
          <p:nvPr/>
        </p:nvSpPr>
        <p:spPr>
          <a:xfrm>
            <a:off x="2514600" y="3899959"/>
            <a:ext cx="4572000" cy="646331"/>
          </a:xfrm>
          <a:prstGeom prst="rect">
            <a:avLst/>
          </a:prstGeom>
        </p:spPr>
        <p:txBody>
          <a:bodyPr>
            <a:spAutoFit/>
          </a:bodyPr>
          <a:lstStyle/>
          <a:p>
            <a:pPr fontAlgn="base"/>
            <a:r>
              <a:rPr lang="en-US" b="1" dirty="0" smtClean="0"/>
              <a:t>Connecting the world’s libraries to operate and innovate at Webscale.</a:t>
            </a:r>
            <a:endParaRPr lang="en-US" b="1"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057400"/>
            <a:ext cx="4916487" cy="3352800"/>
          </a:xfrm>
        </p:spPr>
        <p:txBody>
          <a:bodyPr>
            <a:normAutofit/>
          </a:bodyPr>
          <a:lstStyle/>
          <a:p>
            <a:r>
              <a:rPr lang="en-US" sz="5400" dirty="0" smtClean="0"/>
              <a:t>Help libraries operate at </a:t>
            </a:r>
            <a:r>
              <a:rPr lang="en-US" sz="5400" dirty="0" err="1" smtClean="0"/>
              <a:t>Webscale</a:t>
            </a:r>
            <a:endParaRPr lang="en-US" sz="5400" dirty="0"/>
          </a:p>
        </p:txBody>
      </p:sp>
      <p:pic>
        <p:nvPicPr>
          <p:cNvPr id="8" name="Picture 7"/>
          <p:cNvPicPr>
            <a:picLocks noChangeAspect="1"/>
          </p:cNvPicPr>
          <p:nvPr/>
        </p:nvPicPr>
        <p:blipFill>
          <a:blip r:embed="rId3" cstate="print"/>
          <a:stretch>
            <a:fillRect/>
          </a:stretch>
        </p:blipFill>
        <p:spPr>
          <a:xfrm>
            <a:off x="5486400" y="1465604"/>
            <a:ext cx="3037085" cy="3926792"/>
          </a:xfrm>
          <a:prstGeom prst="rect">
            <a:avLst/>
          </a:prstGeom>
          <a:effectLst>
            <a:outerShdw blurRad="50800" dist="38100" dir="2700000" algn="br">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22313" y="533400"/>
            <a:ext cx="7812087" cy="2895600"/>
          </a:xfrm>
        </p:spPr>
        <p:txBody>
          <a:bodyPr>
            <a:noAutofit/>
          </a:bodyPr>
          <a:lstStyle/>
          <a:p>
            <a:r>
              <a:rPr lang="en-US" sz="4000" dirty="0" smtClean="0"/>
              <a:t>“Operating at Webscale is a strategy bigger than any one service or organization.”</a:t>
            </a:r>
          </a:p>
        </p:txBody>
      </p:sp>
      <p:sp>
        <p:nvSpPr>
          <p:cNvPr id="12" name="Content Placeholder 11"/>
          <p:cNvSpPr>
            <a:spLocks noGrp="1"/>
          </p:cNvSpPr>
          <p:nvPr>
            <p:ph type="body" idx="1"/>
          </p:nvPr>
        </p:nvSpPr>
        <p:spPr>
          <a:xfrm>
            <a:off x="722313" y="2743200"/>
            <a:ext cx="5526087" cy="2667000"/>
          </a:xfrm>
        </p:spPr>
        <p:txBody>
          <a:bodyPr anchor="t">
            <a:noAutofit/>
          </a:bodyPr>
          <a:lstStyle/>
          <a:p>
            <a:pPr marL="227013" indent="-227013">
              <a:lnSpc>
                <a:spcPct val="120000"/>
              </a:lnSpc>
              <a:buFont typeface="Arial"/>
              <a:buChar char="•"/>
            </a:pPr>
            <a:r>
              <a:rPr lang="en-US" sz="2400" dirty="0" smtClean="0"/>
              <a:t>Architect systems and services to scale as use grows</a:t>
            </a:r>
          </a:p>
          <a:p>
            <a:pPr marL="227013" indent="-227013">
              <a:lnSpc>
                <a:spcPct val="120000"/>
              </a:lnSpc>
              <a:buFont typeface="Arial"/>
              <a:buChar char="•"/>
            </a:pPr>
            <a:r>
              <a:rPr lang="en-US" sz="2400" dirty="0" smtClean="0"/>
              <a:t>Large gravitational hubs (eBay, Amazon, Google, Wikipedia)</a:t>
            </a:r>
            <a:endParaRPr lang="en-US" sz="2400" dirty="0"/>
          </a:p>
        </p:txBody>
      </p:sp>
      <p:pic>
        <p:nvPicPr>
          <p:cNvPr id="62466" name="Picture 2" descr="http://www.oclc.org/about/management/images/lorcan_dempsey.jpg"/>
          <p:cNvPicPr>
            <a:picLocks noChangeAspect="1" noChangeArrowheads="1"/>
          </p:cNvPicPr>
          <p:nvPr/>
        </p:nvPicPr>
        <p:blipFill>
          <a:blip r:embed="rId3" cstate="print"/>
          <a:srcRect/>
          <a:stretch>
            <a:fillRect/>
          </a:stretch>
        </p:blipFill>
        <p:spPr bwMode="auto">
          <a:xfrm>
            <a:off x="6619364" y="2743199"/>
            <a:ext cx="1920436" cy="2170093"/>
          </a:xfrm>
          <a:prstGeom prst="roundRect">
            <a:avLst>
              <a:gd name="adj" fmla="val 4493"/>
            </a:avLst>
          </a:prstGeom>
          <a:solidFill>
            <a:schemeClr val="bg1"/>
          </a:solidFill>
          <a:ln w="9525">
            <a:noFill/>
            <a:miter lim="800000"/>
            <a:headEnd/>
            <a:tailEnd/>
          </a:ln>
          <a:effectLst>
            <a:outerShdw blurRad="127000" algn="ctr" rotWithShape="0">
              <a:prstClr val="black">
                <a:alpha val="65000"/>
              </a:prstClr>
            </a:outerShdw>
          </a:effectLst>
        </p:spPr>
      </p:pic>
      <p:sp>
        <p:nvSpPr>
          <p:cNvPr id="7" name="TextBox 6"/>
          <p:cNvSpPr txBox="1"/>
          <p:nvPr/>
        </p:nvSpPr>
        <p:spPr>
          <a:xfrm>
            <a:off x="5998470" y="4989493"/>
            <a:ext cx="3145530" cy="904863"/>
          </a:xfrm>
          <a:prstGeom prst="rect">
            <a:avLst/>
          </a:prstGeom>
          <a:noFill/>
        </p:spPr>
        <p:txBody>
          <a:bodyPr wrap="square" rtlCol="0">
            <a:spAutoFit/>
          </a:bodyPr>
          <a:lstStyle/>
          <a:p>
            <a:pPr algn="ctr"/>
            <a:r>
              <a:rPr lang="en-US" sz="1600" dirty="0" smtClean="0">
                <a:solidFill>
                  <a:schemeClr val="accent1">
                    <a:lumMod val="20000"/>
                    <a:lumOff val="80000"/>
                  </a:schemeClr>
                </a:solidFill>
                <a:latin typeface="Arial"/>
                <a:cs typeface="Arial"/>
              </a:rPr>
              <a:t>Lorcan Dempsey</a:t>
            </a:r>
            <a:r>
              <a:rPr lang="en-US" sz="1400" b="0" dirty="0" smtClean="0">
                <a:solidFill>
                  <a:schemeClr val="accent1">
                    <a:lumMod val="20000"/>
                    <a:lumOff val="80000"/>
                  </a:schemeClr>
                </a:solidFill>
                <a:latin typeface="Arial"/>
                <a:cs typeface="Arial"/>
              </a:rPr>
              <a:t/>
            </a:r>
            <a:br>
              <a:rPr lang="en-US" sz="1400" b="0" dirty="0" smtClean="0">
                <a:solidFill>
                  <a:schemeClr val="accent1">
                    <a:lumMod val="20000"/>
                    <a:lumOff val="80000"/>
                  </a:schemeClr>
                </a:solidFill>
                <a:latin typeface="Arial"/>
                <a:cs typeface="Arial"/>
              </a:rPr>
            </a:br>
            <a:r>
              <a:rPr lang="en-US" sz="1400" b="0" dirty="0" smtClean="0">
                <a:solidFill>
                  <a:schemeClr val="accent1">
                    <a:lumMod val="20000"/>
                    <a:lumOff val="80000"/>
                  </a:schemeClr>
                </a:solidFill>
                <a:latin typeface="Arial"/>
                <a:cs typeface="Arial"/>
              </a:rPr>
              <a:t>Vice President, OCLC Research</a:t>
            </a:r>
            <a:br>
              <a:rPr lang="en-US" sz="1400" b="0" dirty="0" smtClean="0">
                <a:solidFill>
                  <a:schemeClr val="accent1">
                    <a:lumMod val="20000"/>
                    <a:lumOff val="80000"/>
                  </a:schemeClr>
                </a:solidFill>
                <a:latin typeface="Arial"/>
                <a:cs typeface="Arial"/>
              </a:rPr>
            </a:br>
            <a:r>
              <a:rPr lang="en-US" sz="1400" b="0" dirty="0" smtClean="0">
                <a:solidFill>
                  <a:schemeClr val="accent1">
                    <a:lumMod val="20000"/>
                    <a:lumOff val="80000"/>
                  </a:schemeClr>
                </a:solidFill>
                <a:latin typeface="Arial"/>
                <a:cs typeface="Arial"/>
              </a:rPr>
              <a:t>and Chief Strategist </a:t>
            </a:r>
            <a:endParaRPr lang="en-US" sz="1400" b="0" dirty="0">
              <a:solidFill>
                <a:schemeClr val="accent1">
                  <a:lumMod val="20000"/>
                  <a:lumOff val="80000"/>
                </a:schemeClr>
              </a:solidFill>
              <a:latin typeface="Arial"/>
              <a:cs typeface="Aria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p:nvPr/>
        </p:nvGrpSpPr>
        <p:grpSpPr>
          <a:xfrm>
            <a:off x="0" y="0"/>
            <a:ext cx="9144000" cy="6858000"/>
            <a:chOff x="0" y="0"/>
            <a:chExt cx="9144000" cy="6858000"/>
          </a:xfrm>
        </p:grpSpPr>
        <p:pic>
          <p:nvPicPr>
            <p:cNvPr id="7" name="Picture 6" descr="kilgour.png"/>
            <p:cNvPicPr>
              <a:picLocks noChangeAspect="1"/>
            </p:cNvPicPr>
            <p:nvPr/>
          </p:nvPicPr>
          <p:blipFill>
            <a:blip r:embed="rId3" cstate="print"/>
            <a:srcRect/>
            <a:stretch>
              <a:fillRect/>
            </a:stretch>
          </p:blipFill>
          <p:spPr>
            <a:xfrm>
              <a:off x="0" y="0"/>
              <a:ext cx="9144000" cy="6858000"/>
            </a:xfrm>
            <a:prstGeom prst="rect">
              <a:avLst/>
            </a:prstGeom>
          </p:spPr>
        </p:pic>
        <p:sp>
          <p:nvSpPr>
            <p:cNvPr id="16" name="Rectangle 8"/>
            <p:cNvSpPr>
              <a:spLocks noChangeArrowheads="1"/>
            </p:cNvSpPr>
            <p:nvPr/>
          </p:nvSpPr>
          <p:spPr bwMode="auto">
            <a:xfrm>
              <a:off x="0" y="0"/>
              <a:ext cx="9144000" cy="1431925"/>
            </a:xfrm>
            <a:prstGeom prst="rect">
              <a:avLst/>
            </a:prstGeom>
            <a:gradFill rotWithShape="1">
              <a:gsLst>
                <a:gs pos="0">
                  <a:srgbClr val="144A6F"/>
                </a:gs>
                <a:gs pos="100000">
                  <a:srgbClr val="2178B5">
                    <a:alpha val="75000"/>
                  </a:srgbClr>
                </a:gs>
              </a:gsLst>
              <a:lin ang="5400000" scaled="1"/>
            </a:gradFill>
            <a:ln w="9525">
              <a:noFill/>
              <a:miter lim="800000"/>
              <a:headEnd/>
              <a:tailEnd/>
            </a:ln>
            <a:effectLst/>
          </p:spPr>
          <p:txBody>
            <a:bodyPr wrap="none" anchor="ctr"/>
            <a:lstStyle/>
            <a:p>
              <a:pPr>
                <a:defRPr/>
              </a:pPr>
              <a:endParaRPr lang="en-US" dirty="0"/>
            </a:p>
          </p:txBody>
        </p:sp>
      </p:grpSp>
      <p:sp>
        <p:nvSpPr>
          <p:cNvPr id="15" name="Rectangle 14"/>
          <p:cNvSpPr/>
          <p:nvPr/>
        </p:nvSpPr>
        <p:spPr bwMode="auto">
          <a:xfrm>
            <a:off x="0" y="1428750"/>
            <a:ext cx="4000500" cy="5429250"/>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rebuchet MS" pitchFamily="34" charset="0"/>
            </a:endParaRPr>
          </a:p>
        </p:txBody>
      </p:sp>
      <p:pic>
        <p:nvPicPr>
          <p:cNvPr id="14" name="Picture 13" descr="dark shadow"/>
          <p:cNvPicPr>
            <a:picLocks noChangeAspect="1" noChangeArrowheads="1"/>
          </p:cNvPicPr>
          <p:nvPr/>
        </p:nvPicPr>
        <p:blipFill>
          <a:blip r:embed="rId4" cstate="print"/>
          <a:srcRect/>
          <a:stretch>
            <a:fillRect/>
          </a:stretch>
        </p:blipFill>
        <p:spPr bwMode="auto">
          <a:xfrm>
            <a:off x="3175" y="1431925"/>
            <a:ext cx="9140825" cy="82550"/>
          </a:xfrm>
          <a:prstGeom prst="rect">
            <a:avLst/>
          </a:prstGeom>
          <a:noFill/>
          <a:ln w="9525">
            <a:noFill/>
            <a:miter lim="800000"/>
            <a:headEnd/>
            <a:tailEnd/>
          </a:ln>
        </p:spPr>
      </p:pic>
      <p:sp>
        <p:nvSpPr>
          <p:cNvPr id="2" name="Title 1"/>
          <p:cNvSpPr>
            <a:spLocks noGrp="1"/>
          </p:cNvSpPr>
          <p:nvPr>
            <p:ph type="title"/>
          </p:nvPr>
        </p:nvSpPr>
        <p:spPr>
          <a:xfrm>
            <a:off x="457200" y="147638"/>
            <a:ext cx="6989763" cy="1284287"/>
          </a:xfrm>
        </p:spPr>
        <p:txBody>
          <a:bodyPr>
            <a:noAutofit/>
          </a:bodyPr>
          <a:lstStyle/>
          <a:p>
            <a:r>
              <a:rPr lang="en-US" sz="4000" dirty="0" smtClean="0">
                <a:solidFill>
                  <a:schemeClr val="bg2"/>
                </a:solidFill>
              </a:rPr>
              <a:t>Fred Kilgour’s </a:t>
            </a:r>
            <a:br>
              <a:rPr lang="en-US" sz="4000" dirty="0" smtClean="0">
                <a:solidFill>
                  <a:schemeClr val="bg2"/>
                </a:solidFill>
              </a:rPr>
            </a:br>
            <a:r>
              <a:rPr lang="en-US" sz="4000" dirty="0" smtClean="0">
                <a:solidFill>
                  <a:schemeClr val="bg2"/>
                </a:solidFill>
              </a:rPr>
              <a:t>Strategic Plan—1967</a:t>
            </a:r>
            <a:endParaRPr lang="en-US" sz="4000" dirty="0">
              <a:solidFill>
                <a:schemeClr val="bg2"/>
              </a:solidFill>
            </a:endParaRPr>
          </a:p>
        </p:txBody>
      </p:sp>
      <p:sp>
        <p:nvSpPr>
          <p:cNvPr id="4" name="Content Placeholder 3"/>
          <p:cNvSpPr>
            <a:spLocks noGrp="1"/>
          </p:cNvSpPr>
          <p:nvPr>
            <p:ph sz="half" idx="1"/>
          </p:nvPr>
        </p:nvSpPr>
        <p:spPr>
          <a:xfrm>
            <a:off x="304801" y="1600200"/>
            <a:ext cx="4191000" cy="5105400"/>
          </a:xfrm>
        </p:spPr>
        <p:txBody>
          <a:bodyPr/>
          <a:lstStyle/>
          <a:p>
            <a:pPr marL="171450" indent="-171450">
              <a:buFont typeface="Arial" pitchFamily="34" charset="0"/>
              <a:buChar char="•"/>
            </a:pPr>
            <a:r>
              <a:rPr lang="en-US" sz="2200" b="1" dirty="0" smtClean="0"/>
              <a:t>Online union catalog </a:t>
            </a:r>
            <a:br>
              <a:rPr lang="en-US" sz="2200" b="1" dirty="0" smtClean="0"/>
            </a:br>
            <a:r>
              <a:rPr lang="en-US" sz="2200" b="1" dirty="0" smtClean="0"/>
              <a:t>and shared cataloging</a:t>
            </a:r>
          </a:p>
          <a:p>
            <a:pPr marL="171450" indent="-171450">
              <a:buFont typeface="Arial" pitchFamily="34" charset="0"/>
              <a:buChar char="•"/>
            </a:pPr>
            <a:r>
              <a:rPr lang="en-US" sz="2200" b="1" dirty="0" smtClean="0"/>
              <a:t>Serials control</a:t>
            </a:r>
          </a:p>
          <a:p>
            <a:pPr marL="171450" indent="-171450">
              <a:buFont typeface="Arial" pitchFamily="34" charset="0"/>
              <a:buChar char="•"/>
            </a:pPr>
            <a:r>
              <a:rPr lang="en-US" sz="2200" b="1" dirty="0" smtClean="0"/>
              <a:t>Technical processing</a:t>
            </a:r>
            <a:br>
              <a:rPr lang="en-US" sz="2200" b="1" dirty="0" smtClean="0"/>
            </a:br>
            <a:r>
              <a:rPr lang="en-US" sz="2200" b="1" dirty="0" smtClean="0"/>
              <a:t>(acquisitions)</a:t>
            </a:r>
          </a:p>
          <a:p>
            <a:pPr marL="171450" indent="-171450">
              <a:buFont typeface="Arial" pitchFamily="34" charset="0"/>
              <a:buChar char="•"/>
            </a:pPr>
            <a:r>
              <a:rPr lang="en-US" sz="2200" b="1" dirty="0" smtClean="0"/>
              <a:t>Interlibrary loan</a:t>
            </a:r>
          </a:p>
          <a:p>
            <a:pPr marL="171450" indent="-171450">
              <a:buFont typeface="Arial" pitchFamily="34" charset="0"/>
              <a:buChar char="•"/>
            </a:pPr>
            <a:r>
              <a:rPr lang="en-US" sz="2200" b="1" dirty="0" smtClean="0"/>
              <a:t>Retrieval by subject (reference)</a:t>
            </a:r>
          </a:p>
          <a:p>
            <a:pPr marL="171450" indent="-171450">
              <a:buFont typeface="Arial" pitchFamily="34" charset="0"/>
              <a:buChar char="•"/>
            </a:pPr>
            <a:r>
              <a:rPr lang="en-US" sz="2200" b="1" dirty="0" smtClean="0"/>
              <a:t>Remote catalog access </a:t>
            </a:r>
            <a:br>
              <a:rPr lang="en-US" sz="2200" b="1" dirty="0" smtClean="0"/>
            </a:br>
            <a:r>
              <a:rPr lang="en-US" sz="2200" b="1" dirty="0" smtClean="0"/>
              <a:t>and circulation control</a:t>
            </a:r>
            <a:endParaRPr lang="en-US" sz="2200" b="1" dirty="0"/>
          </a:p>
        </p:txBody>
      </p:sp>
      <p:grpSp>
        <p:nvGrpSpPr>
          <p:cNvPr id="5" name="Group 8"/>
          <p:cNvGrpSpPr>
            <a:grpSpLocks/>
          </p:cNvGrpSpPr>
          <p:nvPr/>
        </p:nvGrpSpPr>
        <p:grpSpPr bwMode="auto">
          <a:xfrm>
            <a:off x="0" y="0"/>
            <a:ext cx="9144000" cy="6858000"/>
            <a:chOff x="0" y="0"/>
            <a:chExt cx="5760" cy="4320"/>
          </a:xfrm>
        </p:grpSpPr>
        <p:pic>
          <p:nvPicPr>
            <p:cNvPr id="10" name="Picture 11" descr="lite border top"/>
            <p:cNvPicPr>
              <a:picLocks noChangeAspect="1" noChangeArrowheads="1"/>
            </p:cNvPicPr>
            <p:nvPr/>
          </p:nvPicPr>
          <p:blipFill>
            <a:blip r:embed="rId5" cstate="print"/>
            <a:srcRect/>
            <a:stretch>
              <a:fillRect/>
            </a:stretch>
          </p:blipFill>
          <p:spPr bwMode="auto">
            <a:xfrm>
              <a:off x="0" y="0"/>
              <a:ext cx="5760" cy="90"/>
            </a:xfrm>
            <a:prstGeom prst="rect">
              <a:avLst/>
            </a:prstGeom>
            <a:noFill/>
            <a:ln w="9525">
              <a:noFill/>
              <a:miter lim="800000"/>
              <a:headEnd/>
              <a:tailEnd/>
            </a:ln>
          </p:spPr>
        </p:pic>
        <p:pic>
          <p:nvPicPr>
            <p:cNvPr id="11" name="Picture 12" descr="lite border bottom"/>
            <p:cNvPicPr>
              <a:picLocks noChangeAspect="1" noChangeArrowheads="1"/>
            </p:cNvPicPr>
            <p:nvPr/>
          </p:nvPicPr>
          <p:blipFill>
            <a:blip r:embed="rId6" cstate="print"/>
            <a:srcRect/>
            <a:stretch>
              <a:fillRect/>
            </a:stretch>
          </p:blipFill>
          <p:spPr bwMode="auto">
            <a:xfrm>
              <a:off x="0" y="4230"/>
              <a:ext cx="5760" cy="90"/>
            </a:xfrm>
            <a:prstGeom prst="rect">
              <a:avLst/>
            </a:prstGeom>
            <a:noFill/>
            <a:ln w="9525">
              <a:noFill/>
              <a:miter lim="800000"/>
              <a:headEnd/>
              <a:tailEnd/>
            </a:ln>
          </p:spPr>
        </p:pic>
        <p:pic>
          <p:nvPicPr>
            <p:cNvPr id="12" name="Picture 13" descr="lite border left"/>
            <p:cNvPicPr>
              <a:picLocks noChangeAspect="1" noChangeArrowheads="1"/>
            </p:cNvPicPr>
            <p:nvPr/>
          </p:nvPicPr>
          <p:blipFill>
            <a:blip r:embed="rId7" cstate="print"/>
            <a:srcRect/>
            <a:stretch>
              <a:fillRect/>
            </a:stretch>
          </p:blipFill>
          <p:spPr bwMode="auto">
            <a:xfrm>
              <a:off x="0" y="0"/>
              <a:ext cx="281" cy="4320"/>
            </a:xfrm>
            <a:prstGeom prst="rect">
              <a:avLst/>
            </a:prstGeom>
            <a:noFill/>
            <a:ln w="9525">
              <a:noFill/>
              <a:miter lim="800000"/>
              <a:headEnd/>
              <a:tailEnd/>
            </a:ln>
          </p:spPr>
        </p:pic>
        <p:pic>
          <p:nvPicPr>
            <p:cNvPr id="13" name="Picture 14" descr="lite border right"/>
            <p:cNvPicPr>
              <a:picLocks noChangeAspect="1" noChangeArrowheads="1"/>
            </p:cNvPicPr>
            <p:nvPr/>
          </p:nvPicPr>
          <p:blipFill>
            <a:blip r:embed="rId8" cstate="print"/>
            <a:srcRect/>
            <a:stretch>
              <a:fillRect/>
            </a:stretch>
          </p:blipFill>
          <p:spPr bwMode="auto">
            <a:xfrm>
              <a:off x="5479" y="0"/>
              <a:ext cx="281" cy="4320"/>
            </a:xfrm>
            <a:prstGeom prst="rect">
              <a:avLst/>
            </a:prstGeom>
            <a:noFill/>
            <a:ln w="9525">
              <a:noFill/>
              <a:miter lim="800000"/>
              <a:headEnd/>
              <a:tailEnd/>
            </a:ln>
          </p:spPr>
        </p:pic>
      </p:gr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0" descr="map_world.png"/>
          <p:cNvPicPr>
            <a:picLocks noChangeAspect="1"/>
          </p:cNvPicPr>
          <p:nvPr/>
        </p:nvPicPr>
        <p:blipFill>
          <a:blip r:embed="rId3" cstate="print">
            <a:alphaModFix amt="22000"/>
          </a:blip>
          <a:srcRect/>
          <a:stretch>
            <a:fillRect/>
          </a:stretch>
        </p:blipFill>
        <p:spPr bwMode="auto">
          <a:xfrm>
            <a:off x="-152400" y="609600"/>
            <a:ext cx="9496926" cy="5638800"/>
          </a:xfrm>
          <a:prstGeom prst="rect">
            <a:avLst/>
          </a:prstGeom>
          <a:noFill/>
          <a:ln w="9525">
            <a:noFill/>
            <a:miter lim="800000"/>
            <a:headEnd/>
            <a:tailEnd/>
          </a:ln>
        </p:spPr>
      </p:pic>
      <p:sp>
        <p:nvSpPr>
          <p:cNvPr id="11" name="TextBox 10"/>
          <p:cNvSpPr txBox="1"/>
          <p:nvPr/>
        </p:nvSpPr>
        <p:spPr>
          <a:xfrm>
            <a:off x="635000" y="1463839"/>
            <a:ext cx="7874000" cy="3412961"/>
          </a:xfrm>
          <a:prstGeom prst="rect">
            <a:avLst/>
          </a:prstGeom>
          <a:noFill/>
          <a:effectLst/>
        </p:spPr>
        <p:txBody>
          <a:bodyPr wrap="square" lIns="0" tIns="0" rIns="0" bIns="0">
            <a:noAutofit/>
          </a:bodyPr>
          <a:lstStyle/>
          <a:p>
            <a:pPr algn="ctr">
              <a:lnSpc>
                <a:spcPct val="130000"/>
              </a:lnSpc>
              <a:spcBef>
                <a:spcPct val="0"/>
              </a:spcBef>
              <a:defRPr/>
            </a:pPr>
            <a:r>
              <a:rPr lang="en-US" sz="3200" b="0" dirty="0" smtClean="0">
                <a:solidFill>
                  <a:srgbClr val="000000"/>
                </a:solidFill>
                <a:latin typeface="+mn-lt"/>
              </a:rPr>
              <a:t>Public purposes:</a:t>
            </a:r>
          </a:p>
          <a:p>
            <a:pPr algn="ctr">
              <a:lnSpc>
                <a:spcPct val="130000"/>
              </a:lnSpc>
              <a:spcBef>
                <a:spcPct val="0"/>
              </a:spcBef>
              <a:defRPr/>
            </a:pPr>
            <a:r>
              <a:rPr lang="en-US" sz="2800" b="0" dirty="0" smtClean="0">
                <a:solidFill>
                  <a:srgbClr val="000000"/>
                </a:solidFill>
                <a:latin typeface="+mn-lt"/>
              </a:rPr>
              <a:t>Further access to the world’s information</a:t>
            </a:r>
          </a:p>
          <a:p>
            <a:pPr algn="ctr">
              <a:lnSpc>
                <a:spcPct val="130000"/>
              </a:lnSpc>
              <a:spcBef>
                <a:spcPct val="0"/>
              </a:spcBef>
              <a:defRPr/>
            </a:pPr>
            <a:r>
              <a:rPr lang="en-US" sz="2800" b="0" dirty="0" smtClean="0">
                <a:solidFill>
                  <a:srgbClr val="000000"/>
                </a:solidFill>
                <a:latin typeface="+mn-lt"/>
              </a:rPr>
              <a:t>Reduce the rate of rise of library costs</a:t>
            </a:r>
          </a:p>
          <a:p>
            <a:pPr algn="ctr">
              <a:lnSpc>
                <a:spcPct val="130000"/>
              </a:lnSpc>
              <a:spcBef>
                <a:spcPct val="0"/>
              </a:spcBef>
              <a:defRPr/>
            </a:pPr>
            <a:endParaRPr lang="en-US" sz="3200" b="0" dirty="0" smtClean="0">
              <a:solidFill>
                <a:srgbClr val="000000"/>
              </a:solidFill>
              <a:latin typeface="+mn-lt"/>
            </a:endParaRPr>
          </a:p>
          <a:p>
            <a:pPr algn="ctr">
              <a:lnSpc>
                <a:spcPct val="130000"/>
              </a:lnSpc>
              <a:spcBef>
                <a:spcPct val="0"/>
              </a:spcBef>
              <a:defRPr/>
            </a:pPr>
            <a:r>
              <a:rPr lang="en-US" sz="3200" b="0" dirty="0" smtClean="0">
                <a:solidFill>
                  <a:srgbClr val="000000"/>
                </a:solidFill>
                <a:latin typeface="+mn-lt"/>
              </a:rPr>
              <a:t>72,035 libraries in </a:t>
            </a:r>
            <a:br>
              <a:rPr lang="en-US" sz="3200" b="0" dirty="0" smtClean="0">
                <a:solidFill>
                  <a:srgbClr val="000000"/>
                </a:solidFill>
                <a:latin typeface="+mn-lt"/>
              </a:rPr>
            </a:br>
            <a:r>
              <a:rPr lang="en-US" sz="3200" b="0" dirty="0" smtClean="0">
                <a:solidFill>
                  <a:srgbClr val="000000"/>
                </a:solidFill>
                <a:latin typeface="+mn-lt"/>
              </a:rPr>
              <a:t>170 countries</a:t>
            </a:r>
          </a:p>
        </p:txBody>
      </p:sp>
      <p:sp>
        <p:nvSpPr>
          <p:cNvPr id="20" name="Title 19"/>
          <p:cNvSpPr>
            <a:spLocks noGrp="1"/>
          </p:cNvSpPr>
          <p:nvPr>
            <p:ph type="title"/>
          </p:nvPr>
        </p:nvSpPr>
        <p:spPr/>
        <p:txBody>
          <a:bodyPr/>
          <a:lstStyle/>
          <a:p>
            <a:r>
              <a:rPr lang="en-US" smtClean="0"/>
              <a:t>The OCLC cooperative: a nonprofit, membership organization</a:t>
            </a:r>
            <a:endParaRPr lang="en-US" dirty="0"/>
          </a:p>
        </p:txBody>
      </p:sp>
      <p:sp>
        <p:nvSpPr>
          <p:cNvPr id="12" name="TextBox 11"/>
          <p:cNvSpPr txBox="1"/>
          <p:nvPr/>
        </p:nvSpPr>
        <p:spPr>
          <a:xfrm>
            <a:off x="4557658" y="1038221"/>
            <a:ext cx="4271644" cy="3412961"/>
          </a:xfrm>
          <a:prstGeom prst="rect">
            <a:avLst/>
          </a:prstGeom>
          <a:noFill/>
          <a:effectLst/>
        </p:spPr>
        <p:txBody>
          <a:bodyPr wrap="square" lIns="0" tIns="0" rIns="0" bIns="0">
            <a:noAutofit/>
          </a:bodyPr>
          <a:lstStyle/>
          <a:p>
            <a:pPr algn="ctr">
              <a:lnSpc>
                <a:spcPct val="130000"/>
              </a:lnSpc>
              <a:spcBef>
                <a:spcPct val="0"/>
              </a:spcBef>
              <a:defRPr/>
            </a:pPr>
            <a:endParaRPr lang="en-US" sz="3000" dirty="0" smtClean="0">
              <a:solidFill>
                <a:srgbClr val="FFD8B7"/>
              </a:solidFill>
              <a:effectLst>
                <a:outerShdw blurRad="50800" dist="38100" dir="2700000" algn="tl" rotWithShape="0">
                  <a:prstClr val="black">
                    <a:alpha val="65000"/>
                  </a:prstClr>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752599" y="3657600"/>
            <a:ext cx="5638802" cy="2108234"/>
            <a:chOff x="1752599" y="1066800"/>
            <a:chExt cx="5638802" cy="2108234"/>
          </a:xfrm>
        </p:grpSpPr>
        <p:pic>
          <p:nvPicPr>
            <p:cNvPr id="4" name="Picture 3"/>
            <p:cNvPicPr>
              <a:picLocks noChangeAspect="1"/>
            </p:cNvPicPr>
            <p:nvPr/>
          </p:nvPicPr>
          <p:blipFill>
            <a:blip r:embed="rId3" cstate="print"/>
            <a:stretch>
              <a:fillRect/>
            </a:stretch>
          </p:blipFill>
          <p:spPr>
            <a:xfrm>
              <a:off x="2255520" y="1066800"/>
              <a:ext cx="4632960" cy="1414222"/>
            </a:xfrm>
            <a:prstGeom prst="rect">
              <a:avLst/>
            </a:prstGeom>
          </p:spPr>
        </p:pic>
        <p:sp>
          <p:nvSpPr>
            <p:cNvPr id="6" name="TextBox 5"/>
            <p:cNvSpPr txBox="1"/>
            <p:nvPr/>
          </p:nvSpPr>
          <p:spPr>
            <a:xfrm>
              <a:off x="1752599" y="2528703"/>
              <a:ext cx="5638802" cy="646331"/>
            </a:xfrm>
            <a:prstGeom prst="rect">
              <a:avLst/>
            </a:prstGeom>
            <a:noFill/>
            <a:ln>
              <a:noFill/>
            </a:ln>
            <a:effectLst/>
          </p:spPr>
          <p:txBody>
            <a:bodyPr wrap="square" rtlCol="0">
              <a:spAutoFit/>
            </a:bodyPr>
            <a:lstStyle/>
            <a:p>
              <a:pPr algn="ctr" fontAlgn="auto">
                <a:spcBef>
                  <a:spcPts val="0"/>
                </a:spcBef>
                <a:spcAft>
                  <a:spcPts val="0"/>
                </a:spcAft>
              </a:pPr>
              <a:r>
                <a:rPr lang="en-US" dirty="0" smtClean="0">
                  <a:solidFill>
                    <a:prstClr val="black"/>
                  </a:solidFill>
                  <a:latin typeface="Calibri"/>
                </a:rPr>
                <a:t>Shared infrastructure to manage and share resources across libraries and across communities.</a:t>
              </a:r>
              <a:endParaRPr lang="en-US" dirty="0">
                <a:solidFill>
                  <a:prstClr val="black"/>
                </a:solidFill>
                <a:latin typeface="Calibri"/>
              </a:endParaRPr>
            </a:p>
          </p:txBody>
        </p:sp>
      </p:grpSp>
      <p:grpSp>
        <p:nvGrpSpPr>
          <p:cNvPr id="3" name="Group 8"/>
          <p:cNvGrpSpPr/>
          <p:nvPr/>
        </p:nvGrpSpPr>
        <p:grpSpPr>
          <a:xfrm>
            <a:off x="2133600" y="848943"/>
            <a:ext cx="4876800" cy="2170331"/>
            <a:chOff x="2133600" y="3581400"/>
            <a:chExt cx="4876800" cy="2170331"/>
          </a:xfrm>
        </p:grpSpPr>
        <p:pic>
          <p:nvPicPr>
            <p:cNvPr id="5" name="Picture 4"/>
            <p:cNvPicPr>
              <a:picLocks noChangeAspect="1"/>
            </p:cNvPicPr>
            <p:nvPr/>
          </p:nvPicPr>
          <p:blipFill>
            <a:blip r:embed="rId4" cstate="print"/>
            <a:stretch>
              <a:fillRect/>
            </a:stretch>
          </p:blipFill>
          <p:spPr>
            <a:xfrm>
              <a:off x="2400300" y="3581400"/>
              <a:ext cx="4343400" cy="1611188"/>
            </a:xfrm>
            <a:prstGeom prst="rect">
              <a:avLst/>
            </a:prstGeom>
          </p:spPr>
        </p:pic>
        <p:sp>
          <p:nvSpPr>
            <p:cNvPr id="7" name="TextBox 6"/>
            <p:cNvSpPr txBox="1"/>
            <p:nvPr/>
          </p:nvSpPr>
          <p:spPr>
            <a:xfrm>
              <a:off x="2133600" y="5105400"/>
              <a:ext cx="4876800" cy="646331"/>
            </a:xfrm>
            <a:prstGeom prst="rect">
              <a:avLst/>
            </a:prstGeom>
            <a:noFill/>
            <a:ln>
              <a:noFill/>
            </a:ln>
            <a:effectLst/>
          </p:spPr>
          <p:txBody>
            <a:bodyPr wrap="square" rtlCol="0">
              <a:spAutoFit/>
            </a:bodyPr>
            <a:lstStyle/>
            <a:p>
              <a:pPr algn="ctr" fontAlgn="auto">
                <a:spcBef>
                  <a:spcPts val="0"/>
                </a:spcBef>
                <a:spcAft>
                  <a:spcPts val="0"/>
                </a:spcAft>
              </a:pPr>
              <a:r>
                <a:rPr lang="en-US" dirty="0" smtClean="0">
                  <a:solidFill>
                    <a:prstClr val="black"/>
                  </a:solidFill>
                  <a:latin typeface="Calibri"/>
                </a:rPr>
                <a:t>Shared data about the world’s libraries.  </a:t>
              </a:r>
              <a:br>
                <a:rPr lang="en-US" dirty="0" smtClean="0">
                  <a:solidFill>
                    <a:prstClr val="black"/>
                  </a:solidFill>
                  <a:latin typeface="Calibri"/>
                </a:rPr>
              </a:br>
              <a:r>
                <a:rPr lang="en-US" dirty="0" smtClean="0">
                  <a:solidFill>
                    <a:prstClr val="black"/>
                  </a:solidFill>
                  <a:latin typeface="Calibri"/>
                </a:rPr>
                <a:t>Find and get it.</a:t>
              </a:r>
              <a:endParaRPr lang="en-US" dirty="0">
                <a:solidFill>
                  <a:prstClr val="black"/>
                </a:solidFill>
                <a:latin typeface="Calibri"/>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bodyPr>
          <a:lstStyle/>
          <a:p>
            <a:r>
              <a:rPr dirty="0" smtClean="0">
                <a:ea typeface="ＭＳ Ｐゴシック" pitchFamily="34" charset="-128"/>
              </a:rPr>
              <a:t>Challenges…</a:t>
            </a:r>
          </a:p>
        </p:txBody>
      </p:sp>
      <p:sp>
        <p:nvSpPr>
          <p:cNvPr id="3" name="Oval 2"/>
          <p:cNvSpPr>
            <a:spLocks noChangeArrowheads="1"/>
          </p:cNvSpPr>
          <p:nvPr/>
        </p:nvSpPr>
        <p:spPr bwMode="auto">
          <a:xfrm>
            <a:off x="1087438" y="2794000"/>
            <a:ext cx="1800225" cy="1079500"/>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400" dirty="0">
                <a:solidFill>
                  <a:srgbClr val="000000"/>
                </a:solidFill>
                <a:ea typeface="ＭＳ Ｐゴシック" pitchFamily="34" charset="-128"/>
              </a:rPr>
              <a:t>Mainstream alternatives to </a:t>
            </a:r>
            <a:r>
              <a:rPr lang="en-US" sz="1400" dirty="0" smtClean="0">
                <a:solidFill>
                  <a:srgbClr val="000000"/>
                </a:solidFill>
                <a:ea typeface="ＭＳ Ｐゴシック" pitchFamily="34" charset="-128"/>
              </a:rPr>
              <a:t>library services</a:t>
            </a:r>
            <a:endParaRPr lang="en-US" sz="1400" dirty="0">
              <a:solidFill>
                <a:srgbClr val="000000"/>
              </a:solidFill>
              <a:ea typeface="ＭＳ Ｐゴシック" pitchFamily="34" charset="-128"/>
            </a:endParaRPr>
          </a:p>
        </p:txBody>
      </p:sp>
      <p:sp>
        <p:nvSpPr>
          <p:cNvPr id="5" name="Oval 4"/>
          <p:cNvSpPr>
            <a:spLocks noChangeArrowheads="1"/>
          </p:cNvSpPr>
          <p:nvPr/>
        </p:nvSpPr>
        <p:spPr bwMode="auto">
          <a:xfrm>
            <a:off x="3749675" y="2743200"/>
            <a:ext cx="1800225" cy="1079500"/>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400" dirty="0">
                <a:solidFill>
                  <a:srgbClr val="000000"/>
                </a:solidFill>
                <a:latin typeface="Arial" pitchFamily="34" charset="0"/>
                <a:ea typeface="ＭＳ Ｐゴシック" pitchFamily="34" charset="-128"/>
              </a:rPr>
              <a:t>Demand declining for traditional services</a:t>
            </a:r>
          </a:p>
        </p:txBody>
      </p:sp>
      <p:sp>
        <p:nvSpPr>
          <p:cNvPr id="6" name="Oval 5"/>
          <p:cNvSpPr>
            <a:spLocks noChangeArrowheads="1"/>
          </p:cNvSpPr>
          <p:nvPr/>
        </p:nvSpPr>
        <p:spPr bwMode="auto">
          <a:xfrm>
            <a:off x="6308725" y="2752725"/>
            <a:ext cx="1800225" cy="1079500"/>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400" dirty="0">
                <a:solidFill>
                  <a:srgbClr val="000000"/>
                </a:solidFill>
                <a:latin typeface="Arial" pitchFamily="34" charset="0"/>
                <a:ea typeface="ＭＳ Ｐゴシック" pitchFamily="34" charset="-128"/>
              </a:rPr>
              <a:t>New patron demands</a:t>
            </a:r>
          </a:p>
        </p:txBody>
      </p:sp>
      <p:sp>
        <p:nvSpPr>
          <p:cNvPr id="7" name="Oval 6"/>
          <p:cNvSpPr>
            <a:spLocks noChangeArrowheads="1"/>
          </p:cNvSpPr>
          <p:nvPr/>
        </p:nvSpPr>
        <p:spPr bwMode="auto">
          <a:xfrm>
            <a:off x="2530475" y="4359275"/>
            <a:ext cx="1800225" cy="1079500"/>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400" dirty="0">
                <a:solidFill>
                  <a:srgbClr val="000000"/>
                </a:solidFill>
                <a:latin typeface="Arial" pitchFamily="34" charset="0"/>
                <a:ea typeface="ＭＳ Ｐゴシック" pitchFamily="34" charset="-128"/>
              </a:rPr>
              <a:t>Managing down print</a:t>
            </a:r>
          </a:p>
        </p:txBody>
      </p:sp>
      <p:sp>
        <p:nvSpPr>
          <p:cNvPr id="8" name="Oval 7"/>
          <p:cNvSpPr>
            <a:spLocks noChangeArrowheads="1"/>
          </p:cNvSpPr>
          <p:nvPr/>
        </p:nvSpPr>
        <p:spPr bwMode="auto">
          <a:xfrm>
            <a:off x="4906963" y="4338638"/>
            <a:ext cx="1800225" cy="1079500"/>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400" dirty="0">
                <a:solidFill>
                  <a:srgbClr val="000000"/>
                </a:solidFill>
                <a:latin typeface="Arial" pitchFamily="34" charset="0"/>
                <a:ea typeface="ＭＳ Ｐゴシック" pitchFamily="34" charset="-128"/>
              </a:rPr>
              <a:t>E-books at a tipping point</a:t>
            </a:r>
          </a:p>
        </p:txBody>
      </p:sp>
      <p:sp>
        <p:nvSpPr>
          <p:cNvPr id="9" name="Oval 8"/>
          <p:cNvSpPr>
            <a:spLocks noChangeArrowheads="1"/>
          </p:cNvSpPr>
          <p:nvPr/>
        </p:nvSpPr>
        <p:spPr bwMode="auto">
          <a:xfrm>
            <a:off x="223838" y="4338638"/>
            <a:ext cx="1800225" cy="1081087"/>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400" dirty="0">
                <a:solidFill>
                  <a:srgbClr val="000000"/>
                </a:solidFill>
                <a:latin typeface="Arial" pitchFamily="34" charset="0"/>
                <a:ea typeface="ＭＳ Ｐゴシック" pitchFamily="34" charset="-128"/>
              </a:rPr>
              <a:t>Alignment to institutional</a:t>
            </a:r>
            <a:r>
              <a:rPr lang="en-US" sz="1400" dirty="0" smtClean="0">
                <a:solidFill>
                  <a:srgbClr val="000000"/>
                </a:solidFill>
                <a:latin typeface="Arial" pitchFamily="34" charset="0"/>
                <a:ea typeface="ＭＳ Ｐゴシック" pitchFamily="34" charset="-128"/>
              </a:rPr>
              <a:t>/</a:t>
            </a:r>
          </a:p>
          <a:p>
            <a:pPr algn="ctr" defTabSz="914400" fontAlgn="base">
              <a:spcBef>
                <a:spcPct val="0"/>
              </a:spcBef>
              <a:spcAft>
                <a:spcPct val="0"/>
              </a:spcAft>
            </a:pPr>
            <a:r>
              <a:rPr lang="en-US" sz="1400" dirty="0" smtClean="0">
                <a:solidFill>
                  <a:srgbClr val="000000"/>
                </a:solidFill>
                <a:latin typeface="Arial" pitchFamily="34" charset="0"/>
                <a:ea typeface="ＭＳ Ｐゴシック" pitchFamily="34" charset="-128"/>
              </a:rPr>
              <a:t>societal </a:t>
            </a:r>
            <a:r>
              <a:rPr lang="en-US" sz="1400" dirty="0">
                <a:solidFill>
                  <a:srgbClr val="000000"/>
                </a:solidFill>
                <a:latin typeface="Arial" pitchFamily="34" charset="0"/>
                <a:ea typeface="ＭＳ Ｐゴシック" pitchFamily="34" charset="-128"/>
              </a:rPr>
              <a:t>goals</a:t>
            </a:r>
          </a:p>
        </p:txBody>
      </p:sp>
      <p:sp>
        <p:nvSpPr>
          <p:cNvPr id="10" name="Oval 9"/>
          <p:cNvSpPr>
            <a:spLocks noChangeArrowheads="1"/>
          </p:cNvSpPr>
          <p:nvPr/>
        </p:nvSpPr>
        <p:spPr bwMode="auto">
          <a:xfrm>
            <a:off x="7102475" y="4338638"/>
            <a:ext cx="1800225" cy="1081087"/>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400" dirty="0">
                <a:solidFill>
                  <a:srgbClr val="000000"/>
                </a:solidFill>
                <a:ea typeface="ＭＳ Ｐゴシック" pitchFamily="34" charset="-128"/>
              </a:rPr>
              <a:t>Re-purposing library space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200"/>
                            </p:stCondLst>
                            <p:childTnLst>
                              <p:par>
                                <p:cTn id="8" presetID="1" presetClass="entr" presetSubtype="0" fill="hold" grpId="0" nodeType="afterEffect">
                                  <p:stCondLst>
                                    <p:cond delay="2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nodeType="afterGroup">
                            <p:stCondLst>
                              <p:cond delay="400"/>
                            </p:stCondLst>
                            <p:childTnLst>
                              <p:par>
                                <p:cTn id="11" presetID="1" presetClass="entr" presetSubtype="0" fill="hold" grpId="0" nodeType="afterEffect">
                                  <p:stCondLst>
                                    <p:cond delay="2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nodeType="afterGroup">
                            <p:stCondLst>
                              <p:cond delay="6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nodeType="afterGroup">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nodeType="afterGroup">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bodyPr>
          <a:lstStyle/>
          <a:p>
            <a:r>
              <a:rPr dirty="0" smtClean="0">
                <a:ea typeface="ＭＳ Ｐゴシック" pitchFamily="34" charset="-128"/>
              </a:rPr>
              <a:t>Challenges…</a:t>
            </a:r>
          </a:p>
        </p:txBody>
      </p:sp>
      <p:sp>
        <p:nvSpPr>
          <p:cNvPr id="10" name="Oval 9"/>
          <p:cNvSpPr>
            <a:spLocks noChangeArrowheads="1"/>
          </p:cNvSpPr>
          <p:nvPr/>
        </p:nvSpPr>
        <p:spPr bwMode="auto">
          <a:xfrm>
            <a:off x="1087438" y="2794000"/>
            <a:ext cx="1800225" cy="1079500"/>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400" dirty="0">
                <a:solidFill>
                  <a:srgbClr val="000000"/>
                </a:solidFill>
                <a:ea typeface="ＭＳ Ｐゴシック" pitchFamily="34" charset="-128"/>
              </a:rPr>
              <a:t>Mainstream alternatives to </a:t>
            </a:r>
            <a:r>
              <a:rPr lang="en-US" sz="1400" dirty="0" smtClean="0">
                <a:solidFill>
                  <a:srgbClr val="000000"/>
                </a:solidFill>
                <a:ea typeface="ＭＳ Ｐゴシック" pitchFamily="34" charset="-128"/>
              </a:rPr>
              <a:t>library services</a:t>
            </a:r>
            <a:endParaRPr lang="en-US" sz="1400" dirty="0">
              <a:solidFill>
                <a:srgbClr val="000000"/>
              </a:solidFill>
              <a:ea typeface="ＭＳ Ｐゴシック" pitchFamily="34" charset="-128"/>
            </a:endParaRPr>
          </a:p>
        </p:txBody>
      </p:sp>
      <p:sp>
        <p:nvSpPr>
          <p:cNvPr id="11" name="Oval 10"/>
          <p:cNvSpPr>
            <a:spLocks noChangeArrowheads="1"/>
          </p:cNvSpPr>
          <p:nvPr/>
        </p:nvSpPr>
        <p:spPr bwMode="auto">
          <a:xfrm>
            <a:off x="3749675" y="2743200"/>
            <a:ext cx="1800225" cy="1079500"/>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400" dirty="0">
                <a:solidFill>
                  <a:srgbClr val="000000"/>
                </a:solidFill>
                <a:latin typeface="Arial" pitchFamily="34" charset="0"/>
                <a:ea typeface="ＭＳ Ｐゴシック" pitchFamily="34" charset="-128"/>
              </a:rPr>
              <a:t>Demand declining for traditional services</a:t>
            </a:r>
          </a:p>
        </p:txBody>
      </p:sp>
      <p:sp>
        <p:nvSpPr>
          <p:cNvPr id="12" name="Oval 11"/>
          <p:cNvSpPr>
            <a:spLocks noChangeArrowheads="1"/>
          </p:cNvSpPr>
          <p:nvPr/>
        </p:nvSpPr>
        <p:spPr bwMode="auto">
          <a:xfrm>
            <a:off x="6308725" y="2752725"/>
            <a:ext cx="1800225" cy="1079500"/>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400" dirty="0">
                <a:solidFill>
                  <a:srgbClr val="000000"/>
                </a:solidFill>
                <a:latin typeface="Arial" pitchFamily="34" charset="0"/>
                <a:ea typeface="ＭＳ Ｐゴシック" pitchFamily="34" charset="-128"/>
              </a:rPr>
              <a:t>New patron demands</a:t>
            </a:r>
          </a:p>
        </p:txBody>
      </p:sp>
      <p:sp>
        <p:nvSpPr>
          <p:cNvPr id="13" name="Oval 12"/>
          <p:cNvSpPr>
            <a:spLocks noChangeArrowheads="1"/>
          </p:cNvSpPr>
          <p:nvPr/>
        </p:nvSpPr>
        <p:spPr bwMode="auto">
          <a:xfrm>
            <a:off x="2530475" y="4359275"/>
            <a:ext cx="1800225" cy="1079500"/>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400" dirty="0">
                <a:solidFill>
                  <a:srgbClr val="000000"/>
                </a:solidFill>
                <a:latin typeface="Arial" pitchFamily="34" charset="0"/>
                <a:ea typeface="ＭＳ Ｐゴシック" pitchFamily="34" charset="-128"/>
              </a:rPr>
              <a:t>Managing down print</a:t>
            </a:r>
          </a:p>
        </p:txBody>
      </p:sp>
      <p:sp>
        <p:nvSpPr>
          <p:cNvPr id="14" name="Oval 13"/>
          <p:cNvSpPr>
            <a:spLocks noChangeArrowheads="1"/>
          </p:cNvSpPr>
          <p:nvPr/>
        </p:nvSpPr>
        <p:spPr bwMode="auto">
          <a:xfrm>
            <a:off x="4906963" y="4338638"/>
            <a:ext cx="1800225" cy="1079500"/>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400" dirty="0">
                <a:solidFill>
                  <a:srgbClr val="000000"/>
                </a:solidFill>
                <a:latin typeface="Arial" pitchFamily="34" charset="0"/>
                <a:ea typeface="ＭＳ Ｐゴシック" pitchFamily="34" charset="-128"/>
              </a:rPr>
              <a:t>E-books at a tipping point</a:t>
            </a:r>
          </a:p>
        </p:txBody>
      </p:sp>
      <p:sp>
        <p:nvSpPr>
          <p:cNvPr id="15" name="Oval 14"/>
          <p:cNvSpPr>
            <a:spLocks noChangeArrowheads="1"/>
          </p:cNvSpPr>
          <p:nvPr/>
        </p:nvSpPr>
        <p:spPr bwMode="auto">
          <a:xfrm>
            <a:off x="223838" y="4338638"/>
            <a:ext cx="1800225" cy="1081087"/>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400" dirty="0">
                <a:solidFill>
                  <a:srgbClr val="000000"/>
                </a:solidFill>
                <a:latin typeface="Arial" pitchFamily="34" charset="0"/>
                <a:ea typeface="ＭＳ Ｐゴシック" pitchFamily="34" charset="-128"/>
              </a:rPr>
              <a:t>Alignment to institutional</a:t>
            </a:r>
            <a:r>
              <a:rPr lang="en-US" sz="1400" dirty="0" smtClean="0">
                <a:solidFill>
                  <a:srgbClr val="000000"/>
                </a:solidFill>
                <a:latin typeface="Arial" pitchFamily="34" charset="0"/>
                <a:ea typeface="ＭＳ Ｐゴシック" pitchFamily="34" charset="-128"/>
              </a:rPr>
              <a:t>/</a:t>
            </a:r>
          </a:p>
          <a:p>
            <a:pPr algn="ctr" defTabSz="914400" fontAlgn="base">
              <a:spcBef>
                <a:spcPct val="0"/>
              </a:spcBef>
              <a:spcAft>
                <a:spcPct val="0"/>
              </a:spcAft>
            </a:pPr>
            <a:r>
              <a:rPr lang="en-US" sz="1400" dirty="0" smtClean="0">
                <a:solidFill>
                  <a:srgbClr val="000000"/>
                </a:solidFill>
                <a:latin typeface="Arial" pitchFamily="34" charset="0"/>
                <a:ea typeface="ＭＳ Ｐゴシック" pitchFamily="34" charset="-128"/>
              </a:rPr>
              <a:t>societal </a:t>
            </a:r>
            <a:r>
              <a:rPr lang="en-US" sz="1400" dirty="0">
                <a:solidFill>
                  <a:srgbClr val="000000"/>
                </a:solidFill>
                <a:latin typeface="Arial" pitchFamily="34" charset="0"/>
                <a:ea typeface="ＭＳ Ｐゴシック" pitchFamily="34" charset="-128"/>
              </a:rPr>
              <a:t>goals</a:t>
            </a:r>
          </a:p>
        </p:txBody>
      </p:sp>
      <p:sp>
        <p:nvSpPr>
          <p:cNvPr id="16" name="Oval 15"/>
          <p:cNvSpPr>
            <a:spLocks noChangeArrowheads="1"/>
          </p:cNvSpPr>
          <p:nvPr/>
        </p:nvSpPr>
        <p:spPr bwMode="auto">
          <a:xfrm>
            <a:off x="7102475" y="4338638"/>
            <a:ext cx="1800225" cy="1081087"/>
          </a:xfrm>
          <a:prstGeom prst="ellipse">
            <a:avLst/>
          </a:prstGeom>
          <a:solidFill>
            <a:schemeClr val="bg1"/>
          </a:solidFill>
          <a:ln w="28575">
            <a:solidFill>
              <a:srgbClr val="17375E"/>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400" dirty="0">
                <a:solidFill>
                  <a:srgbClr val="000000"/>
                </a:solidFill>
                <a:ea typeface="ＭＳ Ｐゴシック" pitchFamily="34" charset="-128"/>
              </a:rPr>
              <a:t>Re-purposing library space</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Ensuring library relevance in an increasingly digital / online/ network level / </a:t>
            </a: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Webscale </a:t>
            </a: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world</a:t>
            </a:r>
            <a:r>
              <a:rPr lang="en-US" sz="1200" b="1" dirty="0">
                <a:solidFill>
                  <a:prstClr val="white">
                    <a:lumMod val="50000"/>
                  </a:prstClr>
                </a:solidFill>
                <a:effectLst>
                  <a:outerShdw blurRad="38100" dist="38100" dir="2700000" algn="tl">
                    <a:srgbClr val="000000">
                      <a:alpha val="43137"/>
                    </a:srgbClr>
                  </a:outerShdw>
                </a:effectLst>
                <a:ea typeface="ＭＳ Ｐゴシック" pitchFamily="34" charset="-128"/>
              </a:rPr>
              <a:t>.</a:t>
            </a:r>
            <a:endParaRPr lang="en-US" sz="1200" dirty="0">
              <a:solidFill>
                <a:prstClr val="white">
                  <a:lumMod val="50000"/>
                </a:prstClr>
              </a:solidFill>
              <a:effectLst>
                <a:outerShdw blurRad="38100" dist="38100" dir="2700000" algn="tl">
                  <a:srgbClr val="000000">
                    <a:alpha val="43137"/>
                  </a:srgbClr>
                </a:outerShdw>
              </a:effectLst>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0" presetClass="path" presetSubtype="0" accel="50000" decel="50000" fill="hold" grpId="0" nodeType="withEffect">
                                  <p:stCondLst>
                                    <p:cond delay="0"/>
                                  </p:stCondLst>
                                  <p:childTnLst>
                                    <p:animMotion origin="layout" path="M -1.11111E-6 -1.11111E-6 L 0.11563 -0.2831 " pathEditMode="relative" rAng="0" ptsTypes="AA">
                                      <p:cBhvr>
                                        <p:cTn id="9" dur="2000" fill="hold"/>
                                        <p:tgtEl>
                                          <p:spTgt spid="10"/>
                                        </p:tgtEl>
                                        <p:attrNameLst>
                                          <p:attrName>ppt_x</p:attrName>
                                          <p:attrName>ppt_y</p:attrName>
                                        </p:attrNameLst>
                                      </p:cBhvr>
                                      <p:rCtr x="58" y="-142"/>
                                    </p:animMotion>
                                  </p:childTnLst>
                                </p:cTn>
                              </p:par>
                              <p:par>
                                <p:cTn id="10" presetID="0" presetClass="path" presetSubtype="0" accel="50000" decel="50000" fill="hold" grpId="0" nodeType="withEffect">
                                  <p:stCondLst>
                                    <p:cond delay="0"/>
                                  </p:stCondLst>
                                  <p:childTnLst>
                                    <p:animMotion origin="layout" path="M 3.05556E-6 -3.7037E-6 L -0.00452 -0.27685 " pathEditMode="relative" rAng="0" ptsTypes="AA">
                                      <p:cBhvr>
                                        <p:cTn id="11" dur="2000" fill="hold"/>
                                        <p:tgtEl>
                                          <p:spTgt spid="11"/>
                                        </p:tgtEl>
                                        <p:attrNameLst>
                                          <p:attrName>ppt_x</p:attrName>
                                          <p:attrName>ppt_y</p:attrName>
                                        </p:attrNameLst>
                                      </p:cBhvr>
                                      <p:rCtr x="-2" y="-138"/>
                                    </p:animMotion>
                                  </p:childTnLst>
                                </p:cTn>
                              </p:par>
                              <p:par>
                                <p:cTn id="12" presetID="0" presetClass="path" presetSubtype="0" accel="50000" decel="50000" fill="hold" grpId="0" nodeType="withEffect">
                                  <p:stCondLst>
                                    <p:cond delay="0"/>
                                  </p:stCondLst>
                                  <p:childTnLst>
                                    <p:animMotion origin="layout" path="M 1.94444E-6 -2.59259E-6 L -0.1467 -0.26805 " pathEditMode="relative" rAng="0" ptsTypes="AA">
                                      <p:cBhvr>
                                        <p:cTn id="13" dur="2000" fill="hold"/>
                                        <p:tgtEl>
                                          <p:spTgt spid="12"/>
                                        </p:tgtEl>
                                        <p:attrNameLst>
                                          <p:attrName>ppt_x</p:attrName>
                                          <p:attrName>ppt_y</p:attrName>
                                        </p:attrNameLst>
                                      </p:cBhvr>
                                      <p:rCtr x="-73" y="-134"/>
                                    </p:animMotion>
                                  </p:childTnLst>
                                </p:cTn>
                              </p:par>
                              <p:par>
                                <p:cTn id="14" presetID="0" presetClass="path" presetSubtype="0" accel="50000" decel="50000" fill="hold" grpId="0" nodeType="withEffect">
                                  <p:stCondLst>
                                    <p:cond delay="0"/>
                                  </p:stCondLst>
                                  <p:childTnLst>
                                    <p:animMotion origin="layout" path="M -3.61111E-6 -1.85185E-6 L 0.02431 -0.50509 " pathEditMode="relative" rAng="0" ptsTypes="AA">
                                      <p:cBhvr>
                                        <p:cTn id="15" dur="2000" fill="hold"/>
                                        <p:tgtEl>
                                          <p:spTgt spid="13"/>
                                        </p:tgtEl>
                                        <p:attrNameLst>
                                          <p:attrName>ppt_x</p:attrName>
                                          <p:attrName>ppt_y</p:attrName>
                                        </p:attrNameLst>
                                      </p:cBhvr>
                                      <p:rCtr x="12" y="-253"/>
                                    </p:animMotion>
                                  </p:childTnLst>
                                </p:cTn>
                              </p:par>
                              <p:par>
                                <p:cTn id="16" presetID="0" presetClass="path" presetSubtype="0" accel="50000" decel="50000" fill="hold" grpId="0" nodeType="withEffect">
                                  <p:stCondLst>
                                    <p:cond delay="0"/>
                                  </p:stCondLst>
                                  <p:childTnLst>
                                    <p:animMotion origin="layout" path="M 5.55556E-7 -2.59259E-6 L -0.05226 -0.5037 " pathEditMode="relative" rAng="0" ptsTypes="AA">
                                      <p:cBhvr>
                                        <p:cTn id="17" dur="2000" fill="hold"/>
                                        <p:tgtEl>
                                          <p:spTgt spid="14"/>
                                        </p:tgtEl>
                                        <p:attrNameLst>
                                          <p:attrName>ppt_x</p:attrName>
                                          <p:attrName>ppt_y</p:attrName>
                                        </p:attrNameLst>
                                      </p:cBhvr>
                                      <p:rCtr x="-26" y="-252"/>
                                    </p:animMotion>
                                  </p:childTnLst>
                                </p:cTn>
                              </p:par>
                              <p:par>
                                <p:cTn id="18" presetID="0" presetClass="path" presetSubtype="0" accel="50000" decel="50000" fill="hold" grpId="0" nodeType="withEffect">
                                  <p:stCondLst>
                                    <p:cond delay="0"/>
                                  </p:stCondLst>
                                  <p:childTnLst>
                                    <p:animMotion origin="layout" path="M 3.33333E-6 -2.59259E-6 L 0.14218 -0.51551 " pathEditMode="relative" rAng="0" ptsTypes="AA">
                                      <p:cBhvr>
                                        <p:cTn id="19" dur="2000" fill="hold"/>
                                        <p:tgtEl>
                                          <p:spTgt spid="15"/>
                                        </p:tgtEl>
                                        <p:attrNameLst>
                                          <p:attrName>ppt_x</p:attrName>
                                          <p:attrName>ppt_y</p:attrName>
                                        </p:attrNameLst>
                                      </p:cBhvr>
                                      <p:rCtr x="71" y="-258"/>
                                    </p:animMotion>
                                  </p:childTnLst>
                                </p:cTn>
                              </p:par>
                              <p:par>
                                <p:cTn id="20" presetID="0" presetClass="path" presetSubtype="0" accel="50000" decel="50000" fill="hold" grpId="0" nodeType="withEffect">
                                  <p:stCondLst>
                                    <p:cond delay="0"/>
                                  </p:stCondLst>
                                  <p:childTnLst>
                                    <p:animMotion origin="layout" path="M -3.61111E-6 -2.59259E-6 L -0.15798 -0.50092 " pathEditMode="relative" rAng="0" ptsTypes="AA">
                                      <p:cBhvr>
                                        <p:cTn id="21" dur="2000" fill="hold"/>
                                        <p:tgtEl>
                                          <p:spTgt spid="16"/>
                                        </p:tgtEl>
                                        <p:attrNameLst>
                                          <p:attrName>ppt_x</p:attrName>
                                          <p:attrName>ppt_y</p:attrName>
                                        </p:attrNameLst>
                                      </p:cBhvr>
                                      <p:rCtr x="-79" y="-250"/>
                                    </p:animMotion>
                                  </p:childTnLst>
                                </p:cTn>
                              </p:par>
                              <p:par>
                                <p:cTn id="22" presetID="6" presetClass="emph" presetSubtype="0" fill="hold" grpId="1" nodeType="withEffect">
                                  <p:stCondLst>
                                    <p:cond delay="0"/>
                                  </p:stCondLst>
                                  <p:childTnLst>
                                    <p:animScale>
                                      <p:cBhvr>
                                        <p:cTn id="23" dur="2000" fill="hold"/>
                                        <p:tgtEl>
                                          <p:spTgt spid="10"/>
                                        </p:tgtEl>
                                      </p:cBhvr>
                                      <p:by x="50000" y="50000"/>
                                    </p:animScale>
                                  </p:childTnLst>
                                </p:cTn>
                              </p:par>
                              <p:par>
                                <p:cTn id="24" presetID="6" presetClass="emph" presetSubtype="0" fill="hold" grpId="1" nodeType="withEffect">
                                  <p:stCondLst>
                                    <p:cond delay="0"/>
                                  </p:stCondLst>
                                  <p:childTnLst>
                                    <p:animScale>
                                      <p:cBhvr>
                                        <p:cTn id="25" dur="2000" fill="hold"/>
                                        <p:tgtEl>
                                          <p:spTgt spid="11"/>
                                        </p:tgtEl>
                                      </p:cBhvr>
                                      <p:by x="50000" y="50000"/>
                                    </p:animScale>
                                  </p:childTnLst>
                                </p:cTn>
                              </p:par>
                              <p:par>
                                <p:cTn id="26" presetID="6" presetClass="emph" presetSubtype="0" fill="hold" grpId="1" nodeType="withEffect">
                                  <p:stCondLst>
                                    <p:cond delay="0"/>
                                  </p:stCondLst>
                                  <p:childTnLst>
                                    <p:animScale>
                                      <p:cBhvr>
                                        <p:cTn id="27" dur="2000" fill="hold"/>
                                        <p:tgtEl>
                                          <p:spTgt spid="12"/>
                                        </p:tgtEl>
                                      </p:cBhvr>
                                      <p:by x="50000" y="50000"/>
                                    </p:animScale>
                                  </p:childTnLst>
                                </p:cTn>
                              </p:par>
                              <p:par>
                                <p:cTn id="28" presetID="6" presetClass="emph" presetSubtype="0" fill="hold" grpId="1" nodeType="withEffect">
                                  <p:stCondLst>
                                    <p:cond delay="0"/>
                                  </p:stCondLst>
                                  <p:childTnLst>
                                    <p:animScale>
                                      <p:cBhvr>
                                        <p:cTn id="29" dur="2000" fill="hold"/>
                                        <p:tgtEl>
                                          <p:spTgt spid="13"/>
                                        </p:tgtEl>
                                      </p:cBhvr>
                                      <p:by x="50000" y="50000"/>
                                    </p:animScale>
                                  </p:childTnLst>
                                </p:cTn>
                              </p:par>
                              <p:par>
                                <p:cTn id="30" presetID="6" presetClass="emph" presetSubtype="0" fill="hold" grpId="1" nodeType="withEffect">
                                  <p:stCondLst>
                                    <p:cond delay="0"/>
                                  </p:stCondLst>
                                  <p:childTnLst>
                                    <p:animScale>
                                      <p:cBhvr>
                                        <p:cTn id="31" dur="2000" fill="hold"/>
                                        <p:tgtEl>
                                          <p:spTgt spid="14"/>
                                        </p:tgtEl>
                                      </p:cBhvr>
                                      <p:by x="50000" y="50000"/>
                                    </p:animScale>
                                  </p:childTnLst>
                                </p:cTn>
                              </p:par>
                              <p:par>
                                <p:cTn id="32" presetID="6" presetClass="emph" presetSubtype="0" fill="hold" grpId="1" nodeType="withEffect">
                                  <p:stCondLst>
                                    <p:cond delay="0"/>
                                  </p:stCondLst>
                                  <p:childTnLst>
                                    <p:animScale>
                                      <p:cBhvr>
                                        <p:cTn id="33" dur="2000" fill="hold"/>
                                        <p:tgtEl>
                                          <p:spTgt spid="15"/>
                                        </p:tgtEl>
                                      </p:cBhvr>
                                      <p:by x="50000" y="50000"/>
                                    </p:animScale>
                                  </p:childTnLst>
                                </p:cTn>
                              </p:par>
                              <p:par>
                                <p:cTn id="34" presetID="6" presetClass="emph" presetSubtype="0" fill="hold" grpId="1" nodeType="withEffect">
                                  <p:stCondLst>
                                    <p:cond delay="0"/>
                                  </p:stCondLst>
                                  <p:childTnLst>
                                    <p:animScale>
                                      <p:cBhvr>
                                        <p:cTn id="35" dur="2000" fill="hold"/>
                                        <p:tgtEl>
                                          <p:spTgt spid="16"/>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bodyPr>
          <a:lstStyle/>
          <a:p>
            <a:r>
              <a:rPr dirty="0" smtClean="0">
                <a:ea typeface="ＭＳ Ｐゴシック" pitchFamily="34" charset="-128"/>
              </a:rPr>
              <a:t>Challenges…</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Ensuring library relevance in an increasingly digital / online/ network level / </a:t>
            </a: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Webscale </a:t>
            </a: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world</a:t>
            </a:r>
            <a:r>
              <a:rPr lang="en-US" sz="1200" b="1" dirty="0">
                <a:solidFill>
                  <a:prstClr val="white">
                    <a:lumMod val="50000"/>
                  </a:prstClr>
                </a:solidFill>
                <a:effectLst>
                  <a:outerShdw blurRad="38100" dist="38100" dir="2700000" algn="tl">
                    <a:srgbClr val="000000">
                      <a:alpha val="43137"/>
                    </a:srgbClr>
                  </a:outerShdw>
                </a:effectLst>
                <a:ea typeface="ＭＳ Ｐゴシック" pitchFamily="34" charset="-128"/>
              </a:rPr>
              <a:t>.</a:t>
            </a:r>
            <a:endParaRPr lang="en-US" sz="1200" dirty="0">
              <a:solidFill>
                <a:prstClr val="white">
                  <a:lumMod val="50000"/>
                </a:prstClr>
              </a:solidFill>
              <a:effectLst>
                <a:outerShdw blurRad="38100" dist="38100" dir="2700000" algn="tl">
                  <a:srgbClr val="000000">
                    <a:alpha val="43137"/>
                  </a:srgbClr>
                </a:outerShdw>
              </a:effectLst>
              <a:ea typeface="ＭＳ Ｐゴシック" pitchFamily="34" charset="-128"/>
            </a:endParaRPr>
          </a:p>
        </p:txBody>
      </p:sp>
      <p:sp>
        <p:nvSpPr>
          <p:cNvPr id="10" name="Oval 9"/>
          <p:cNvSpPr>
            <a:spLocks noChangeArrowheads="1"/>
          </p:cNvSpPr>
          <p:nvPr/>
        </p:nvSpPr>
        <p:spPr bwMode="auto">
          <a:xfrm>
            <a:off x="1087438" y="3433763"/>
            <a:ext cx="1800225" cy="1079500"/>
          </a:xfrm>
          <a:prstGeom prst="ellipse">
            <a:avLst/>
          </a:prstGeom>
          <a:solidFill>
            <a:schemeClr val="bg1"/>
          </a:solidFill>
          <a:ln w="28575">
            <a:solidFill>
              <a:srgbClr val="77933C"/>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Library funding</a:t>
            </a:r>
          </a:p>
        </p:txBody>
      </p:sp>
      <p:sp>
        <p:nvSpPr>
          <p:cNvPr id="11" name="Oval 10"/>
          <p:cNvSpPr>
            <a:spLocks noChangeArrowheads="1"/>
          </p:cNvSpPr>
          <p:nvPr/>
        </p:nvSpPr>
        <p:spPr bwMode="auto">
          <a:xfrm>
            <a:off x="3749675" y="3382963"/>
            <a:ext cx="1800225" cy="1079500"/>
          </a:xfrm>
          <a:prstGeom prst="ellipse">
            <a:avLst/>
          </a:prstGeom>
          <a:solidFill>
            <a:schemeClr val="bg1"/>
          </a:solidFill>
          <a:ln w="28575">
            <a:solidFill>
              <a:srgbClr val="77933C"/>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Budget pressures</a:t>
            </a:r>
          </a:p>
        </p:txBody>
      </p:sp>
      <p:sp>
        <p:nvSpPr>
          <p:cNvPr id="12" name="Oval 11"/>
          <p:cNvSpPr>
            <a:spLocks noChangeArrowheads="1"/>
          </p:cNvSpPr>
          <p:nvPr/>
        </p:nvSpPr>
        <p:spPr bwMode="auto">
          <a:xfrm>
            <a:off x="6308725" y="3394075"/>
            <a:ext cx="1800225" cy="1079500"/>
          </a:xfrm>
          <a:prstGeom prst="ellipse">
            <a:avLst/>
          </a:prstGeom>
          <a:solidFill>
            <a:schemeClr val="bg1"/>
          </a:solidFill>
          <a:ln w="28575">
            <a:solidFill>
              <a:srgbClr val="77933C"/>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Global economy</a:t>
            </a:r>
          </a:p>
        </p:txBody>
      </p:sp>
      <p:sp>
        <p:nvSpPr>
          <p:cNvPr id="7" name="Oval 6"/>
          <p:cNvSpPr>
            <a:spLocks noChangeArrowheads="1"/>
          </p:cNvSpPr>
          <p:nvPr/>
        </p:nvSpPr>
        <p:spPr bwMode="auto">
          <a:xfrm>
            <a:off x="2652713" y="4662488"/>
            <a:ext cx="1798637" cy="1081087"/>
          </a:xfrm>
          <a:prstGeom prst="ellipse">
            <a:avLst/>
          </a:prstGeom>
          <a:solidFill>
            <a:schemeClr val="bg1"/>
          </a:solidFill>
          <a:ln w="28575">
            <a:solidFill>
              <a:srgbClr val="77933C"/>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Re-deploying library staff</a:t>
            </a:r>
          </a:p>
        </p:txBody>
      </p:sp>
      <p:sp>
        <p:nvSpPr>
          <p:cNvPr id="8" name="Oval 7"/>
          <p:cNvSpPr>
            <a:spLocks noChangeArrowheads="1"/>
          </p:cNvSpPr>
          <p:nvPr/>
        </p:nvSpPr>
        <p:spPr bwMode="auto">
          <a:xfrm>
            <a:off x="5192713" y="4662488"/>
            <a:ext cx="1946933" cy="1081087"/>
          </a:xfrm>
          <a:prstGeom prst="ellipse">
            <a:avLst/>
          </a:prstGeom>
          <a:solidFill>
            <a:schemeClr val="bg1"/>
          </a:solidFill>
          <a:ln w="28575">
            <a:solidFill>
              <a:srgbClr val="77933C"/>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600" dirty="0">
                <a:solidFill>
                  <a:srgbClr val="000000"/>
                </a:solidFill>
                <a:ea typeface="ＭＳ Ｐゴシック" pitchFamily="34" charset="-128"/>
              </a:rPr>
              <a:t>Outsourcing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200"/>
                            </p:stCondLst>
                            <p:childTnLst>
                              <p:par>
                                <p:cTn id="8" presetID="1" presetClass="entr" presetSubtype="0" fill="hold" grpId="0" nodeType="afterEffect">
                                  <p:stCondLst>
                                    <p:cond delay="2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nodeType="afterGroup">
                            <p:stCondLst>
                              <p:cond delay="400"/>
                            </p:stCondLst>
                            <p:childTnLst>
                              <p:par>
                                <p:cTn id="11" presetID="1" presetClass="entr" presetSubtype="0" fill="hold" grpId="0" nodeType="afterEffect">
                                  <p:stCondLst>
                                    <p:cond delay="2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nodeType="afterGroup">
                            <p:stCondLst>
                              <p:cond delay="600"/>
                            </p:stCondLst>
                            <p:childTnLst>
                              <p:par>
                                <p:cTn id="14" presetID="1" presetClass="entr" presetSubtype="0" fill="hold" grpId="0" nodeType="afterEffect">
                                  <p:stCondLst>
                                    <p:cond delay="2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nodeType="afterGroup">
                            <p:stCondLst>
                              <p:cond delay="800"/>
                            </p:stCondLst>
                            <p:childTnLst>
                              <p:par>
                                <p:cTn id="17" presetID="1" presetClass="entr" presetSubtype="0" fill="hold" grpId="0" nodeType="afterEffect">
                                  <p:stCondLst>
                                    <p:cond delay="20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bodyPr>
          <a:lstStyle/>
          <a:p>
            <a:r>
              <a:rPr dirty="0" smtClean="0">
                <a:ea typeface="ＭＳ Ｐゴシック" pitchFamily="34" charset="-128"/>
              </a:rPr>
              <a:t>Challenges…</a:t>
            </a:r>
          </a:p>
        </p:txBody>
      </p:sp>
      <p:sp>
        <p:nvSpPr>
          <p:cNvPr id="10" name="Oval 9"/>
          <p:cNvSpPr>
            <a:spLocks noChangeArrowheads="1"/>
          </p:cNvSpPr>
          <p:nvPr/>
        </p:nvSpPr>
        <p:spPr bwMode="auto">
          <a:xfrm>
            <a:off x="1087438" y="3433763"/>
            <a:ext cx="1800225" cy="1079500"/>
          </a:xfrm>
          <a:prstGeom prst="ellipse">
            <a:avLst/>
          </a:prstGeom>
          <a:solidFill>
            <a:schemeClr val="bg1"/>
          </a:solidFill>
          <a:ln w="28575">
            <a:solidFill>
              <a:srgbClr val="77933C"/>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Library funding</a:t>
            </a:r>
          </a:p>
        </p:txBody>
      </p:sp>
      <p:sp>
        <p:nvSpPr>
          <p:cNvPr id="11" name="Oval 10"/>
          <p:cNvSpPr>
            <a:spLocks noChangeArrowheads="1"/>
          </p:cNvSpPr>
          <p:nvPr/>
        </p:nvSpPr>
        <p:spPr bwMode="auto">
          <a:xfrm>
            <a:off x="3749675" y="3382963"/>
            <a:ext cx="1800225" cy="1079500"/>
          </a:xfrm>
          <a:prstGeom prst="ellipse">
            <a:avLst/>
          </a:prstGeom>
          <a:solidFill>
            <a:schemeClr val="bg1"/>
          </a:solidFill>
          <a:ln w="28575">
            <a:solidFill>
              <a:srgbClr val="77933C"/>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Budget pressures</a:t>
            </a:r>
          </a:p>
        </p:txBody>
      </p:sp>
      <p:sp>
        <p:nvSpPr>
          <p:cNvPr id="12" name="Oval 11"/>
          <p:cNvSpPr>
            <a:spLocks noChangeArrowheads="1"/>
          </p:cNvSpPr>
          <p:nvPr/>
        </p:nvSpPr>
        <p:spPr bwMode="auto">
          <a:xfrm>
            <a:off x="6308725" y="3394075"/>
            <a:ext cx="1800225" cy="1079500"/>
          </a:xfrm>
          <a:prstGeom prst="ellipse">
            <a:avLst/>
          </a:prstGeom>
          <a:solidFill>
            <a:schemeClr val="bg1"/>
          </a:solidFill>
          <a:ln w="28575">
            <a:solidFill>
              <a:srgbClr val="77933C"/>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Global economy</a:t>
            </a:r>
          </a:p>
        </p:txBody>
      </p:sp>
      <p:sp>
        <p:nvSpPr>
          <p:cNvPr id="8" name="Oval 7"/>
          <p:cNvSpPr>
            <a:spLocks noChangeArrowheads="1"/>
          </p:cNvSpPr>
          <p:nvPr/>
        </p:nvSpPr>
        <p:spPr bwMode="auto">
          <a:xfrm>
            <a:off x="2652713" y="4662488"/>
            <a:ext cx="1798637" cy="1081087"/>
          </a:xfrm>
          <a:prstGeom prst="ellipse">
            <a:avLst/>
          </a:prstGeom>
          <a:solidFill>
            <a:schemeClr val="bg1"/>
          </a:solidFill>
          <a:ln w="28575">
            <a:solidFill>
              <a:srgbClr val="77933C"/>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Re-deploying library staff</a:t>
            </a:r>
          </a:p>
        </p:txBody>
      </p:sp>
      <p:sp>
        <p:nvSpPr>
          <p:cNvPr id="13" name="Oval 12"/>
          <p:cNvSpPr>
            <a:spLocks noChangeArrowheads="1"/>
          </p:cNvSpPr>
          <p:nvPr/>
        </p:nvSpPr>
        <p:spPr bwMode="auto">
          <a:xfrm>
            <a:off x="5192713" y="4662488"/>
            <a:ext cx="1798637" cy="1081087"/>
          </a:xfrm>
          <a:prstGeom prst="ellipse">
            <a:avLst/>
          </a:prstGeom>
          <a:solidFill>
            <a:schemeClr val="bg1"/>
          </a:solidFill>
          <a:ln w="28575">
            <a:solidFill>
              <a:srgbClr val="77933C"/>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600" dirty="0">
                <a:solidFill>
                  <a:srgbClr val="000000"/>
                </a:solidFill>
                <a:ea typeface="ＭＳ Ｐゴシック" pitchFamily="34" charset="-128"/>
              </a:rPr>
              <a:t>Outsourcing</a:t>
            </a:r>
          </a:p>
        </p:txBody>
      </p:sp>
      <p:sp>
        <p:nvSpPr>
          <p:cNvPr id="7" name="Rectangle 6"/>
          <p:cNvSpPr>
            <a:spLocks noChangeArrowheads="1"/>
          </p:cNvSpPr>
          <p:nvPr/>
        </p:nvSpPr>
        <p:spPr bwMode="auto">
          <a:xfrm>
            <a:off x="1619250" y="1800225"/>
            <a:ext cx="5761038" cy="719138"/>
          </a:xfrm>
          <a:prstGeom prst="rect">
            <a:avLst/>
          </a:prstGeom>
          <a:solidFill>
            <a:srgbClr val="77933C"/>
          </a:solidFill>
          <a:ln w="9525">
            <a:solidFill>
              <a:srgbClr val="77933C"/>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Efficiency</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Maintaining, improving and transforming library services in an era of sustained downward budget pressure.</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Ensuring library relevance in an increasingly digital / online/ network level / </a:t>
            </a: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Webscale </a:t>
            </a: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world</a:t>
            </a:r>
            <a:r>
              <a:rPr lang="en-US" sz="1200" b="1" dirty="0">
                <a:solidFill>
                  <a:prstClr val="white">
                    <a:lumMod val="50000"/>
                  </a:prstClr>
                </a:solidFill>
                <a:effectLst>
                  <a:outerShdw blurRad="38100" dist="38100" dir="2700000" algn="tl">
                    <a:srgbClr val="000000">
                      <a:alpha val="43137"/>
                    </a:srgbClr>
                  </a:outerShdw>
                </a:effectLst>
                <a:ea typeface="ＭＳ Ｐゴシック" pitchFamily="34" charset="-128"/>
              </a:rPr>
              <a:t>.</a:t>
            </a:r>
            <a:endParaRPr lang="en-US" sz="1200" dirty="0">
              <a:solidFill>
                <a:prstClr val="white">
                  <a:lumMod val="50000"/>
                </a:prstClr>
              </a:solidFill>
              <a:effectLst>
                <a:outerShdw blurRad="38100" dist="38100" dir="2700000" algn="tl">
                  <a:srgbClr val="000000">
                    <a:alpha val="43137"/>
                  </a:srgbClr>
                </a:outerShdw>
              </a:effectLst>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0" presetClass="path" presetSubtype="0" accel="50000" decel="50000" fill="hold" grpId="0" nodeType="withEffect">
                                  <p:stCondLst>
                                    <p:cond delay="0"/>
                                  </p:stCondLst>
                                  <p:childTnLst>
                                    <p:animMotion origin="layout" path="M -2.22222E-6 -2.59259E-6 L -0.17239 -0.28588 " pathEditMode="relative" rAng="0" ptsTypes="AA">
                                      <p:cBhvr>
                                        <p:cTn id="9" dur="2000" fill="hold"/>
                                        <p:tgtEl>
                                          <p:spTgt spid="12"/>
                                        </p:tgtEl>
                                        <p:attrNameLst>
                                          <p:attrName>ppt_x</p:attrName>
                                          <p:attrName>ppt_y</p:attrName>
                                        </p:attrNameLst>
                                      </p:cBhvr>
                                      <p:rCtr x="-86" y="-143"/>
                                    </p:animMotion>
                                  </p:childTnLst>
                                </p:cTn>
                              </p:par>
                              <p:par>
                                <p:cTn id="10" presetID="0" presetClass="path" presetSubtype="0" accel="50000" decel="50000" fill="hold" grpId="0" nodeType="withEffect">
                                  <p:stCondLst>
                                    <p:cond delay="0"/>
                                  </p:stCondLst>
                                  <p:childTnLst>
                                    <p:animMotion origin="layout" path="M -1.11111E-6 -2.22222E-6 L -0.0368 -0.28148 " pathEditMode="relative" rAng="0" ptsTypes="AA">
                                      <p:cBhvr>
                                        <p:cTn id="11" dur="2000" fill="hold"/>
                                        <p:tgtEl>
                                          <p:spTgt spid="11"/>
                                        </p:tgtEl>
                                        <p:attrNameLst>
                                          <p:attrName>ppt_x</p:attrName>
                                          <p:attrName>ppt_y</p:attrName>
                                        </p:attrNameLst>
                                      </p:cBhvr>
                                      <p:rCtr x="-18" y="-141"/>
                                    </p:animMotion>
                                  </p:childTnLst>
                                </p:cTn>
                              </p:par>
                              <p:par>
                                <p:cTn id="12" presetID="0" presetClass="path" presetSubtype="0" accel="50000" decel="50000" fill="hold" grpId="0" nodeType="withEffect">
                                  <p:stCondLst>
                                    <p:cond delay="0"/>
                                  </p:stCondLst>
                                  <p:childTnLst>
                                    <p:animMotion origin="layout" path="M 4.72222E-6 3.7037E-7 L 0.07899 -0.29491 " pathEditMode="relative" rAng="0" ptsTypes="AA">
                                      <p:cBhvr>
                                        <p:cTn id="13" dur="2000" fill="hold"/>
                                        <p:tgtEl>
                                          <p:spTgt spid="10"/>
                                        </p:tgtEl>
                                        <p:attrNameLst>
                                          <p:attrName>ppt_x</p:attrName>
                                          <p:attrName>ppt_y</p:attrName>
                                        </p:attrNameLst>
                                      </p:cBhvr>
                                      <p:rCtr x="39" y="-147"/>
                                    </p:animMotion>
                                  </p:childTnLst>
                                </p:cTn>
                              </p:par>
                              <p:par>
                                <p:cTn id="14" presetID="6" presetClass="emph" presetSubtype="0" fill="hold" grpId="1" nodeType="withEffect">
                                  <p:stCondLst>
                                    <p:cond delay="0"/>
                                  </p:stCondLst>
                                  <p:childTnLst>
                                    <p:animScale>
                                      <p:cBhvr>
                                        <p:cTn id="15" dur="2000" fill="hold"/>
                                        <p:tgtEl>
                                          <p:spTgt spid="12"/>
                                        </p:tgtEl>
                                      </p:cBhvr>
                                      <p:by x="50000" y="50000"/>
                                    </p:animScale>
                                  </p:childTnLst>
                                </p:cTn>
                              </p:par>
                              <p:par>
                                <p:cTn id="16" presetID="6" presetClass="emph" presetSubtype="0" fill="hold" grpId="1" nodeType="withEffect">
                                  <p:stCondLst>
                                    <p:cond delay="0"/>
                                  </p:stCondLst>
                                  <p:childTnLst>
                                    <p:animScale>
                                      <p:cBhvr>
                                        <p:cTn id="17" dur="2000" fill="hold"/>
                                        <p:tgtEl>
                                          <p:spTgt spid="11"/>
                                        </p:tgtEl>
                                      </p:cBhvr>
                                      <p:by x="50000" y="50000"/>
                                    </p:animScale>
                                  </p:childTnLst>
                                </p:cTn>
                              </p:par>
                              <p:par>
                                <p:cTn id="18" presetID="6" presetClass="emph" presetSubtype="0" fill="hold" grpId="1" nodeType="withEffect">
                                  <p:stCondLst>
                                    <p:cond delay="0"/>
                                  </p:stCondLst>
                                  <p:childTnLst>
                                    <p:animScale>
                                      <p:cBhvr>
                                        <p:cTn id="19" dur="2000" fill="hold"/>
                                        <p:tgtEl>
                                          <p:spTgt spid="10"/>
                                        </p:tgtEl>
                                      </p:cBhvr>
                                      <p:by x="50000" y="50000"/>
                                    </p:animScale>
                                  </p:childTnLst>
                                </p:cTn>
                              </p:par>
                              <p:par>
                                <p:cTn id="20" presetID="0" presetClass="path" presetSubtype="0" accel="50000" decel="50000" fill="hold" grpId="0" nodeType="withEffect">
                                  <p:stCondLst>
                                    <p:cond delay="0"/>
                                  </p:stCondLst>
                                  <p:childTnLst>
                                    <p:animMotion origin="layout" path="M 4.16667E-6 -4.81481E-6 L -0.08907 -0.44583 " pathEditMode="relative" rAng="0" ptsTypes="AA">
                                      <p:cBhvr>
                                        <p:cTn id="21" dur="2000" fill="hold"/>
                                        <p:tgtEl>
                                          <p:spTgt spid="13"/>
                                        </p:tgtEl>
                                        <p:attrNameLst>
                                          <p:attrName>ppt_x</p:attrName>
                                          <p:attrName>ppt_y</p:attrName>
                                        </p:attrNameLst>
                                      </p:cBhvr>
                                      <p:rCtr x="-45" y="-223"/>
                                    </p:animMotion>
                                  </p:childTnLst>
                                </p:cTn>
                              </p:par>
                              <p:par>
                                <p:cTn id="22" presetID="0" presetClass="path" presetSubtype="0" accel="50000" decel="50000" fill="hold" grpId="0" nodeType="withEffect">
                                  <p:stCondLst>
                                    <p:cond delay="0"/>
                                  </p:stCondLst>
                                  <p:childTnLst>
                                    <p:animMotion origin="layout" path="M 1.94444E-6 -4.81481E-6 L -0.00122 -0.44004 " pathEditMode="relative" rAng="0" ptsTypes="AA">
                                      <p:cBhvr>
                                        <p:cTn id="23" dur="2000" fill="hold"/>
                                        <p:tgtEl>
                                          <p:spTgt spid="8"/>
                                        </p:tgtEl>
                                        <p:attrNameLst>
                                          <p:attrName>ppt_x</p:attrName>
                                          <p:attrName>ppt_y</p:attrName>
                                        </p:attrNameLst>
                                      </p:cBhvr>
                                      <p:rCtr x="-1" y="-220"/>
                                    </p:animMotion>
                                  </p:childTnLst>
                                </p:cTn>
                              </p:par>
                              <p:par>
                                <p:cTn id="24" presetID="6" presetClass="emph" presetSubtype="0" fill="hold" grpId="1" nodeType="withEffect">
                                  <p:stCondLst>
                                    <p:cond delay="0"/>
                                  </p:stCondLst>
                                  <p:childTnLst>
                                    <p:animScale>
                                      <p:cBhvr>
                                        <p:cTn id="25" dur="2000" fill="hold"/>
                                        <p:tgtEl>
                                          <p:spTgt spid="13"/>
                                        </p:tgtEl>
                                      </p:cBhvr>
                                      <p:by x="50000" y="50000"/>
                                    </p:animScale>
                                  </p:childTnLst>
                                </p:cTn>
                              </p:par>
                              <p:par>
                                <p:cTn id="26" presetID="6" presetClass="emph" presetSubtype="0" fill="hold" grpId="1" nodeType="withEffect">
                                  <p:stCondLst>
                                    <p:cond delay="0"/>
                                  </p:stCondLst>
                                  <p:childTnLst>
                                    <p:animScale>
                                      <p:cBhvr>
                                        <p:cTn id="27" dur="2000" fill="hold"/>
                                        <p:tgtEl>
                                          <p:spTgt spid="8"/>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8" grpId="0" animBg="1"/>
      <p:bldP spid="8" grpId="1" animBg="1"/>
      <p:bldP spid="13" grpId="0" animBg="1"/>
      <p:bldP spid="13" grpId="1"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bodyPr>
          <a:lstStyle/>
          <a:p>
            <a:r>
              <a:rPr dirty="0" smtClean="0">
                <a:ea typeface="ＭＳ Ｐゴシック" pitchFamily="34" charset="-128"/>
              </a:rPr>
              <a:t>Challenges…</a:t>
            </a:r>
          </a:p>
        </p:txBody>
      </p:sp>
      <p:sp>
        <p:nvSpPr>
          <p:cNvPr id="7" name="Rectangle 6"/>
          <p:cNvSpPr>
            <a:spLocks noChangeArrowheads="1"/>
          </p:cNvSpPr>
          <p:nvPr/>
        </p:nvSpPr>
        <p:spPr bwMode="auto">
          <a:xfrm>
            <a:off x="1619250" y="1800225"/>
            <a:ext cx="5761038" cy="719138"/>
          </a:xfrm>
          <a:prstGeom prst="rect">
            <a:avLst/>
          </a:prstGeom>
          <a:solidFill>
            <a:srgbClr val="77933C"/>
          </a:solidFill>
          <a:ln w="9525">
            <a:solidFill>
              <a:srgbClr val="77933C"/>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Efficiency</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Maintaining, improving and transforming library services in an era of sustained downward budget pressure.</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Ensuring library relevance in an increasingly digital / online/ network level / </a:t>
            </a: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Webscale </a:t>
            </a: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world</a:t>
            </a:r>
            <a:r>
              <a:rPr lang="en-US" sz="1200" b="1" dirty="0">
                <a:solidFill>
                  <a:prstClr val="white">
                    <a:lumMod val="50000"/>
                  </a:prstClr>
                </a:solidFill>
                <a:effectLst>
                  <a:outerShdw blurRad="38100" dist="38100" dir="2700000" algn="tl">
                    <a:srgbClr val="000000">
                      <a:alpha val="43137"/>
                    </a:srgbClr>
                  </a:outerShdw>
                </a:effectLst>
                <a:ea typeface="ＭＳ Ｐゴシック" pitchFamily="34" charset="-128"/>
              </a:rPr>
              <a:t>.</a:t>
            </a:r>
            <a:endParaRPr lang="en-US" sz="1200" dirty="0">
              <a:solidFill>
                <a:prstClr val="white">
                  <a:lumMod val="50000"/>
                </a:prstClr>
              </a:solidFill>
              <a:effectLst>
                <a:outerShdw blurRad="38100" dist="38100" dir="2700000" algn="tl">
                  <a:srgbClr val="000000">
                    <a:alpha val="43137"/>
                  </a:srgbClr>
                </a:outerShdw>
              </a:effectLst>
              <a:ea typeface="ＭＳ Ｐゴシック" pitchFamily="34" charset="-128"/>
            </a:endParaRPr>
          </a:p>
        </p:txBody>
      </p:sp>
      <p:sp>
        <p:nvSpPr>
          <p:cNvPr id="18" name="Oval 17"/>
          <p:cNvSpPr>
            <a:spLocks noChangeArrowheads="1"/>
          </p:cNvSpPr>
          <p:nvPr/>
        </p:nvSpPr>
        <p:spPr bwMode="auto">
          <a:xfrm>
            <a:off x="914400" y="4500563"/>
            <a:ext cx="1800225" cy="1079500"/>
          </a:xfrm>
          <a:prstGeom prst="ellipse">
            <a:avLst/>
          </a:prstGeom>
          <a:solidFill>
            <a:schemeClr val="bg1"/>
          </a:solidFill>
          <a:ln w="28575">
            <a:solidFill>
              <a:srgbClr val="E46C0A"/>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600" dirty="0">
                <a:solidFill>
                  <a:srgbClr val="000000"/>
                </a:solidFill>
                <a:latin typeface="Arial" pitchFamily="34" charset="0"/>
                <a:ea typeface="ＭＳ Ｐゴシック" pitchFamily="34" charset="-128"/>
              </a:rPr>
              <a:t>Users start in Google / Google Scholar</a:t>
            </a:r>
          </a:p>
        </p:txBody>
      </p:sp>
      <p:sp>
        <p:nvSpPr>
          <p:cNvPr id="19" name="Oval 18"/>
          <p:cNvSpPr>
            <a:spLocks noChangeArrowheads="1"/>
          </p:cNvSpPr>
          <p:nvPr/>
        </p:nvSpPr>
        <p:spPr bwMode="auto">
          <a:xfrm>
            <a:off x="3576638" y="4500563"/>
            <a:ext cx="1800225" cy="1079500"/>
          </a:xfrm>
          <a:prstGeom prst="ellipse">
            <a:avLst/>
          </a:prstGeom>
          <a:solidFill>
            <a:schemeClr val="bg1"/>
          </a:solidFill>
          <a:ln w="28575">
            <a:solidFill>
              <a:srgbClr val="E46C0A"/>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latin typeface="Arial" charset="0"/>
                <a:ea typeface="ＭＳ Ｐゴシック" charset="0"/>
                <a:cs typeface="ＭＳ Ｐゴシック" charset="0"/>
              </a:rPr>
              <a:t>Discovery starts outside the library</a:t>
            </a:r>
            <a:endParaRPr lang="en-US" sz="1600" dirty="0">
              <a:solidFill>
                <a:srgbClr val="000000"/>
              </a:solidFill>
              <a:ea typeface="ＭＳ Ｐゴシック" pitchFamily="34" charset="-128"/>
            </a:endParaRPr>
          </a:p>
        </p:txBody>
      </p:sp>
      <p:sp>
        <p:nvSpPr>
          <p:cNvPr id="20" name="Oval 19"/>
          <p:cNvSpPr>
            <a:spLocks noChangeArrowheads="1"/>
          </p:cNvSpPr>
          <p:nvPr/>
        </p:nvSpPr>
        <p:spPr bwMode="auto">
          <a:xfrm>
            <a:off x="6137275" y="4500563"/>
            <a:ext cx="1800225" cy="1079500"/>
          </a:xfrm>
          <a:prstGeom prst="ellipse">
            <a:avLst/>
          </a:prstGeom>
          <a:solidFill>
            <a:schemeClr val="bg1"/>
          </a:solidFill>
          <a:ln w="28575">
            <a:solidFill>
              <a:srgbClr val="E46C0A"/>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latin typeface="Arial" charset="0"/>
                <a:ea typeface="ＭＳ Ｐゴシック" charset="0"/>
                <a:cs typeface="ＭＳ Ｐゴシック" charset="0"/>
              </a:rPr>
              <a:t>Getting in user workflows</a:t>
            </a:r>
          </a:p>
          <a:p>
            <a:pPr algn="ctr" defTabSz="914400" fontAlgn="base">
              <a:spcBef>
                <a:spcPct val="0"/>
              </a:spcBef>
              <a:spcAft>
                <a:spcPct val="0"/>
              </a:spcAft>
              <a:defRPr/>
            </a:pPr>
            <a:endParaRPr lang="en-US" sz="1600" dirty="0">
              <a:solidFill>
                <a:srgbClr val="000000"/>
              </a:solidFill>
              <a:ea typeface="ＭＳ Ｐゴシック" pitchFamily="34" charset="-128"/>
            </a:endParaRPr>
          </a:p>
        </p:txBody>
      </p:sp>
      <p:sp>
        <p:nvSpPr>
          <p:cNvPr id="8" name="Oval 7"/>
          <p:cNvSpPr>
            <a:spLocks noChangeArrowheads="1"/>
          </p:cNvSpPr>
          <p:nvPr/>
        </p:nvSpPr>
        <p:spPr bwMode="auto">
          <a:xfrm>
            <a:off x="2438400" y="5546725"/>
            <a:ext cx="1800225" cy="1079500"/>
          </a:xfrm>
          <a:prstGeom prst="ellipse">
            <a:avLst/>
          </a:prstGeom>
          <a:solidFill>
            <a:schemeClr val="bg1"/>
          </a:solidFill>
          <a:ln w="28575">
            <a:solidFill>
              <a:srgbClr val="E46C0A"/>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Exposure of  </a:t>
            </a:r>
            <a:r>
              <a:rPr lang="en-US" sz="1600" dirty="0" smtClean="0">
                <a:solidFill>
                  <a:srgbClr val="000000"/>
                </a:solidFill>
                <a:ea typeface="ＭＳ Ｐゴシック" pitchFamily="34" charset="-128"/>
              </a:rPr>
              <a:t>library services</a:t>
            </a:r>
            <a:endParaRPr lang="en-US" sz="1600" dirty="0">
              <a:solidFill>
                <a:srgbClr val="000000"/>
              </a:solidFill>
              <a:ea typeface="ＭＳ Ｐゴシック" pitchFamily="34" charset="-128"/>
            </a:endParaRPr>
          </a:p>
        </p:txBody>
      </p:sp>
      <p:sp>
        <p:nvSpPr>
          <p:cNvPr id="10" name="Oval 9"/>
          <p:cNvSpPr>
            <a:spLocks noChangeArrowheads="1"/>
          </p:cNvSpPr>
          <p:nvPr/>
        </p:nvSpPr>
        <p:spPr bwMode="auto">
          <a:xfrm>
            <a:off x="4978400" y="5546725"/>
            <a:ext cx="1800225" cy="1079500"/>
          </a:xfrm>
          <a:prstGeom prst="ellipse">
            <a:avLst/>
          </a:prstGeom>
          <a:solidFill>
            <a:schemeClr val="bg1"/>
          </a:solidFill>
          <a:ln w="28575">
            <a:solidFill>
              <a:srgbClr val="E46C0A"/>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Syndicating </a:t>
            </a:r>
            <a:r>
              <a:rPr lang="en-US" sz="1600" dirty="0" smtClean="0">
                <a:solidFill>
                  <a:srgbClr val="000000"/>
                </a:solidFill>
                <a:ea typeface="ＭＳ Ｐゴシック" pitchFamily="34" charset="-128"/>
              </a:rPr>
              <a:t>library data</a:t>
            </a:r>
            <a:endParaRPr lang="en-US" sz="1600" dirty="0">
              <a:solidFill>
                <a:srgbClr val="000000"/>
              </a:solidFill>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nodeType="afterGroup">
                            <p:stCondLst>
                              <p:cond delay="200"/>
                            </p:stCondLst>
                            <p:childTnLst>
                              <p:par>
                                <p:cTn id="8" presetID="1" presetClass="entr" presetSubtype="0" fill="hold" grpId="0" nodeType="afterEffect">
                                  <p:stCondLst>
                                    <p:cond delay="2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nodeType="afterGroup">
                            <p:stCondLst>
                              <p:cond delay="400"/>
                            </p:stCondLst>
                            <p:childTnLst>
                              <p:par>
                                <p:cTn id="11" presetID="1" presetClass="entr" presetSubtype="0" fill="hold" grpId="0" nodeType="afterEffect">
                                  <p:stCondLst>
                                    <p:cond delay="200"/>
                                  </p:stCondLst>
                                  <p:childTnLst>
                                    <p:set>
                                      <p:cBhvr>
                                        <p:cTn id="12" dur="1" fill="hold">
                                          <p:stCondLst>
                                            <p:cond delay="0"/>
                                          </p:stCondLst>
                                        </p:cTn>
                                        <p:tgtEl>
                                          <p:spTgt spid="20"/>
                                        </p:tgtEl>
                                        <p:attrNameLst>
                                          <p:attrName>style.visibility</p:attrName>
                                        </p:attrNameLst>
                                      </p:cBhvr>
                                      <p:to>
                                        <p:strVal val="visible"/>
                                      </p:to>
                                    </p:set>
                                  </p:childTnLst>
                                </p:cTn>
                              </p:par>
                            </p:childTnLst>
                          </p:cTn>
                        </p:par>
                        <p:par>
                          <p:cTn id="13" fill="hold" nodeType="afterGroup">
                            <p:stCondLst>
                              <p:cond delay="600"/>
                            </p:stCondLst>
                            <p:childTnLst>
                              <p:par>
                                <p:cTn id="14" presetID="1" presetClass="entr" presetSubtype="0" fill="hold" grpId="0" nodeType="afterEffect">
                                  <p:stCondLst>
                                    <p:cond delay="2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nodeType="afterGroup">
                            <p:stCondLst>
                              <p:cond delay="800"/>
                            </p:stCondLst>
                            <p:childTnLst>
                              <p:par>
                                <p:cTn id="17" presetID="1" presetClass="entr" presetSubtype="0" fill="hold" grpId="0" nodeType="afterEffect">
                                  <p:stCondLst>
                                    <p:cond delay="20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bodyPr>
          <a:lstStyle/>
          <a:p>
            <a:r>
              <a:rPr dirty="0" smtClean="0">
                <a:ea typeface="ＭＳ Ｐゴシック" pitchFamily="34" charset="-128"/>
              </a:rPr>
              <a:t>Challenges…</a:t>
            </a:r>
          </a:p>
        </p:txBody>
      </p:sp>
      <p:sp>
        <p:nvSpPr>
          <p:cNvPr id="7" name="Rectangle 6"/>
          <p:cNvSpPr>
            <a:spLocks noChangeArrowheads="1"/>
          </p:cNvSpPr>
          <p:nvPr/>
        </p:nvSpPr>
        <p:spPr bwMode="auto">
          <a:xfrm>
            <a:off x="1619250" y="1800225"/>
            <a:ext cx="5761038" cy="719138"/>
          </a:xfrm>
          <a:prstGeom prst="rect">
            <a:avLst/>
          </a:prstGeom>
          <a:solidFill>
            <a:srgbClr val="77933C"/>
          </a:solidFill>
          <a:ln w="9525">
            <a:solidFill>
              <a:srgbClr val="77933C"/>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Efficiency</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Maintaining, improving and transforming library services in an era of sustained downward budget pressure.</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Ensuring library relevance in an increasingly digital / online/ network level / </a:t>
            </a: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Webscale </a:t>
            </a: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world</a:t>
            </a:r>
            <a:r>
              <a:rPr lang="en-US" sz="1200" b="1" dirty="0">
                <a:solidFill>
                  <a:prstClr val="white">
                    <a:lumMod val="50000"/>
                  </a:prstClr>
                </a:solidFill>
                <a:effectLst>
                  <a:outerShdw blurRad="38100" dist="38100" dir="2700000" algn="tl">
                    <a:srgbClr val="000000">
                      <a:alpha val="43137"/>
                    </a:srgbClr>
                  </a:outerShdw>
                </a:effectLst>
                <a:ea typeface="ＭＳ Ｐゴシック" pitchFamily="34" charset="-128"/>
              </a:rPr>
              <a:t>.</a:t>
            </a:r>
            <a:endParaRPr lang="en-US" sz="1200" dirty="0">
              <a:solidFill>
                <a:prstClr val="white">
                  <a:lumMod val="50000"/>
                </a:prstClr>
              </a:solidFill>
              <a:effectLst>
                <a:outerShdw blurRad="38100" dist="38100" dir="2700000" algn="tl">
                  <a:srgbClr val="000000">
                    <a:alpha val="43137"/>
                  </a:srgbClr>
                </a:outerShdw>
              </a:effectLst>
              <a:ea typeface="ＭＳ Ｐゴシック" pitchFamily="34" charset="-128"/>
            </a:endParaRPr>
          </a:p>
        </p:txBody>
      </p:sp>
      <p:sp>
        <p:nvSpPr>
          <p:cNvPr id="15" name="Oval 14"/>
          <p:cNvSpPr>
            <a:spLocks noChangeArrowheads="1"/>
          </p:cNvSpPr>
          <p:nvPr/>
        </p:nvSpPr>
        <p:spPr bwMode="auto">
          <a:xfrm>
            <a:off x="914400" y="4500563"/>
            <a:ext cx="1800225" cy="1079500"/>
          </a:xfrm>
          <a:prstGeom prst="ellipse">
            <a:avLst/>
          </a:prstGeom>
          <a:solidFill>
            <a:schemeClr val="bg1"/>
          </a:solidFill>
          <a:ln w="28575">
            <a:solidFill>
              <a:srgbClr val="E46C0A"/>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600" dirty="0">
                <a:solidFill>
                  <a:srgbClr val="000000"/>
                </a:solidFill>
                <a:latin typeface="Arial" pitchFamily="34" charset="0"/>
                <a:ea typeface="ＭＳ Ｐゴシック" pitchFamily="34" charset="-128"/>
              </a:rPr>
              <a:t>Users start in Google / Google Scholar</a:t>
            </a:r>
          </a:p>
        </p:txBody>
      </p:sp>
      <p:sp>
        <p:nvSpPr>
          <p:cNvPr id="16" name="Oval 15"/>
          <p:cNvSpPr>
            <a:spLocks noChangeArrowheads="1"/>
          </p:cNvSpPr>
          <p:nvPr/>
        </p:nvSpPr>
        <p:spPr bwMode="auto">
          <a:xfrm>
            <a:off x="3576638" y="4500563"/>
            <a:ext cx="1800225" cy="1079500"/>
          </a:xfrm>
          <a:prstGeom prst="ellipse">
            <a:avLst/>
          </a:prstGeom>
          <a:solidFill>
            <a:schemeClr val="bg1"/>
          </a:solidFill>
          <a:ln w="28575">
            <a:solidFill>
              <a:srgbClr val="E46C0A"/>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latin typeface="Arial" charset="0"/>
                <a:ea typeface="ＭＳ Ｐゴシック" charset="0"/>
                <a:cs typeface="ＭＳ Ｐゴシック" charset="0"/>
              </a:rPr>
              <a:t>Discovery starts outside the library</a:t>
            </a:r>
            <a:endParaRPr lang="en-US" sz="1600" dirty="0">
              <a:solidFill>
                <a:srgbClr val="000000"/>
              </a:solidFill>
              <a:ea typeface="ＭＳ Ｐゴシック" pitchFamily="34" charset="-128"/>
            </a:endParaRPr>
          </a:p>
        </p:txBody>
      </p:sp>
      <p:sp>
        <p:nvSpPr>
          <p:cNvPr id="17" name="Oval 16"/>
          <p:cNvSpPr>
            <a:spLocks noChangeArrowheads="1"/>
          </p:cNvSpPr>
          <p:nvPr/>
        </p:nvSpPr>
        <p:spPr bwMode="auto">
          <a:xfrm>
            <a:off x="6137275" y="4500563"/>
            <a:ext cx="1800225" cy="1079500"/>
          </a:xfrm>
          <a:prstGeom prst="ellipse">
            <a:avLst/>
          </a:prstGeom>
          <a:solidFill>
            <a:schemeClr val="bg1"/>
          </a:solidFill>
          <a:ln w="28575">
            <a:solidFill>
              <a:srgbClr val="E46C0A"/>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latin typeface="Arial" charset="0"/>
                <a:ea typeface="ＭＳ Ｐゴシック" charset="0"/>
                <a:cs typeface="ＭＳ Ｐゴシック" charset="0"/>
              </a:rPr>
              <a:t>Getting </a:t>
            </a:r>
            <a:r>
              <a:rPr lang="en-US" sz="1600" dirty="0" smtClean="0">
                <a:solidFill>
                  <a:srgbClr val="000000"/>
                </a:solidFill>
                <a:latin typeface="Arial" charset="0"/>
                <a:ea typeface="ＭＳ Ｐゴシック" charset="0"/>
                <a:cs typeface="ＭＳ Ｐゴシック" charset="0"/>
              </a:rPr>
              <a:t>into </a:t>
            </a:r>
            <a:r>
              <a:rPr lang="en-US" sz="1600" dirty="0">
                <a:solidFill>
                  <a:srgbClr val="000000"/>
                </a:solidFill>
                <a:latin typeface="Arial" charset="0"/>
                <a:ea typeface="ＭＳ Ｐゴシック" charset="0"/>
                <a:cs typeface="ＭＳ Ｐゴシック" charset="0"/>
              </a:rPr>
              <a:t>user workflows</a:t>
            </a:r>
          </a:p>
          <a:p>
            <a:pPr algn="ctr" defTabSz="914400" fontAlgn="base">
              <a:spcBef>
                <a:spcPct val="0"/>
              </a:spcBef>
              <a:spcAft>
                <a:spcPct val="0"/>
              </a:spcAft>
              <a:defRPr/>
            </a:pPr>
            <a:endParaRPr lang="en-US" sz="1600" dirty="0">
              <a:solidFill>
                <a:srgbClr val="000000"/>
              </a:solidFill>
              <a:ea typeface="ＭＳ Ｐゴシック" pitchFamily="34" charset="-128"/>
            </a:endParaRPr>
          </a:p>
        </p:txBody>
      </p:sp>
      <p:sp>
        <p:nvSpPr>
          <p:cNvPr id="10" name="Oval 9"/>
          <p:cNvSpPr>
            <a:spLocks noChangeArrowheads="1"/>
          </p:cNvSpPr>
          <p:nvPr/>
        </p:nvSpPr>
        <p:spPr bwMode="auto">
          <a:xfrm>
            <a:off x="2438400" y="5546725"/>
            <a:ext cx="1800225" cy="1079500"/>
          </a:xfrm>
          <a:prstGeom prst="ellipse">
            <a:avLst/>
          </a:prstGeom>
          <a:solidFill>
            <a:schemeClr val="bg1"/>
          </a:solidFill>
          <a:ln w="28575">
            <a:solidFill>
              <a:srgbClr val="E46C0A"/>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Exposure of </a:t>
            </a:r>
            <a:r>
              <a:rPr lang="en-US" sz="1600" dirty="0" smtClean="0">
                <a:solidFill>
                  <a:srgbClr val="000000"/>
                </a:solidFill>
                <a:ea typeface="ＭＳ Ｐゴシック" pitchFamily="34" charset="-128"/>
              </a:rPr>
              <a:t>library services</a:t>
            </a:r>
            <a:endParaRPr lang="en-US" sz="1600" dirty="0">
              <a:solidFill>
                <a:srgbClr val="000000"/>
              </a:solidFill>
              <a:ea typeface="ＭＳ Ｐゴシック" pitchFamily="34" charset="-128"/>
            </a:endParaRPr>
          </a:p>
        </p:txBody>
      </p:sp>
      <p:sp>
        <p:nvSpPr>
          <p:cNvPr id="11" name="Oval 10"/>
          <p:cNvSpPr>
            <a:spLocks noChangeArrowheads="1"/>
          </p:cNvSpPr>
          <p:nvPr/>
        </p:nvSpPr>
        <p:spPr bwMode="auto">
          <a:xfrm>
            <a:off x="4978400" y="5546725"/>
            <a:ext cx="1800225" cy="1079500"/>
          </a:xfrm>
          <a:prstGeom prst="ellipse">
            <a:avLst/>
          </a:prstGeom>
          <a:solidFill>
            <a:schemeClr val="bg1"/>
          </a:solidFill>
          <a:ln w="28575">
            <a:solidFill>
              <a:srgbClr val="E46C0A"/>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Syndicating </a:t>
            </a:r>
            <a:r>
              <a:rPr lang="en-US" sz="1600" dirty="0" smtClean="0">
                <a:solidFill>
                  <a:srgbClr val="000000"/>
                </a:solidFill>
                <a:ea typeface="ＭＳ Ｐゴシック" pitchFamily="34" charset="-128"/>
              </a:rPr>
              <a:t>library data</a:t>
            </a:r>
            <a:endParaRPr lang="en-US" sz="1600" dirty="0">
              <a:solidFill>
                <a:srgbClr val="000000"/>
              </a:solidFill>
              <a:ea typeface="ＭＳ Ｐゴシック" pitchFamily="34" charset="-128"/>
            </a:endParaRPr>
          </a:p>
        </p:txBody>
      </p:sp>
      <p:sp>
        <p:nvSpPr>
          <p:cNvPr id="8" name="Rectangle 7"/>
          <p:cNvSpPr>
            <a:spLocks noChangeArrowheads="1"/>
          </p:cNvSpPr>
          <p:nvPr/>
        </p:nvSpPr>
        <p:spPr bwMode="auto">
          <a:xfrm>
            <a:off x="1619250" y="2519363"/>
            <a:ext cx="2881313" cy="1260475"/>
          </a:xfrm>
          <a:prstGeom prst="rect">
            <a:avLst/>
          </a:prstGeom>
          <a:solidFill>
            <a:srgbClr val="E46C0A"/>
          </a:solidFill>
          <a:ln w="9525">
            <a:solidFill>
              <a:srgbClr val="E46C0A"/>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endParaRPr lang="en-US" sz="2000" u="sng" dirty="0">
              <a:solidFill>
                <a:prstClr val="white"/>
              </a:solidFill>
              <a:ea typeface="ＭＳ Ｐゴシック" pitchFamily="34" charset="-128"/>
            </a:endParaRPr>
          </a:p>
          <a:p>
            <a:pPr algn="ctr" defTabSz="914400" fontAlgn="base">
              <a:spcBef>
                <a:spcPct val="0"/>
              </a:spcBef>
              <a:spcAft>
                <a:spcPct val="0"/>
              </a:spcAft>
              <a:defRPr/>
            </a:pPr>
            <a:r>
              <a:rPr lang="en-US" sz="2000" u="sng" dirty="0">
                <a:solidFill>
                  <a:prstClr val="white"/>
                </a:solidFill>
                <a:ea typeface="ＭＳ Ｐゴシック" pitchFamily="34" charset="-128"/>
              </a:rPr>
              <a:t>Meeting users at the point of need </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Present users with the library services they need within their mainstream workflows.</a:t>
            </a:r>
          </a:p>
          <a:p>
            <a:pPr algn="ctr" defTabSz="914400" fontAlgn="base">
              <a:spcBef>
                <a:spcPct val="0"/>
              </a:spcBef>
              <a:spcAft>
                <a:spcPct val="0"/>
              </a:spcAft>
              <a:defRPr/>
            </a:pPr>
            <a:endParaRPr lang="en-US" sz="2000" u="sng" dirty="0">
              <a:solidFill>
                <a:prstClr val="white"/>
              </a:solidFill>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0" presetClass="path" presetSubtype="0" accel="50000" decel="50000" fill="hold" grpId="0" nodeType="withEffect">
                                  <p:stCondLst>
                                    <p:cond delay="0"/>
                                  </p:stCondLst>
                                  <p:childTnLst>
                                    <p:animMotion origin="layout" path="M -2.22222E-6 4.44444E-6 L -0.45434 -0.30811 " pathEditMode="relative" rAng="0" ptsTypes="AA">
                                      <p:cBhvr>
                                        <p:cTn id="9" dur="2000" fill="hold"/>
                                        <p:tgtEl>
                                          <p:spTgt spid="17"/>
                                        </p:tgtEl>
                                        <p:attrNameLst>
                                          <p:attrName>ppt_x</p:attrName>
                                          <p:attrName>ppt_y</p:attrName>
                                        </p:attrNameLst>
                                      </p:cBhvr>
                                      <p:rCtr x="-227" y="-154"/>
                                    </p:animMotion>
                                  </p:childTnLst>
                                </p:cTn>
                              </p:par>
                              <p:par>
                                <p:cTn id="10" presetID="0" presetClass="path" presetSubtype="0" accel="50000" decel="50000" fill="hold" grpId="0" nodeType="withEffect">
                                  <p:stCondLst>
                                    <p:cond delay="0"/>
                                  </p:stCondLst>
                                  <p:childTnLst>
                                    <p:animMotion origin="layout" path="M 2.5E-6 4.44444E-6 L -0.2066 -0.30533 " pathEditMode="relative" rAng="0" ptsTypes="AA">
                                      <p:cBhvr>
                                        <p:cTn id="11" dur="2000" fill="hold"/>
                                        <p:tgtEl>
                                          <p:spTgt spid="16"/>
                                        </p:tgtEl>
                                        <p:attrNameLst>
                                          <p:attrName>ppt_x</p:attrName>
                                          <p:attrName>ppt_y</p:attrName>
                                        </p:attrNameLst>
                                      </p:cBhvr>
                                      <p:rCtr x="-103" y="-153"/>
                                    </p:animMotion>
                                  </p:childTnLst>
                                </p:cTn>
                              </p:par>
                              <p:par>
                                <p:cTn id="12" presetID="0" presetClass="path" presetSubtype="0" accel="50000" decel="50000" fill="hold" grpId="0" nodeType="withEffect">
                                  <p:stCondLst>
                                    <p:cond delay="0"/>
                                  </p:stCondLst>
                                  <p:childTnLst>
                                    <p:animMotion origin="layout" path="M -1.66667E-6 4.44444E-6 L 0.05452 -0.30973 " pathEditMode="relative" rAng="0" ptsTypes="AA">
                                      <p:cBhvr>
                                        <p:cTn id="13" dur="2000" fill="hold"/>
                                        <p:tgtEl>
                                          <p:spTgt spid="15"/>
                                        </p:tgtEl>
                                        <p:attrNameLst>
                                          <p:attrName>ppt_x</p:attrName>
                                          <p:attrName>ppt_y</p:attrName>
                                        </p:attrNameLst>
                                      </p:cBhvr>
                                      <p:rCtr x="27" y="-155"/>
                                    </p:animMotion>
                                  </p:childTnLst>
                                </p:cTn>
                              </p:par>
                              <p:par>
                                <p:cTn id="14" presetID="6" presetClass="emph" presetSubtype="0" fill="hold" grpId="1" nodeType="withEffect">
                                  <p:stCondLst>
                                    <p:cond delay="0"/>
                                  </p:stCondLst>
                                  <p:childTnLst>
                                    <p:animScale>
                                      <p:cBhvr>
                                        <p:cTn id="15" dur="2000" fill="hold"/>
                                        <p:tgtEl>
                                          <p:spTgt spid="17"/>
                                        </p:tgtEl>
                                      </p:cBhvr>
                                      <p:by x="50000" y="50000"/>
                                    </p:animScale>
                                  </p:childTnLst>
                                </p:cTn>
                              </p:par>
                              <p:par>
                                <p:cTn id="16" presetID="6" presetClass="emph" presetSubtype="0" fill="hold" grpId="1" nodeType="withEffect">
                                  <p:stCondLst>
                                    <p:cond delay="0"/>
                                  </p:stCondLst>
                                  <p:childTnLst>
                                    <p:animScale>
                                      <p:cBhvr>
                                        <p:cTn id="17" dur="2000" fill="hold"/>
                                        <p:tgtEl>
                                          <p:spTgt spid="16"/>
                                        </p:tgtEl>
                                      </p:cBhvr>
                                      <p:by x="50000" y="50000"/>
                                    </p:animScale>
                                  </p:childTnLst>
                                </p:cTn>
                              </p:par>
                              <p:par>
                                <p:cTn id="18" presetID="6" presetClass="emph" presetSubtype="0" fill="hold" grpId="1" nodeType="withEffect">
                                  <p:stCondLst>
                                    <p:cond delay="0"/>
                                  </p:stCondLst>
                                  <p:childTnLst>
                                    <p:animScale>
                                      <p:cBhvr>
                                        <p:cTn id="19" dur="2000" fill="hold"/>
                                        <p:tgtEl>
                                          <p:spTgt spid="15"/>
                                        </p:tgtEl>
                                      </p:cBhvr>
                                      <p:by x="50000" y="50000"/>
                                    </p:animScale>
                                  </p:childTnLst>
                                </p:cTn>
                              </p:par>
                              <p:par>
                                <p:cTn id="20" presetID="0" presetClass="path" presetSubtype="0" accel="50000" decel="50000" fill="hold" grpId="0" nodeType="withEffect">
                                  <p:stCondLst>
                                    <p:cond delay="0"/>
                                  </p:stCondLst>
                                  <p:childTnLst>
                                    <p:animMotion origin="layout" path="M -1.94444E-6 0 L -0.28785 -0.45347 " pathEditMode="relative" rAng="0" ptsTypes="AA">
                                      <p:cBhvr>
                                        <p:cTn id="21" dur="2000" fill="hold"/>
                                        <p:tgtEl>
                                          <p:spTgt spid="11"/>
                                        </p:tgtEl>
                                        <p:attrNameLst>
                                          <p:attrName>ppt_x</p:attrName>
                                          <p:attrName>ppt_y</p:attrName>
                                        </p:attrNameLst>
                                      </p:cBhvr>
                                      <p:rCtr x="-144" y="-227"/>
                                    </p:animMotion>
                                  </p:childTnLst>
                                </p:cTn>
                              </p:par>
                              <p:par>
                                <p:cTn id="22" presetID="0" presetClass="path" presetSubtype="0" accel="50000" decel="50000" fill="hold" grpId="0" nodeType="withEffect">
                                  <p:stCondLst>
                                    <p:cond delay="0"/>
                                  </p:stCondLst>
                                  <p:childTnLst>
                                    <p:animMotion origin="layout" path="M -4.16667E-6 0 L -0.12986 -0.44606 " pathEditMode="relative" rAng="0" ptsTypes="AA">
                                      <p:cBhvr>
                                        <p:cTn id="23" dur="2000" fill="hold"/>
                                        <p:tgtEl>
                                          <p:spTgt spid="10"/>
                                        </p:tgtEl>
                                        <p:attrNameLst>
                                          <p:attrName>ppt_x</p:attrName>
                                          <p:attrName>ppt_y</p:attrName>
                                        </p:attrNameLst>
                                      </p:cBhvr>
                                      <p:rCtr x="-65" y="-223"/>
                                    </p:animMotion>
                                  </p:childTnLst>
                                </p:cTn>
                              </p:par>
                              <p:par>
                                <p:cTn id="24" presetID="6" presetClass="emph" presetSubtype="0" fill="hold" grpId="1" nodeType="withEffect">
                                  <p:stCondLst>
                                    <p:cond delay="0"/>
                                  </p:stCondLst>
                                  <p:childTnLst>
                                    <p:animScale>
                                      <p:cBhvr>
                                        <p:cTn id="25" dur="2000" fill="hold"/>
                                        <p:tgtEl>
                                          <p:spTgt spid="10"/>
                                        </p:tgtEl>
                                      </p:cBhvr>
                                      <p:by x="50000" y="50000"/>
                                    </p:animScale>
                                  </p:childTnLst>
                                </p:cTn>
                              </p:par>
                              <p:par>
                                <p:cTn id="26" presetID="6" presetClass="emph" presetSubtype="0" fill="hold" grpId="1" nodeType="withEffect">
                                  <p:stCondLst>
                                    <p:cond delay="0"/>
                                  </p:stCondLst>
                                  <p:childTnLst>
                                    <p:animScale>
                                      <p:cBhvr>
                                        <p:cTn id="27"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0" grpId="0" animBg="1"/>
      <p:bldP spid="10" grpId="1" animBg="1"/>
      <p:bldP spid="11" grpId="0" animBg="1"/>
      <p:bldP spid="11" grpId="1"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bodyPr>
          <a:lstStyle/>
          <a:p>
            <a:r>
              <a:rPr dirty="0" smtClean="0">
                <a:ea typeface="ＭＳ Ｐゴシック" pitchFamily="34" charset="-128"/>
              </a:rPr>
              <a:t>Challenges…</a:t>
            </a:r>
          </a:p>
        </p:txBody>
      </p:sp>
      <p:sp>
        <p:nvSpPr>
          <p:cNvPr id="7" name="Rectangle 6"/>
          <p:cNvSpPr>
            <a:spLocks noChangeArrowheads="1"/>
          </p:cNvSpPr>
          <p:nvPr/>
        </p:nvSpPr>
        <p:spPr bwMode="auto">
          <a:xfrm>
            <a:off x="1619250" y="1800225"/>
            <a:ext cx="5761038" cy="719138"/>
          </a:xfrm>
          <a:prstGeom prst="rect">
            <a:avLst/>
          </a:prstGeom>
          <a:solidFill>
            <a:srgbClr val="77933C"/>
          </a:solidFill>
          <a:ln w="9525">
            <a:solidFill>
              <a:srgbClr val="77933C"/>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Efficiency</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Maintaining, improving and transforming library services in an era of sustained downward budget pressure.</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Ensuring library relevance in an increasingly digital / online/ network level / </a:t>
            </a: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Webscale </a:t>
            </a: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world</a:t>
            </a:r>
            <a:r>
              <a:rPr lang="en-US" sz="1200" b="1" dirty="0">
                <a:solidFill>
                  <a:prstClr val="white">
                    <a:lumMod val="50000"/>
                  </a:prstClr>
                </a:solidFill>
                <a:effectLst>
                  <a:outerShdw blurRad="38100" dist="38100" dir="2700000" algn="tl">
                    <a:srgbClr val="000000">
                      <a:alpha val="43137"/>
                    </a:srgbClr>
                  </a:outerShdw>
                </a:effectLst>
                <a:ea typeface="ＭＳ Ｐゴシック" pitchFamily="34" charset="-128"/>
              </a:rPr>
              <a:t>.</a:t>
            </a:r>
            <a:endParaRPr lang="en-US" sz="1200" dirty="0">
              <a:solidFill>
                <a:prstClr val="white">
                  <a:lumMod val="50000"/>
                </a:prstClr>
              </a:solidFill>
              <a:effectLst>
                <a:outerShdw blurRad="38100" dist="38100" dir="2700000" algn="tl">
                  <a:srgbClr val="000000">
                    <a:alpha val="43137"/>
                  </a:srgbClr>
                </a:outerShdw>
              </a:effectLst>
              <a:ea typeface="ＭＳ Ｐゴシック" pitchFamily="34" charset="-128"/>
            </a:endParaRPr>
          </a:p>
        </p:txBody>
      </p:sp>
      <p:sp>
        <p:nvSpPr>
          <p:cNvPr id="8" name="Rectangle 7"/>
          <p:cNvSpPr>
            <a:spLocks noChangeArrowheads="1"/>
          </p:cNvSpPr>
          <p:nvPr/>
        </p:nvSpPr>
        <p:spPr bwMode="auto">
          <a:xfrm>
            <a:off x="1619250" y="2519363"/>
            <a:ext cx="2881313" cy="1260475"/>
          </a:xfrm>
          <a:prstGeom prst="rect">
            <a:avLst/>
          </a:prstGeom>
          <a:solidFill>
            <a:srgbClr val="E46C0A"/>
          </a:solidFill>
          <a:ln w="9525">
            <a:solidFill>
              <a:srgbClr val="E46C0A"/>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endParaRPr lang="en-US" sz="2000" u="sng" dirty="0">
              <a:solidFill>
                <a:prstClr val="white"/>
              </a:solidFill>
              <a:ea typeface="ＭＳ Ｐゴシック" pitchFamily="34" charset="-128"/>
            </a:endParaRPr>
          </a:p>
          <a:p>
            <a:pPr algn="ctr" defTabSz="914400" fontAlgn="base">
              <a:spcBef>
                <a:spcPct val="0"/>
              </a:spcBef>
              <a:spcAft>
                <a:spcPct val="0"/>
              </a:spcAft>
              <a:defRPr/>
            </a:pPr>
            <a:r>
              <a:rPr lang="en-US" sz="2000" u="sng" dirty="0">
                <a:solidFill>
                  <a:prstClr val="white"/>
                </a:solidFill>
                <a:ea typeface="ＭＳ Ｐゴシック" pitchFamily="34" charset="-128"/>
              </a:rPr>
              <a:t>Meeting users at the point of need </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Present users with the library services they need within their mainstream workflows.</a:t>
            </a:r>
          </a:p>
          <a:p>
            <a:pPr algn="ctr" defTabSz="914400" fontAlgn="base">
              <a:spcBef>
                <a:spcPct val="0"/>
              </a:spcBef>
              <a:spcAft>
                <a:spcPct val="0"/>
              </a:spcAft>
              <a:defRPr/>
            </a:pPr>
            <a:endParaRPr lang="en-US" sz="2000" u="sng" dirty="0">
              <a:solidFill>
                <a:prstClr val="white"/>
              </a:solidFill>
              <a:ea typeface="ＭＳ Ｐゴシック" pitchFamily="34" charset="-128"/>
            </a:endParaRPr>
          </a:p>
        </p:txBody>
      </p:sp>
      <p:sp>
        <p:nvSpPr>
          <p:cNvPr id="10" name="Oval 9"/>
          <p:cNvSpPr>
            <a:spLocks noChangeArrowheads="1"/>
          </p:cNvSpPr>
          <p:nvPr/>
        </p:nvSpPr>
        <p:spPr bwMode="auto">
          <a:xfrm>
            <a:off x="914400" y="4683125"/>
            <a:ext cx="1800225" cy="1079500"/>
          </a:xfrm>
          <a:prstGeom prst="ellipse">
            <a:avLst/>
          </a:prstGeom>
          <a:solidFill>
            <a:schemeClr val="bg1"/>
          </a:solidFill>
          <a:ln w="28575">
            <a:solidFill>
              <a:srgbClr val="604A7B"/>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Breaking </a:t>
            </a:r>
            <a:r>
              <a:rPr lang="en-US" sz="1600" dirty="0" smtClean="0">
                <a:solidFill>
                  <a:srgbClr val="000000"/>
                </a:solidFill>
                <a:ea typeface="ＭＳ Ｐゴシック" pitchFamily="34" charset="-128"/>
              </a:rPr>
              <a:t>down resource silos</a:t>
            </a:r>
            <a:endParaRPr lang="en-US" sz="1600" dirty="0">
              <a:solidFill>
                <a:srgbClr val="000000"/>
              </a:solidFill>
              <a:ea typeface="ＭＳ Ｐゴシック" pitchFamily="34" charset="-128"/>
            </a:endParaRPr>
          </a:p>
        </p:txBody>
      </p:sp>
      <p:sp>
        <p:nvSpPr>
          <p:cNvPr id="11" name="Oval 10"/>
          <p:cNvSpPr>
            <a:spLocks noChangeArrowheads="1"/>
          </p:cNvSpPr>
          <p:nvPr/>
        </p:nvSpPr>
        <p:spPr bwMode="auto">
          <a:xfrm>
            <a:off x="3576638" y="4683125"/>
            <a:ext cx="1800225" cy="1079500"/>
          </a:xfrm>
          <a:prstGeom prst="ellipse">
            <a:avLst/>
          </a:prstGeom>
          <a:solidFill>
            <a:schemeClr val="bg1"/>
          </a:solidFill>
          <a:ln w="28575">
            <a:solidFill>
              <a:srgbClr val="604A7B"/>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Licensed </a:t>
            </a:r>
            <a:r>
              <a:rPr lang="en-US" sz="1600" dirty="0" smtClean="0">
                <a:solidFill>
                  <a:srgbClr val="000000"/>
                </a:solidFill>
                <a:ea typeface="ＭＳ Ｐゴシック" pitchFamily="34" charset="-128"/>
              </a:rPr>
              <a:t>resource workflows</a:t>
            </a:r>
            <a:endParaRPr lang="en-US" sz="1600" dirty="0">
              <a:solidFill>
                <a:srgbClr val="000000"/>
              </a:solidFill>
              <a:ea typeface="ＭＳ Ｐゴシック" pitchFamily="34" charset="-128"/>
            </a:endParaRPr>
          </a:p>
        </p:txBody>
      </p:sp>
      <p:sp>
        <p:nvSpPr>
          <p:cNvPr id="12" name="Oval 11"/>
          <p:cNvSpPr>
            <a:spLocks noChangeArrowheads="1"/>
          </p:cNvSpPr>
          <p:nvPr/>
        </p:nvSpPr>
        <p:spPr bwMode="auto">
          <a:xfrm>
            <a:off x="6137275" y="4683125"/>
            <a:ext cx="1800225" cy="1079500"/>
          </a:xfrm>
          <a:prstGeom prst="ellipse">
            <a:avLst/>
          </a:prstGeom>
          <a:solidFill>
            <a:schemeClr val="bg1"/>
          </a:solidFill>
          <a:ln w="28575">
            <a:solidFill>
              <a:srgbClr val="604A7B"/>
            </a:solidFill>
            <a:round/>
            <a:headEnd/>
            <a:tailEnd/>
          </a:ln>
          <a:effectLst>
            <a:outerShdw dist="23000" dir="5400000" rotWithShape="0">
              <a:srgbClr val="808080">
                <a:alpha val="34998"/>
              </a:srgbClr>
            </a:outerShdw>
          </a:effectLst>
        </p:spPr>
        <p:txBody>
          <a:bodyPr lIns="0" rIns="0" anchor="ctr"/>
          <a:lstStyle/>
          <a:p>
            <a:pPr algn="ctr" defTabSz="914400" fontAlgn="base">
              <a:spcBef>
                <a:spcPct val="0"/>
              </a:spcBef>
              <a:spcAft>
                <a:spcPct val="0"/>
              </a:spcAft>
            </a:pPr>
            <a:r>
              <a:rPr lang="en-US" sz="1600" dirty="0">
                <a:solidFill>
                  <a:srgbClr val="000000"/>
                </a:solidFill>
                <a:latin typeface="Arial" pitchFamily="34" charset="0"/>
                <a:ea typeface="ＭＳ Ｐゴシック" pitchFamily="34" charset="-128"/>
              </a:rPr>
              <a:t>Managing </a:t>
            </a:r>
            <a:r>
              <a:rPr lang="en-US" sz="1600" dirty="0" smtClean="0">
                <a:solidFill>
                  <a:srgbClr val="000000"/>
                </a:solidFill>
                <a:latin typeface="Arial" pitchFamily="34" charset="0"/>
                <a:ea typeface="ＭＳ Ｐゴシック" pitchFamily="34" charset="-128"/>
              </a:rPr>
              <a:t>learning objects</a:t>
            </a:r>
            <a:endParaRPr lang="en-US" sz="1600" dirty="0">
              <a:solidFill>
                <a:srgbClr val="000000"/>
              </a:solidFill>
              <a:latin typeface="Arial" pitchFamily="34" charset="0"/>
              <a:ea typeface="ＭＳ Ｐゴシック" pitchFamily="34" charset="-128"/>
            </a:endParaRPr>
          </a:p>
        </p:txBody>
      </p:sp>
      <p:sp>
        <p:nvSpPr>
          <p:cNvPr id="13" name="Oval 12"/>
          <p:cNvSpPr>
            <a:spLocks noChangeArrowheads="1"/>
          </p:cNvSpPr>
          <p:nvPr/>
        </p:nvSpPr>
        <p:spPr bwMode="auto">
          <a:xfrm>
            <a:off x="2244725" y="5546725"/>
            <a:ext cx="1800225" cy="1079500"/>
          </a:xfrm>
          <a:prstGeom prst="ellipse">
            <a:avLst/>
          </a:prstGeom>
          <a:solidFill>
            <a:schemeClr val="bg1"/>
          </a:solidFill>
          <a:ln w="28575">
            <a:solidFill>
              <a:srgbClr val="604A7B"/>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600" dirty="0">
                <a:solidFill>
                  <a:srgbClr val="000000"/>
                </a:solidFill>
                <a:latin typeface="Arial" pitchFamily="34" charset="0"/>
                <a:ea typeface="ＭＳ Ｐゴシック" pitchFamily="34" charset="-128"/>
              </a:rPr>
              <a:t>Digital integration / mass digitization</a:t>
            </a:r>
          </a:p>
        </p:txBody>
      </p:sp>
      <p:sp>
        <p:nvSpPr>
          <p:cNvPr id="14" name="Oval 13"/>
          <p:cNvSpPr>
            <a:spLocks noChangeArrowheads="1"/>
          </p:cNvSpPr>
          <p:nvPr/>
        </p:nvSpPr>
        <p:spPr bwMode="auto">
          <a:xfrm>
            <a:off x="4867275" y="5546725"/>
            <a:ext cx="1798638" cy="1079500"/>
          </a:xfrm>
          <a:prstGeom prst="ellipse">
            <a:avLst/>
          </a:prstGeom>
          <a:solidFill>
            <a:schemeClr val="bg1"/>
          </a:solidFill>
          <a:ln w="28575">
            <a:solidFill>
              <a:srgbClr val="604A7B"/>
            </a:solidFill>
            <a:round/>
            <a:headEnd/>
            <a:tailEnd/>
          </a:ln>
          <a:effectLst>
            <a:outerShdw dist="23000" dir="5400000" rotWithShape="0">
              <a:srgbClr val="808080">
                <a:alpha val="34998"/>
              </a:srgbClr>
            </a:outerShdw>
          </a:effectLst>
        </p:spPr>
        <p:txBody>
          <a:bodyPr lIns="36000" rIns="36000" anchor="ctr"/>
          <a:lstStyle/>
          <a:p>
            <a:pPr algn="ctr" defTabSz="914400" fontAlgn="base">
              <a:spcBef>
                <a:spcPct val="0"/>
              </a:spcBef>
              <a:spcAft>
                <a:spcPct val="0"/>
              </a:spcAft>
            </a:pPr>
            <a:r>
              <a:rPr lang="en-US" sz="1600" dirty="0">
                <a:solidFill>
                  <a:srgbClr val="000000"/>
                </a:solidFill>
                <a:latin typeface="Arial" pitchFamily="34" charset="0"/>
                <a:ea typeface="ＭＳ Ｐゴシック" pitchFamily="34" charset="-128"/>
              </a:rPr>
              <a:t>Managing </a:t>
            </a:r>
            <a:r>
              <a:rPr lang="en-US" sz="1600" dirty="0" smtClean="0">
                <a:solidFill>
                  <a:srgbClr val="000000"/>
                </a:solidFill>
                <a:latin typeface="Arial" pitchFamily="34" charset="0"/>
                <a:ea typeface="ＭＳ Ｐゴシック" pitchFamily="34" charset="-128"/>
              </a:rPr>
              <a:t>down print</a:t>
            </a:r>
            <a:endParaRPr lang="en-US" sz="1600" dirty="0">
              <a:solidFill>
                <a:srgbClr val="000000"/>
              </a:solidFill>
              <a:latin typeface="Arial" pitchFamily="34" charset="0"/>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200"/>
                            </p:stCondLst>
                            <p:childTnLst>
                              <p:par>
                                <p:cTn id="8" presetID="1" presetClass="entr" presetSubtype="0" fill="hold" grpId="0" nodeType="afterEffect">
                                  <p:stCondLst>
                                    <p:cond delay="2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nodeType="afterGroup">
                            <p:stCondLst>
                              <p:cond delay="400"/>
                            </p:stCondLst>
                            <p:childTnLst>
                              <p:par>
                                <p:cTn id="11" presetID="1" presetClass="entr" presetSubtype="0" fill="hold" grpId="0" nodeType="afterEffect">
                                  <p:stCondLst>
                                    <p:cond delay="2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nodeType="afterGroup">
                            <p:stCondLst>
                              <p:cond delay="600"/>
                            </p:stCondLst>
                            <p:childTnLst>
                              <p:par>
                                <p:cTn id="14" presetID="1" presetClass="entr" presetSubtype="0" fill="hold" grpId="0" nodeType="afterEffect">
                                  <p:stCondLst>
                                    <p:cond delay="2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nodeType="afterGroup">
                            <p:stCondLst>
                              <p:cond delay="800"/>
                            </p:stCondLst>
                            <p:childTnLst>
                              <p:par>
                                <p:cTn id="17" presetID="1" presetClass="entr" presetSubtype="0" fill="hold" grpId="0" nodeType="afterEffect">
                                  <p:stCondLst>
                                    <p:cond delay="20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bodyPr>
          <a:lstStyle/>
          <a:p>
            <a:r>
              <a:rPr dirty="0" smtClean="0">
                <a:ea typeface="ＭＳ Ｐゴシック" pitchFamily="34" charset="-128"/>
              </a:rPr>
              <a:t>Challenges…</a:t>
            </a:r>
          </a:p>
        </p:txBody>
      </p:sp>
      <p:sp>
        <p:nvSpPr>
          <p:cNvPr id="7" name="Rectangle 6"/>
          <p:cNvSpPr>
            <a:spLocks noChangeArrowheads="1"/>
          </p:cNvSpPr>
          <p:nvPr/>
        </p:nvSpPr>
        <p:spPr bwMode="auto">
          <a:xfrm>
            <a:off x="1619250" y="1800225"/>
            <a:ext cx="5761038" cy="719138"/>
          </a:xfrm>
          <a:prstGeom prst="rect">
            <a:avLst/>
          </a:prstGeom>
          <a:solidFill>
            <a:srgbClr val="77933C"/>
          </a:solidFill>
          <a:ln w="9525">
            <a:solidFill>
              <a:srgbClr val="77933C"/>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Efficiency</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Maintaining, improving and transforming library services in an era of sustained downward budget pressure.</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Ensuring library relevance in an increasingly digital / online/ network level / </a:t>
            </a: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Webscale </a:t>
            </a: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world</a:t>
            </a:r>
            <a:r>
              <a:rPr lang="en-US" sz="1200" b="1" dirty="0">
                <a:solidFill>
                  <a:prstClr val="white">
                    <a:lumMod val="50000"/>
                  </a:prstClr>
                </a:solidFill>
                <a:effectLst>
                  <a:outerShdw blurRad="38100" dist="38100" dir="2700000" algn="tl">
                    <a:srgbClr val="000000">
                      <a:alpha val="43137"/>
                    </a:srgbClr>
                  </a:outerShdw>
                </a:effectLst>
                <a:ea typeface="ＭＳ Ｐゴシック" pitchFamily="34" charset="-128"/>
              </a:rPr>
              <a:t>.</a:t>
            </a:r>
            <a:endParaRPr lang="en-US" sz="1200" dirty="0">
              <a:solidFill>
                <a:prstClr val="white">
                  <a:lumMod val="50000"/>
                </a:prstClr>
              </a:solidFill>
              <a:effectLst>
                <a:outerShdw blurRad="38100" dist="38100" dir="2700000" algn="tl">
                  <a:srgbClr val="000000">
                    <a:alpha val="43137"/>
                  </a:srgbClr>
                </a:outerShdw>
              </a:effectLst>
              <a:ea typeface="ＭＳ Ｐゴシック" pitchFamily="34" charset="-128"/>
            </a:endParaRPr>
          </a:p>
        </p:txBody>
      </p:sp>
      <p:sp>
        <p:nvSpPr>
          <p:cNvPr id="10" name="Oval 9"/>
          <p:cNvSpPr>
            <a:spLocks noChangeArrowheads="1"/>
          </p:cNvSpPr>
          <p:nvPr/>
        </p:nvSpPr>
        <p:spPr bwMode="auto">
          <a:xfrm>
            <a:off x="914400" y="4683125"/>
            <a:ext cx="1800225" cy="1079500"/>
          </a:xfrm>
          <a:prstGeom prst="ellipse">
            <a:avLst/>
          </a:prstGeom>
          <a:solidFill>
            <a:schemeClr val="bg1"/>
          </a:solidFill>
          <a:ln w="28575">
            <a:solidFill>
              <a:srgbClr val="604A7B"/>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Breaking </a:t>
            </a:r>
            <a:r>
              <a:rPr lang="en-US" sz="1600" dirty="0" smtClean="0">
                <a:solidFill>
                  <a:srgbClr val="000000"/>
                </a:solidFill>
                <a:ea typeface="ＭＳ Ｐゴシック" pitchFamily="34" charset="-128"/>
              </a:rPr>
              <a:t>down resource silos</a:t>
            </a:r>
            <a:endParaRPr lang="en-US" sz="1600" dirty="0">
              <a:solidFill>
                <a:srgbClr val="000000"/>
              </a:solidFill>
              <a:ea typeface="ＭＳ Ｐゴシック" pitchFamily="34" charset="-128"/>
            </a:endParaRPr>
          </a:p>
        </p:txBody>
      </p:sp>
      <p:sp>
        <p:nvSpPr>
          <p:cNvPr id="11" name="Oval 10"/>
          <p:cNvSpPr>
            <a:spLocks noChangeArrowheads="1"/>
          </p:cNvSpPr>
          <p:nvPr/>
        </p:nvSpPr>
        <p:spPr bwMode="auto">
          <a:xfrm>
            <a:off x="3576638" y="4683125"/>
            <a:ext cx="1800225" cy="1079500"/>
          </a:xfrm>
          <a:prstGeom prst="ellipse">
            <a:avLst/>
          </a:prstGeom>
          <a:solidFill>
            <a:schemeClr val="bg1"/>
          </a:solidFill>
          <a:ln w="28575">
            <a:solidFill>
              <a:srgbClr val="604A7B"/>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Licensed </a:t>
            </a:r>
            <a:r>
              <a:rPr lang="en-US" sz="1600" dirty="0" smtClean="0">
                <a:solidFill>
                  <a:srgbClr val="000000"/>
                </a:solidFill>
                <a:ea typeface="ＭＳ Ｐゴシック" pitchFamily="34" charset="-128"/>
              </a:rPr>
              <a:t>resource workflows</a:t>
            </a:r>
            <a:endParaRPr lang="en-US" sz="1600" dirty="0">
              <a:solidFill>
                <a:srgbClr val="000000"/>
              </a:solidFill>
              <a:ea typeface="ＭＳ Ｐゴシック" pitchFamily="34" charset="-128"/>
            </a:endParaRPr>
          </a:p>
        </p:txBody>
      </p:sp>
      <p:sp>
        <p:nvSpPr>
          <p:cNvPr id="12" name="Oval 11"/>
          <p:cNvSpPr>
            <a:spLocks noChangeArrowheads="1"/>
          </p:cNvSpPr>
          <p:nvPr/>
        </p:nvSpPr>
        <p:spPr bwMode="auto">
          <a:xfrm>
            <a:off x="6137275" y="4683125"/>
            <a:ext cx="1800225" cy="1079500"/>
          </a:xfrm>
          <a:prstGeom prst="ellipse">
            <a:avLst/>
          </a:prstGeom>
          <a:solidFill>
            <a:schemeClr val="bg1"/>
          </a:solidFill>
          <a:ln w="28575">
            <a:solidFill>
              <a:srgbClr val="604A7B"/>
            </a:solidFill>
            <a:round/>
            <a:headEnd/>
            <a:tailEnd/>
          </a:ln>
          <a:effectLst>
            <a:outerShdw dist="23000" dir="5400000" rotWithShape="0">
              <a:srgbClr val="808080">
                <a:alpha val="34998"/>
              </a:srgbClr>
            </a:outerShdw>
          </a:effectLst>
        </p:spPr>
        <p:txBody>
          <a:bodyPr lIns="0" rIns="0" anchor="ctr"/>
          <a:lstStyle/>
          <a:p>
            <a:pPr algn="ctr" defTabSz="914400" fontAlgn="base">
              <a:spcBef>
                <a:spcPct val="0"/>
              </a:spcBef>
              <a:spcAft>
                <a:spcPct val="0"/>
              </a:spcAft>
            </a:pPr>
            <a:r>
              <a:rPr lang="en-US" sz="1600" dirty="0">
                <a:solidFill>
                  <a:srgbClr val="000000"/>
                </a:solidFill>
                <a:latin typeface="Arial" pitchFamily="34" charset="0"/>
                <a:ea typeface="ＭＳ Ｐゴシック" pitchFamily="34" charset="-128"/>
              </a:rPr>
              <a:t>Managing </a:t>
            </a:r>
            <a:r>
              <a:rPr lang="en-US" sz="1600" dirty="0" smtClean="0">
                <a:solidFill>
                  <a:srgbClr val="000000"/>
                </a:solidFill>
                <a:latin typeface="Arial" pitchFamily="34" charset="0"/>
                <a:ea typeface="ＭＳ Ｐゴシック" pitchFamily="34" charset="-128"/>
              </a:rPr>
              <a:t>learning objects</a:t>
            </a:r>
            <a:endParaRPr lang="en-US" sz="1600" dirty="0">
              <a:solidFill>
                <a:srgbClr val="000000"/>
              </a:solidFill>
              <a:latin typeface="Arial" pitchFamily="34" charset="0"/>
              <a:ea typeface="ＭＳ Ｐゴシック" pitchFamily="34" charset="-128"/>
            </a:endParaRPr>
          </a:p>
        </p:txBody>
      </p:sp>
      <p:sp>
        <p:nvSpPr>
          <p:cNvPr id="14" name="Oval 13"/>
          <p:cNvSpPr>
            <a:spLocks noChangeArrowheads="1"/>
          </p:cNvSpPr>
          <p:nvPr/>
        </p:nvSpPr>
        <p:spPr bwMode="auto">
          <a:xfrm>
            <a:off x="2244725" y="5546725"/>
            <a:ext cx="1800225" cy="1079500"/>
          </a:xfrm>
          <a:prstGeom prst="ellipse">
            <a:avLst/>
          </a:prstGeom>
          <a:solidFill>
            <a:schemeClr val="bg1"/>
          </a:solidFill>
          <a:ln w="28575">
            <a:solidFill>
              <a:srgbClr val="604A7B"/>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pPr>
            <a:r>
              <a:rPr lang="en-US" sz="1600" dirty="0">
                <a:solidFill>
                  <a:srgbClr val="000000"/>
                </a:solidFill>
                <a:latin typeface="Arial" pitchFamily="34" charset="0"/>
                <a:ea typeface="ＭＳ Ｐゴシック" pitchFamily="34" charset="-128"/>
              </a:rPr>
              <a:t>Digital integration / mass digitization</a:t>
            </a:r>
          </a:p>
        </p:txBody>
      </p:sp>
      <p:sp>
        <p:nvSpPr>
          <p:cNvPr id="15" name="Oval 14"/>
          <p:cNvSpPr>
            <a:spLocks noChangeArrowheads="1"/>
          </p:cNvSpPr>
          <p:nvPr/>
        </p:nvSpPr>
        <p:spPr bwMode="auto">
          <a:xfrm>
            <a:off x="4867275" y="5546725"/>
            <a:ext cx="1798638" cy="1079500"/>
          </a:xfrm>
          <a:prstGeom prst="ellipse">
            <a:avLst/>
          </a:prstGeom>
          <a:solidFill>
            <a:schemeClr val="bg1"/>
          </a:solidFill>
          <a:ln w="28575">
            <a:solidFill>
              <a:srgbClr val="604A7B"/>
            </a:solidFill>
            <a:round/>
            <a:headEnd/>
            <a:tailEnd/>
          </a:ln>
          <a:effectLst>
            <a:outerShdw dist="23000" dir="5400000" rotWithShape="0">
              <a:srgbClr val="808080">
                <a:alpha val="34998"/>
              </a:srgbClr>
            </a:outerShdw>
          </a:effectLst>
        </p:spPr>
        <p:txBody>
          <a:bodyPr lIns="36000" rIns="36000" anchor="ctr"/>
          <a:lstStyle/>
          <a:p>
            <a:pPr algn="ctr" defTabSz="914400" fontAlgn="base">
              <a:spcBef>
                <a:spcPct val="0"/>
              </a:spcBef>
              <a:spcAft>
                <a:spcPct val="0"/>
              </a:spcAft>
            </a:pPr>
            <a:r>
              <a:rPr lang="en-US" sz="1600" dirty="0">
                <a:solidFill>
                  <a:srgbClr val="000000"/>
                </a:solidFill>
                <a:latin typeface="Arial" pitchFamily="34" charset="0"/>
                <a:ea typeface="ＭＳ Ｐゴシック" pitchFamily="34" charset="-128"/>
              </a:rPr>
              <a:t>Managing </a:t>
            </a:r>
            <a:r>
              <a:rPr lang="en-US" sz="1600" dirty="0" smtClean="0">
                <a:solidFill>
                  <a:srgbClr val="000000"/>
                </a:solidFill>
                <a:latin typeface="Arial" pitchFamily="34" charset="0"/>
                <a:ea typeface="ＭＳ Ｐゴシック" pitchFamily="34" charset="-128"/>
              </a:rPr>
              <a:t>down print</a:t>
            </a:r>
            <a:endParaRPr lang="en-US" sz="1600" dirty="0">
              <a:solidFill>
                <a:srgbClr val="000000"/>
              </a:solidFill>
              <a:latin typeface="Arial" pitchFamily="34" charset="0"/>
              <a:ea typeface="ＭＳ Ｐゴシック" pitchFamily="34" charset="-128"/>
            </a:endParaRPr>
          </a:p>
        </p:txBody>
      </p:sp>
      <p:sp>
        <p:nvSpPr>
          <p:cNvPr id="13" name="Rectangle 12"/>
          <p:cNvSpPr>
            <a:spLocks noChangeArrowheads="1"/>
          </p:cNvSpPr>
          <p:nvPr/>
        </p:nvSpPr>
        <p:spPr bwMode="auto">
          <a:xfrm>
            <a:off x="4500563" y="2519363"/>
            <a:ext cx="2879725" cy="1260475"/>
          </a:xfrm>
          <a:prstGeom prst="rect">
            <a:avLst/>
          </a:prstGeom>
          <a:solidFill>
            <a:srgbClr val="604A7B"/>
          </a:solidFill>
          <a:ln w="9525">
            <a:solidFill>
              <a:srgbClr val="604A7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Unified Collection Management</a:t>
            </a:r>
          </a:p>
          <a:p>
            <a:pPr algn="ctr" defTabSz="914400" fontAlgn="base">
              <a:spcBef>
                <a:spcPct val="0"/>
              </a:spcBef>
              <a:spcAft>
                <a:spcPct val="0"/>
              </a:spcAft>
              <a:defRPr/>
            </a:pPr>
            <a:r>
              <a:rPr lang="en-US" sz="1200" b="1" dirty="0">
                <a:solidFill>
                  <a:prstClr val="white">
                    <a:lumMod val="95000"/>
                  </a:prstClr>
                </a:solidFill>
                <a:effectLst>
                  <a:outerShdw blurRad="38100" dist="38100" dir="2700000" algn="tl">
                    <a:srgbClr val="000000">
                      <a:alpha val="43137"/>
                    </a:srgbClr>
                  </a:outerShdw>
                </a:effectLst>
                <a:ea typeface="ＭＳ Ｐゴシック" pitchFamily="34" charset="-128"/>
              </a:rPr>
              <a:t>E</a:t>
            </a:r>
            <a:r>
              <a:rPr lang="en-US" sz="12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fficiently </a:t>
            </a:r>
            <a:r>
              <a:rPr lang="en-US" sz="1200" b="1" dirty="0">
                <a:solidFill>
                  <a:prstClr val="white">
                    <a:lumMod val="95000"/>
                  </a:prstClr>
                </a:solidFill>
                <a:effectLst>
                  <a:outerShdw blurRad="38100" dist="38100" dir="2700000" algn="tl">
                    <a:srgbClr val="000000">
                      <a:alpha val="43137"/>
                    </a:srgbClr>
                  </a:outerShdw>
                </a:effectLst>
                <a:ea typeface="ＭＳ Ｐゴシック" pitchFamily="34" charset="-128"/>
              </a:rPr>
              <a:t>manage a collection spanning print, electronic and digital </a:t>
            </a:r>
            <a:r>
              <a:rPr lang="en-US" sz="12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material. </a:t>
            </a:r>
            <a:endParaRPr lang="en-US" sz="2000" u="sng" dirty="0">
              <a:solidFill>
                <a:prstClr val="white">
                  <a:lumMod val="95000"/>
                </a:prstClr>
              </a:solidFill>
              <a:effectLst>
                <a:outerShdw blurRad="38100" dist="38100" dir="2700000" algn="tl">
                  <a:srgbClr val="000000">
                    <a:alpha val="43137"/>
                  </a:srgbClr>
                </a:outerShdw>
              </a:effectLst>
              <a:ea typeface="ＭＳ Ｐゴシック" pitchFamily="34" charset="-128"/>
            </a:endParaRPr>
          </a:p>
        </p:txBody>
      </p:sp>
      <p:sp>
        <p:nvSpPr>
          <p:cNvPr id="8" name="Rectangle 7"/>
          <p:cNvSpPr>
            <a:spLocks noChangeArrowheads="1"/>
          </p:cNvSpPr>
          <p:nvPr/>
        </p:nvSpPr>
        <p:spPr bwMode="auto">
          <a:xfrm>
            <a:off x="1619250" y="2519363"/>
            <a:ext cx="2881313" cy="1260475"/>
          </a:xfrm>
          <a:prstGeom prst="rect">
            <a:avLst/>
          </a:prstGeom>
          <a:solidFill>
            <a:srgbClr val="E46C0A"/>
          </a:solidFill>
          <a:ln w="9525">
            <a:solidFill>
              <a:srgbClr val="E46C0A"/>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endParaRPr lang="en-US" sz="2000" u="sng" dirty="0">
              <a:solidFill>
                <a:prstClr val="white"/>
              </a:solidFill>
              <a:ea typeface="ＭＳ Ｐゴシック" pitchFamily="34" charset="-128"/>
            </a:endParaRPr>
          </a:p>
          <a:p>
            <a:pPr algn="ctr" defTabSz="914400" fontAlgn="base">
              <a:spcBef>
                <a:spcPct val="0"/>
              </a:spcBef>
              <a:spcAft>
                <a:spcPct val="0"/>
              </a:spcAft>
              <a:defRPr/>
            </a:pPr>
            <a:r>
              <a:rPr lang="en-US" sz="2000" u="sng" dirty="0">
                <a:solidFill>
                  <a:prstClr val="white"/>
                </a:solidFill>
                <a:ea typeface="ＭＳ Ｐゴシック" pitchFamily="34" charset="-128"/>
              </a:rPr>
              <a:t>Meeting users at the point of need </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Present users with the library services they need within their mainstream workflows.</a:t>
            </a:r>
          </a:p>
          <a:p>
            <a:pPr algn="ctr" defTabSz="914400" fontAlgn="base">
              <a:spcBef>
                <a:spcPct val="0"/>
              </a:spcBef>
              <a:spcAft>
                <a:spcPct val="0"/>
              </a:spcAft>
              <a:defRPr/>
            </a:pPr>
            <a:endParaRPr lang="en-US" sz="2000" u="sng" dirty="0">
              <a:solidFill>
                <a:prstClr val="white"/>
              </a:solidFill>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0" presetClass="path" presetSubtype="0" accel="50000" decel="50000" fill="hold" grpId="0" nodeType="withEffect">
                                  <p:stCondLst>
                                    <p:cond delay="0"/>
                                  </p:stCondLst>
                                  <p:childTnLst>
                                    <p:animMotion origin="layout" path="M -1.66667E-6 4.44444E-6 L 0.3033 -0.29931 " pathEditMode="relative" rAng="0" ptsTypes="AA">
                                      <p:cBhvr>
                                        <p:cTn id="9" dur="2000" fill="hold"/>
                                        <p:tgtEl>
                                          <p:spTgt spid="10"/>
                                        </p:tgtEl>
                                        <p:attrNameLst>
                                          <p:attrName>ppt_x</p:attrName>
                                          <p:attrName>ppt_y</p:attrName>
                                        </p:attrNameLst>
                                      </p:cBhvr>
                                      <p:rCtr x="152" y="-150"/>
                                    </p:animMotion>
                                  </p:childTnLst>
                                </p:cTn>
                              </p:par>
                              <p:par>
                                <p:cTn id="10" presetID="0" presetClass="path" presetSubtype="0" accel="50000" decel="50000" fill="hold" grpId="0" nodeType="withEffect">
                                  <p:stCondLst>
                                    <p:cond delay="0"/>
                                  </p:stCondLst>
                                  <p:childTnLst>
                                    <p:animMotion origin="layout" path="M 2.5E-6 4.44444E-6 L 0.09653 -0.30232 " pathEditMode="relative" rAng="0" ptsTypes="AA">
                                      <p:cBhvr>
                                        <p:cTn id="11" dur="2000" fill="hold"/>
                                        <p:tgtEl>
                                          <p:spTgt spid="11"/>
                                        </p:tgtEl>
                                        <p:attrNameLst>
                                          <p:attrName>ppt_x</p:attrName>
                                          <p:attrName>ppt_y</p:attrName>
                                        </p:attrNameLst>
                                      </p:cBhvr>
                                      <p:rCtr x="48" y="-151"/>
                                    </p:animMotion>
                                  </p:childTnLst>
                                </p:cTn>
                              </p:par>
                              <p:par>
                                <p:cTn id="12" presetID="0" presetClass="path" presetSubtype="0" accel="50000" decel="50000" fill="hold" grpId="0" nodeType="withEffect">
                                  <p:stCondLst>
                                    <p:cond delay="0"/>
                                  </p:stCondLst>
                                  <p:childTnLst>
                                    <p:animMotion origin="layout" path="M -2.22222E-6 4.44444E-6 L -0.13003 -0.30533 " pathEditMode="relative" rAng="0" ptsTypes="AA">
                                      <p:cBhvr>
                                        <p:cTn id="13" dur="2000" fill="hold"/>
                                        <p:tgtEl>
                                          <p:spTgt spid="12"/>
                                        </p:tgtEl>
                                        <p:attrNameLst>
                                          <p:attrName>ppt_x</p:attrName>
                                          <p:attrName>ppt_y</p:attrName>
                                        </p:attrNameLst>
                                      </p:cBhvr>
                                      <p:rCtr x="-65" y="-153"/>
                                    </p:animMotion>
                                  </p:childTnLst>
                                </p:cTn>
                              </p:par>
                              <p:par>
                                <p:cTn id="14" presetID="6" presetClass="emph" presetSubtype="0" fill="hold" grpId="1" nodeType="withEffect">
                                  <p:stCondLst>
                                    <p:cond delay="0"/>
                                  </p:stCondLst>
                                  <p:childTnLst>
                                    <p:animScale>
                                      <p:cBhvr>
                                        <p:cTn id="15" dur="2000" fill="hold"/>
                                        <p:tgtEl>
                                          <p:spTgt spid="10"/>
                                        </p:tgtEl>
                                      </p:cBhvr>
                                      <p:by x="50000" y="50000"/>
                                    </p:animScale>
                                  </p:childTnLst>
                                </p:cTn>
                              </p:par>
                              <p:par>
                                <p:cTn id="16" presetID="6" presetClass="emph" presetSubtype="0" fill="hold" grpId="1" nodeType="withEffect">
                                  <p:stCondLst>
                                    <p:cond delay="0"/>
                                  </p:stCondLst>
                                  <p:childTnLst>
                                    <p:animScale>
                                      <p:cBhvr>
                                        <p:cTn id="17" dur="2000" fill="hold"/>
                                        <p:tgtEl>
                                          <p:spTgt spid="11"/>
                                        </p:tgtEl>
                                      </p:cBhvr>
                                      <p:by x="50000" y="50000"/>
                                    </p:animScale>
                                  </p:childTnLst>
                                </p:cTn>
                              </p:par>
                              <p:par>
                                <p:cTn id="18" presetID="6" presetClass="emph" presetSubtype="0" fill="hold" grpId="1" nodeType="withEffect">
                                  <p:stCondLst>
                                    <p:cond delay="0"/>
                                  </p:stCondLst>
                                  <p:childTnLst>
                                    <p:animScale>
                                      <p:cBhvr>
                                        <p:cTn id="19" dur="2000" fill="hold"/>
                                        <p:tgtEl>
                                          <p:spTgt spid="12"/>
                                        </p:tgtEl>
                                      </p:cBhvr>
                                      <p:by x="50000" y="50000"/>
                                    </p:animScale>
                                  </p:childTnLst>
                                </p:cTn>
                              </p:par>
                              <p:par>
                                <p:cTn id="20" presetID="0" presetClass="path" presetSubtype="0" accel="50000" decel="50000" fill="hold" grpId="0" nodeType="withEffect">
                                  <p:stCondLst>
                                    <p:cond delay="0"/>
                                  </p:stCondLst>
                                  <p:childTnLst>
                                    <p:animMotion origin="layout" path="M 4.44444E-6 0 L -0.01789 -0.42523 " pathEditMode="relative" rAng="0" ptsTypes="AA">
                                      <p:cBhvr>
                                        <p:cTn id="21" dur="2000" fill="hold"/>
                                        <p:tgtEl>
                                          <p:spTgt spid="15"/>
                                        </p:tgtEl>
                                        <p:attrNameLst>
                                          <p:attrName>ppt_x</p:attrName>
                                          <p:attrName>ppt_y</p:attrName>
                                        </p:attrNameLst>
                                      </p:cBhvr>
                                      <p:rCtr x="-9" y="-213"/>
                                    </p:animMotion>
                                  </p:childTnLst>
                                </p:cTn>
                              </p:par>
                              <p:par>
                                <p:cTn id="22" presetID="0" presetClass="path" presetSubtype="0" accel="50000" decel="50000" fill="hold" grpId="0" nodeType="withEffect">
                                  <p:stCondLst>
                                    <p:cond delay="0"/>
                                  </p:stCondLst>
                                  <p:childTnLst>
                                    <p:animMotion origin="layout" path="M 0.00105 0 L 0.19549 -0.42639 " pathEditMode="relative" rAng="0" ptsTypes="AA">
                                      <p:cBhvr>
                                        <p:cTn id="23" dur="2000" fill="hold"/>
                                        <p:tgtEl>
                                          <p:spTgt spid="14"/>
                                        </p:tgtEl>
                                        <p:attrNameLst>
                                          <p:attrName>ppt_x</p:attrName>
                                          <p:attrName>ppt_y</p:attrName>
                                        </p:attrNameLst>
                                      </p:cBhvr>
                                      <p:rCtr x="97" y="-213"/>
                                    </p:animMotion>
                                  </p:childTnLst>
                                </p:cTn>
                              </p:par>
                              <p:par>
                                <p:cTn id="24" presetID="6" presetClass="emph" presetSubtype="0" fill="hold" grpId="1" nodeType="withEffect">
                                  <p:stCondLst>
                                    <p:cond delay="0"/>
                                  </p:stCondLst>
                                  <p:childTnLst>
                                    <p:animScale>
                                      <p:cBhvr>
                                        <p:cTn id="25" dur="2000" fill="hold"/>
                                        <p:tgtEl>
                                          <p:spTgt spid="15"/>
                                        </p:tgtEl>
                                      </p:cBhvr>
                                      <p:by x="50000" y="50000"/>
                                    </p:animScale>
                                  </p:childTnLst>
                                </p:cTn>
                              </p:par>
                              <p:par>
                                <p:cTn id="26" presetID="6" presetClass="emph" presetSubtype="0" fill="hold" grpId="1" nodeType="withEffect">
                                  <p:stCondLst>
                                    <p:cond delay="0"/>
                                  </p:stCondLst>
                                  <p:childTnLst>
                                    <p:animScale>
                                      <p:cBhvr>
                                        <p:cTn id="27" dur="2000" fill="hold"/>
                                        <p:tgtEl>
                                          <p:spTgt spid="1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normAutofit fontScale="90000"/>
          </a:bodyPr>
          <a:lstStyle/>
          <a:p>
            <a:r>
              <a:rPr dirty="0" smtClean="0">
                <a:ea typeface="ＭＳ Ｐゴシック" pitchFamily="34" charset="-128"/>
              </a:rPr>
              <a:t>Challenges / Opportunities…</a:t>
            </a:r>
          </a:p>
        </p:txBody>
      </p:sp>
      <p:sp>
        <p:nvSpPr>
          <p:cNvPr id="7" name="Rectangle 6"/>
          <p:cNvSpPr>
            <a:spLocks noChangeArrowheads="1"/>
          </p:cNvSpPr>
          <p:nvPr/>
        </p:nvSpPr>
        <p:spPr bwMode="auto">
          <a:xfrm>
            <a:off x="1619250" y="1800225"/>
            <a:ext cx="5761038" cy="719138"/>
          </a:xfrm>
          <a:prstGeom prst="rect">
            <a:avLst/>
          </a:prstGeom>
          <a:solidFill>
            <a:srgbClr val="77933C"/>
          </a:solidFill>
          <a:ln w="9525">
            <a:solidFill>
              <a:srgbClr val="77933C"/>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Efficiency</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Maintaining, improving and transforming library services in an era of sustained downward budget pressure.</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Ensuring library relevance in an increasingly digital / online/ network level / </a:t>
            </a: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Webscale </a:t>
            </a: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world</a:t>
            </a:r>
            <a:r>
              <a:rPr lang="en-US" sz="1200" b="1" dirty="0">
                <a:solidFill>
                  <a:prstClr val="white">
                    <a:lumMod val="50000"/>
                  </a:prstClr>
                </a:solidFill>
                <a:effectLst>
                  <a:outerShdw blurRad="38100" dist="38100" dir="2700000" algn="tl">
                    <a:srgbClr val="000000">
                      <a:alpha val="43137"/>
                    </a:srgbClr>
                  </a:outerShdw>
                </a:effectLst>
                <a:ea typeface="ＭＳ Ｐゴシック" pitchFamily="34" charset="-128"/>
              </a:rPr>
              <a:t>.</a:t>
            </a:r>
            <a:endParaRPr lang="en-US" sz="1200" dirty="0">
              <a:solidFill>
                <a:prstClr val="white">
                  <a:lumMod val="50000"/>
                </a:prstClr>
              </a:solidFill>
              <a:effectLst>
                <a:outerShdw blurRad="38100" dist="38100" dir="2700000" algn="tl">
                  <a:srgbClr val="000000">
                    <a:alpha val="43137"/>
                  </a:srgbClr>
                </a:outerShdw>
              </a:effectLst>
              <a:ea typeface="ＭＳ Ｐゴシック" pitchFamily="34" charset="-128"/>
            </a:endParaRPr>
          </a:p>
        </p:txBody>
      </p:sp>
      <p:sp>
        <p:nvSpPr>
          <p:cNvPr id="13" name="Rectangle 12"/>
          <p:cNvSpPr>
            <a:spLocks noChangeArrowheads="1"/>
          </p:cNvSpPr>
          <p:nvPr/>
        </p:nvSpPr>
        <p:spPr bwMode="auto">
          <a:xfrm>
            <a:off x="4500563" y="2519363"/>
            <a:ext cx="2879725" cy="1260475"/>
          </a:xfrm>
          <a:prstGeom prst="rect">
            <a:avLst/>
          </a:prstGeom>
          <a:solidFill>
            <a:srgbClr val="604A7B"/>
          </a:solidFill>
          <a:ln w="9525">
            <a:solidFill>
              <a:srgbClr val="604A7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Unified Collection Management</a:t>
            </a:r>
          </a:p>
          <a:p>
            <a:pPr algn="ctr" defTabSz="914400" fontAlgn="base">
              <a:spcBef>
                <a:spcPct val="0"/>
              </a:spcBef>
              <a:spcAft>
                <a:spcPct val="0"/>
              </a:spcAft>
              <a:defRPr/>
            </a:pPr>
            <a:r>
              <a:rPr lang="en-US" sz="1200" b="1" dirty="0">
                <a:solidFill>
                  <a:prstClr val="white">
                    <a:lumMod val="95000"/>
                  </a:prstClr>
                </a:solidFill>
                <a:effectLst>
                  <a:outerShdw blurRad="38100" dist="38100" dir="2700000" algn="tl">
                    <a:srgbClr val="000000">
                      <a:alpha val="43137"/>
                    </a:srgbClr>
                  </a:outerShdw>
                </a:effectLst>
                <a:ea typeface="ＭＳ Ｐゴシック" pitchFamily="34" charset="-128"/>
              </a:rPr>
              <a:t>E</a:t>
            </a:r>
            <a:r>
              <a:rPr lang="en-US" sz="12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fficiently </a:t>
            </a:r>
            <a:r>
              <a:rPr lang="en-US" sz="1200" b="1" dirty="0">
                <a:solidFill>
                  <a:prstClr val="white">
                    <a:lumMod val="95000"/>
                  </a:prstClr>
                </a:solidFill>
                <a:effectLst>
                  <a:outerShdw blurRad="38100" dist="38100" dir="2700000" algn="tl">
                    <a:srgbClr val="000000">
                      <a:alpha val="43137"/>
                    </a:srgbClr>
                  </a:outerShdw>
                </a:effectLst>
                <a:ea typeface="ＭＳ Ｐゴシック" pitchFamily="34" charset="-128"/>
              </a:rPr>
              <a:t>manage a collection spanning print, electronic and digital material </a:t>
            </a:r>
            <a:endParaRPr lang="en-US" sz="2000" u="sng" dirty="0">
              <a:solidFill>
                <a:prstClr val="white">
                  <a:lumMod val="95000"/>
                </a:prstClr>
              </a:solidFill>
              <a:effectLst>
                <a:outerShdw blurRad="38100" dist="38100" dir="2700000" algn="tl">
                  <a:srgbClr val="000000">
                    <a:alpha val="43137"/>
                  </a:srgbClr>
                </a:outerShdw>
              </a:effectLst>
              <a:ea typeface="ＭＳ Ｐゴシック" pitchFamily="34" charset="-128"/>
            </a:endParaRPr>
          </a:p>
        </p:txBody>
      </p:sp>
      <p:sp>
        <p:nvSpPr>
          <p:cNvPr id="8" name="Rectangle 7"/>
          <p:cNvSpPr>
            <a:spLocks noChangeArrowheads="1"/>
          </p:cNvSpPr>
          <p:nvPr/>
        </p:nvSpPr>
        <p:spPr bwMode="auto">
          <a:xfrm>
            <a:off x="1619250" y="2519363"/>
            <a:ext cx="2881313" cy="1260475"/>
          </a:xfrm>
          <a:prstGeom prst="rect">
            <a:avLst/>
          </a:prstGeom>
          <a:solidFill>
            <a:srgbClr val="E46C0A"/>
          </a:solidFill>
          <a:ln w="9525">
            <a:solidFill>
              <a:srgbClr val="E46C0A"/>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endParaRPr lang="en-US" sz="2000" u="sng" dirty="0">
              <a:solidFill>
                <a:prstClr val="white"/>
              </a:solidFill>
              <a:ea typeface="ＭＳ Ｐゴシック" pitchFamily="34" charset="-128"/>
            </a:endParaRPr>
          </a:p>
          <a:p>
            <a:pPr algn="ctr" defTabSz="914400" fontAlgn="base">
              <a:spcBef>
                <a:spcPct val="0"/>
              </a:spcBef>
              <a:spcAft>
                <a:spcPct val="0"/>
              </a:spcAft>
              <a:defRPr/>
            </a:pPr>
            <a:r>
              <a:rPr lang="en-US" sz="2000" u="sng" dirty="0">
                <a:solidFill>
                  <a:prstClr val="white"/>
                </a:solidFill>
                <a:ea typeface="ＭＳ Ｐゴシック" pitchFamily="34" charset="-128"/>
              </a:rPr>
              <a:t>Meeting users at the point of need </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Present users with the library services they need within their mainstream workflows.</a:t>
            </a:r>
          </a:p>
          <a:p>
            <a:pPr algn="ctr" defTabSz="914400" fontAlgn="base">
              <a:spcBef>
                <a:spcPct val="0"/>
              </a:spcBef>
              <a:spcAft>
                <a:spcPct val="0"/>
              </a:spcAft>
              <a:defRPr/>
            </a:pPr>
            <a:endParaRPr lang="en-US" sz="2000" u="sng" dirty="0">
              <a:solidFill>
                <a:prstClr val="white"/>
              </a:solidFill>
              <a:ea typeface="ＭＳ Ｐゴシック" pitchFamily="34" charset="-128"/>
            </a:endParaRPr>
          </a:p>
        </p:txBody>
      </p:sp>
      <p:sp>
        <p:nvSpPr>
          <p:cNvPr id="14" name="Oval 13"/>
          <p:cNvSpPr>
            <a:spLocks noChangeArrowheads="1"/>
          </p:cNvSpPr>
          <p:nvPr/>
        </p:nvSpPr>
        <p:spPr bwMode="auto">
          <a:xfrm>
            <a:off x="914400" y="4683125"/>
            <a:ext cx="1800225" cy="1079500"/>
          </a:xfrm>
          <a:prstGeom prst="ellipse">
            <a:avLst/>
          </a:prstGeom>
          <a:solidFill>
            <a:schemeClr val="bg1"/>
          </a:solidFill>
          <a:ln w="28575">
            <a:solidFill>
              <a:srgbClr val="4F81BD"/>
            </a:solidFill>
            <a:round/>
            <a:headEnd/>
            <a:tailEnd/>
          </a:ln>
          <a:effectLst>
            <a:outerShdw dist="23000" dir="5400000" rotWithShape="0">
              <a:srgbClr val="808080">
                <a:alpha val="34998"/>
              </a:srgbClr>
            </a:outerShdw>
          </a:effectLst>
        </p:spPr>
        <p:txBody>
          <a:bodyPr lIns="0" rIns="0" anchor="ctr"/>
          <a:lstStyle/>
          <a:p>
            <a:pPr algn="ctr" defTabSz="914400" fontAlgn="base">
              <a:spcBef>
                <a:spcPct val="0"/>
              </a:spcBef>
              <a:spcAft>
                <a:spcPct val="0"/>
              </a:spcAft>
              <a:defRPr/>
            </a:pPr>
            <a:r>
              <a:rPr lang="en-US" sz="1600" dirty="0">
                <a:solidFill>
                  <a:srgbClr val="000000"/>
                </a:solidFill>
                <a:ea typeface="ＭＳ Ｐゴシック" pitchFamily="34" charset="-128"/>
              </a:rPr>
              <a:t>Increased Collaboration</a:t>
            </a:r>
          </a:p>
        </p:txBody>
      </p:sp>
      <p:sp>
        <p:nvSpPr>
          <p:cNvPr id="15" name="Oval 14"/>
          <p:cNvSpPr>
            <a:spLocks noChangeArrowheads="1"/>
          </p:cNvSpPr>
          <p:nvPr/>
        </p:nvSpPr>
        <p:spPr bwMode="auto">
          <a:xfrm>
            <a:off x="3576638" y="4683125"/>
            <a:ext cx="1800225" cy="1079500"/>
          </a:xfrm>
          <a:prstGeom prst="ellipse">
            <a:avLst/>
          </a:prstGeom>
          <a:solidFill>
            <a:schemeClr val="bg1"/>
          </a:solidFill>
          <a:ln w="28575">
            <a:solidFill>
              <a:srgbClr val="4F81BD"/>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Shared Services</a:t>
            </a:r>
          </a:p>
        </p:txBody>
      </p:sp>
      <p:sp>
        <p:nvSpPr>
          <p:cNvPr id="16" name="Oval 15"/>
          <p:cNvSpPr>
            <a:spLocks noChangeArrowheads="1"/>
          </p:cNvSpPr>
          <p:nvPr/>
        </p:nvSpPr>
        <p:spPr bwMode="auto">
          <a:xfrm>
            <a:off x="6137275" y="4683125"/>
            <a:ext cx="1800225" cy="1079500"/>
          </a:xfrm>
          <a:prstGeom prst="ellipse">
            <a:avLst/>
          </a:prstGeom>
          <a:solidFill>
            <a:schemeClr val="bg1"/>
          </a:solidFill>
          <a:ln w="28575">
            <a:solidFill>
              <a:srgbClr val="4F81BD"/>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Economies of Scale</a:t>
            </a:r>
          </a:p>
        </p:txBody>
      </p:sp>
      <p:sp>
        <p:nvSpPr>
          <p:cNvPr id="10" name="Oval 9"/>
          <p:cNvSpPr>
            <a:spLocks noChangeArrowheads="1"/>
          </p:cNvSpPr>
          <p:nvPr/>
        </p:nvSpPr>
        <p:spPr bwMode="auto">
          <a:xfrm>
            <a:off x="2238375" y="5591175"/>
            <a:ext cx="1800225" cy="1079500"/>
          </a:xfrm>
          <a:prstGeom prst="ellipse">
            <a:avLst/>
          </a:prstGeom>
          <a:solidFill>
            <a:schemeClr val="bg1"/>
          </a:solidFill>
          <a:ln w="28575">
            <a:solidFill>
              <a:srgbClr val="4F81BD"/>
            </a:solidFill>
            <a:round/>
            <a:headEnd/>
            <a:tailEnd/>
          </a:ln>
          <a:effectLst>
            <a:outerShdw dist="23000" dir="5400000" rotWithShape="0">
              <a:srgbClr val="808080">
                <a:alpha val="34998"/>
              </a:srgbClr>
            </a:outerShdw>
          </a:effectLst>
        </p:spPr>
        <p:txBody>
          <a:bodyPr lIns="0" rIns="0" anchor="ctr"/>
          <a:lstStyle/>
          <a:p>
            <a:pPr algn="ctr" defTabSz="914400" fontAlgn="base">
              <a:spcBef>
                <a:spcPct val="0"/>
              </a:spcBef>
              <a:spcAft>
                <a:spcPct val="0"/>
              </a:spcAft>
              <a:defRPr/>
            </a:pPr>
            <a:r>
              <a:rPr lang="en-US" sz="1600" dirty="0" smtClean="0">
                <a:solidFill>
                  <a:srgbClr val="000000"/>
                </a:solidFill>
                <a:ea typeface="ＭＳ Ｐゴシック" pitchFamily="34" charset="-128"/>
              </a:rPr>
              <a:t>Accelerated </a:t>
            </a:r>
            <a:r>
              <a:rPr lang="en-US" sz="1600" dirty="0">
                <a:solidFill>
                  <a:srgbClr val="000000"/>
                </a:solidFill>
                <a:ea typeface="ＭＳ Ｐゴシック" pitchFamily="34" charset="-128"/>
              </a:rPr>
              <a:t>Innovation</a:t>
            </a:r>
          </a:p>
        </p:txBody>
      </p:sp>
      <p:sp>
        <p:nvSpPr>
          <p:cNvPr id="11" name="Oval 10"/>
          <p:cNvSpPr>
            <a:spLocks noChangeArrowheads="1"/>
          </p:cNvSpPr>
          <p:nvPr/>
        </p:nvSpPr>
        <p:spPr bwMode="auto">
          <a:xfrm>
            <a:off x="4864100" y="5591175"/>
            <a:ext cx="1800225" cy="1079500"/>
          </a:xfrm>
          <a:prstGeom prst="ellipse">
            <a:avLst/>
          </a:prstGeom>
          <a:solidFill>
            <a:schemeClr val="bg1"/>
          </a:solidFill>
          <a:ln w="28575">
            <a:solidFill>
              <a:srgbClr val="4F81BD"/>
            </a:solidFill>
            <a:round/>
            <a:headEnd/>
            <a:tailEnd/>
          </a:ln>
          <a:effectLst>
            <a:outerShdw dist="23000" dir="5400000" rotWithShape="0">
              <a:srgbClr val="808080">
                <a:alpha val="34998"/>
              </a:srgbClr>
            </a:outerShdw>
          </a:effectLst>
        </p:spPr>
        <p:txBody>
          <a:bodyPr lIns="0" rIns="0" anchor="ctr"/>
          <a:lstStyle/>
          <a:p>
            <a:pPr algn="ctr" defTabSz="914400" fontAlgn="base">
              <a:spcBef>
                <a:spcPct val="0"/>
              </a:spcBef>
              <a:spcAft>
                <a:spcPct val="0"/>
              </a:spcAft>
              <a:defRPr/>
            </a:pPr>
            <a:r>
              <a:rPr lang="en-US" sz="1600" dirty="0" smtClean="0">
                <a:solidFill>
                  <a:srgbClr val="000000"/>
                </a:solidFill>
                <a:ea typeface="ＭＳ Ｐゴシック" pitchFamily="34" charset="-128"/>
              </a:rPr>
              <a:t>Shared</a:t>
            </a:r>
            <a:endParaRPr lang="en-US" sz="1600" dirty="0">
              <a:solidFill>
                <a:srgbClr val="000000"/>
              </a:solidFill>
              <a:ea typeface="ＭＳ Ｐゴシック" pitchFamily="34" charset="-128"/>
            </a:endParaRPr>
          </a:p>
          <a:p>
            <a:pPr algn="ctr" defTabSz="914400" fontAlgn="base">
              <a:spcBef>
                <a:spcPct val="0"/>
              </a:spcBef>
              <a:spcAft>
                <a:spcPct val="0"/>
              </a:spcAft>
              <a:defRPr/>
            </a:pPr>
            <a:r>
              <a:rPr lang="en-US" sz="1600" dirty="0">
                <a:solidFill>
                  <a:srgbClr val="000000"/>
                </a:solidFill>
                <a:ea typeface="ＭＳ Ｐゴシック" pitchFamily="34" charset="-128"/>
              </a:rPr>
              <a:t>Innovation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nodeType="afterGroup">
                            <p:stCondLst>
                              <p:cond delay="200"/>
                            </p:stCondLst>
                            <p:childTnLst>
                              <p:par>
                                <p:cTn id="8" presetID="1" presetClass="entr" presetSubtype="0" fill="hold" grpId="0" nodeType="afterEffect">
                                  <p:stCondLst>
                                    <p:cond delay="2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nodeType="afterGroup">
                            <p:stCondLst>
                              <p:cond delay="400"/>
                            </p:stCondLst>
                            <p:childTnLst>
                              <p:par>
                                <p:cTn id="11" presetID="1" presetClass="entr" presetSubtype="0" fill="hold" grpId="0" nodeType="afterEffect">
                                  <p:stCondLst>
                                    <p:cond delay="2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2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grpId="0" nodeType="afterEffect">
                                  <p:stCondLst>
                                    <p:cond delay="20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OCLC Global Council 2011-2012</a:t>
            </a:r>
            <a:endParaRPr lang="en-US" dirty="0"/>
          </a:p>
        </p:txBody>
      </p:sp>
      <p:sp>
        <p:nvSpPr>
          <p:cNvPr id="10" name="Text Placeholder 9"/>
          <p:cNvSpPr>
            <a:spLocks noGrp="1"/>
          </p:cNvSpPr>
          <p:nvPr>
            <p:ph type="body" sz="quarter" idx="13"/>
          </p:nvPr>
        </p:nvSpPr>
        <p:spPr/>
        <p:txBody>
          <a:bodyPr/>
          <a:lstStyle/>
          <a:p>
            <a:endParaRPr lang="en-US" dirty="0"/>
          </a:p>
        </p:txBody>
      </p:sp>
      <p:pic>
        <p:nvPicPr>
          <p:cNvPr id="1026" name="Picture 2" descr="C:\Users\schieber\AppData\Local\Microsoft\Windows\Temporary Internet Files\Content.Outlook\QO05CKM8\GlobalCouncil_Nov2011_8229.jpg"/>
          <p:cNvPicPr>
            <a:picLocks noGrp="1" noChangeAspect="1" noChangeArrowheads="1"/>
          </p:cNvPicPr>
          <p:nvPr>
            <p:ph idx="4294967295"/>
          </p:nvPr>
        </p:nvPicPr>
        <p:blipFill>
          <a:blip r:embed="rId3" cstate="print"/>
          <a:srcRect t="7886" r="947"/>
          <a:stretch>
            <a:fillRect/>
          </a:stretch>
        </p:blipFill>
        <p:spPr bwMode="auto">
          <a:xfrm>
            <a:off x="0" y="599615"/>
            <a:ext cx="9144000" cy="5648785"/>
          </a:xfrm>
          <a:prstGeom prst="rect">
            <a:avLst/>
          </a:prstGeom>
          <a:noFill/>
        </p:spPr>
      </p:pic>
      <p:sp>
        <p:nvSpPr>
          <p:cNvPr id="11" name="Rounded Rectangle 10"/>
          <p:cNvSpPr/>
          <p:nvPr/>
        </p:nvSpPr>
        <p:spPr>
          <a:xfrm>
            <a:off x="3048000" y="5258940"/>
            <a:ext cx="6096000" cy="692497"/>
          </a:xfrm>
          <a:prstGeom prst="roundRect">
            <a:avLst>
              <a:gd name="adj" fmla="val 0"/>
            </a:avLst>
          </a:prstGeom>
          <a:solidFill>
            <a:srgbClr val="2178B5"/>
          </a:solidFill>
          <a:ln>
            <a:noFill/>
          </a:ln>
        </p:spPr>
        <p:style>
          <a:lnRef idx="1">
            <a:schemeClr val="accent1"/>
          </a:lnRef>
          <a:fillRef idx="3">
            <a:schemeClr val="accent1"/>
          </a:fillRef>
          <a:effectRef idx="2">
            <a:schemeClr val="accent1"/>
          </a:effectRef>
          <a:fontRef idx="minor">
            <a:schemeClr val="lt1"/>
          </a:fontRef>
        </p:style>
        <p:txBody>
          <a:bodyPr wrap="square" lIns="182880" tIns="182880" rIns="457200" bIns="182880" rtlCol="0" anchor="ctr">
            <a:spAutoFit/>
          </a:bodyPr>
          <a:lstStyle/>
          <a:p>
            <a:pPr>
              <a:spcBef>
                <a:spcPts val="1200"/>
              </a:spcBef>
            </a:pPr>
            <a:r>
              <a:rPr lang="en-US" sz="1800" b="0" dirty="0" smtClean="0"/>
              <a:t>Global Council will elect two trustees in April 2012</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a:spLocks noChangeArrowheads="1"/>
          </p:cNvSpPr>
          <p:nvPr/>
        </p:nvSpPr>
        <p:spPr bwMode="auto">
          <a:xfrm>
            <a:off x="4864100" y="5591175"/>
            <a:ext cx="1800225" cy="1079500"/>
          </a:xfrm>
          <a:prstGeom prst="ellipse">
            <a:avLst/>
          </a:prstGeom>
          <a:solidFill>
            <a:schemeClr val="bg1"/>
          </a:solidFill>
          <a:ln w="28575">
            <a:solidFill>
              <a:srgbClr val="4F81BD"/>
            </a:solidFill>
            <a:round/>
            <a:headEnd/>
            <a:tailEnd/>
          </a:ln>
          <a:effectLst>
            <a:outerShdw dist="23000" dir="5400000" rotWithShape="0">
              <a:srgbClr val="808080">
                <a:alpha val="34998"/>
              </a:srgbClr>
            </a:outerShdw>
          </a:effectLst>
        </p:spPr>
        <p:txBody>
          <a:bodyPr lIns="0" rIns="0" anchor="ctr"/>
          <a:lstStyle/>
          <a:p>
            <a:pPr algn="ctr" defTabSz="914400" fontAlgn="base">
              <a:spcBef>
                <a:spcPct val="0"/>
              </a:spcBef>
              <a:spcAft>
                <a:spcPct val="0"/>
              </a:spcAft>
              <a:defRPr/>
            </a:pPr>
            <a:r>
              <a:rPr lang="en-US" sz="1600" dirty="0" smtClean="0">
                <a:solidFill>
                  <a:srgbClr val="000000"/>
                </a:solidFill>
                <a:ea typeface="ＭＳ Ｐゴシック" pitchFamily="34" charset="-128"/>
              </a:rPr>
              <a:t>Shared</a:t>
            </a:r>
            <a:endParaRPr lang="en-US" sz="1600" dirty="0">
              <a:solidFill>
                <a:srgbClr val="000000"/>
              </a:solidFill>
              <a:ea typeface="ＭＳ Ｐゴシック" pitchFamily="34" charset="-128"/>
            </a:endParaRPr>
          </a:p>
          <a:p>
            <a:pPr algn="ctr" defTabSz="914400" fontAlgn="base">
              <a:spcBef>
                <a:spcPct val="0"/>
              </a:spcBef>
              <a:spcAft>
                <a:spcPct val="0"/>
              </a:spcAft>
              <a:defRPr/>
            </a:pPr>
            <a:r>
              <a:rPr lang="en-US" sz="1600" dirty="0">
                <a:solidFill>
                  <a:srgbClr val="000000"/>
                </a:solidFill>
                <a:ea typeface="ＭＳ Ｐゴシック" pitchFamily="34" charset="-128"/>
              </a:rPr>
              <a:t>Innovation</a:t>
            </a:r>
          </a:p>
        </p:txBody>
      </p:sp>
      <p:sp>
        <p:nvSpPr>
          <p:cNvPr id="11" name="Oval 10"/>
          <p:cNvSpPr>
            <a:spLocks noChangeArrowheads="1"/>
          </p:cNvSpPr>
          <p:nvPr/>
        </p:nvSpPr>
        <p:spPr bwMode="auto">
          <a:xfrm>
            <a:off x="2238375" y="5591175"/>
            <a:ext cx="1800225" cy="1079500"/>
          </a:xfrm>
          <a:prstGeom prst="ellipse">
            <a:avLst/>
          </a:prstGeom>
          <a:solidFill>
            <a:schemeClr val="bg1"/>
          </a:solidFill>
          <a:ln w="28575">
            <a:solidFill>
              <a:srgbClr val="4F81BD"/>
            </a:solidFill>
            <a:round/>
            <a:headEnd/>
            <a:tailEnd/>
          </a:ln>
          <a:effectLst>
            <a:outerShdw dist="23000" dir="5400000" rotWithShape="0">
              <a:srgbClr val="808080">
                <a:alpha val="34998"/>
              </a:srgbClr>
            </a:outerShdw>
          </a:effectLst>
        </p:spPr>
        <p:txBody>
          <a:bodyPr lIns="0" rIns="0" anchor="ctr"/>
          <a:lstStyle/>
          <a:p>
            <a:pPr algn="ctr" defTabSz="914400" fontAlgn="base">
              <a:spcBef>
                <a:spcPct val="0"/>
              </a:spcBef>
              <a:spcAft>
                <a:spcPct val="0"/>
              </a:spcAft>
              <a:defRPr/>
            </a:pPr>
            <a:r>
              <a:rPr lang="en-US" sz="1600" dirty="0" smtClean="0">
                <a:solidFill>
                  <a:srgbClr val="000000"/>
                </a:solidFill>
                <a:ea typeface="ＭＳ Ｐゴシック" pitchFamily="34" charset="-128"/>
              </a:rPr>
              <a:t>Accelerated </a:t>
            </a:r>
            <a:r>
              <a:rPr lang="en-US" sz="1600" dirty="0">
                <a:solidFill>
                  <a:srgbClr val="000000"/>
                </a:solidFill>
                <a:ea typeface="ＭＳ Ｐゴシック" pitchFamily="34" charset="-128"/>
              </a:rPr>
              <a:t>Innovation</a:t>
            </a:r>
          </a:p>
        </p:txBody>
      </p:sp>
      <p:sp>
        <p:nvSpPr>
          <p:cNvPr id="14" name="Oval 13"/>
          <p:cNvSpPr>
            <a:spLocks noChangeArrowheads="1"/>
          </p:cNvSpPr>
          <p:nvPr/>
        </p:nvSpPr>
        <p:spPr bwMode="auto">
          <a:xfrm>
            <a:off x="914400" y="4683125"/>
            <a:ext cx="1800225" cy="1079500"/>
          </a:xfrm>
          <a:prstGeom prst="ellipse">
            <a:avLst/>
          </a:prstGeom>
          <a:solidFill>
            <a:schemeClr val="bg1"/>
          </a:solidFill>
          <a:ln w="28575">
            <a:solidFill>
              <a:schemeClr val="accent1"/>
            </a:solidFill>
            <a:round/>
            <a:headEnd/>
            <a:tailEnd/>
          </a:ln>
          <a:effectLst>
            <a:outerShdw dist="23000" dir="5400000" rotWithShape="0">
              <a:srgbClr val="808080">
                <a:alpha val="34998"/>
              </a:srgbClr>
            </a:outerShdw>
          </a:effectLst>
        </p:spPr>
        <p:txBody>
          <a:bodyPr lIns="0" rIns="0" anchor="ctr"/>
          <a:lstStyle/>
          <a:p>
            <a:pPr algn="ctr" defTabSz="914400" fontAlgn="base">
              <a:spcBef>
                <a:spcPct val="0"/>
              </a:spcBef>
              <a:spcAft>
                <a:spcPct val="0"/>
              </a:spcAft>
              <a:defRPr/>
            </a:pPr>
            <a:r>
              <a:rPr lang="en-US" sz="1600" dirty="0">
                <a:solidFill>
                  <a:srgbClr val="000000"/>
                </a:solidFill>
                <a:ea typeface="ＭＳ Ｐゴシック" pitchFamily="34" charset="-128"/>
              </a:rPr>
              <a:t>Increased Collaboration</a:t>
            </a:r>
          </a:p>
        </p:txBody>
      </p:sp>
      <p:sp>
        <p:nvSpPr>
          <p:cNvPr id="15" name="Oval 14"/>
          <p:cNvSpPr>
            <a:spLocks noChangeArrowheads="1"/>
          </p:cNvSpPr>
          <p:nvPr/>
        </p:nvSpPr>
        <p:spPr bwMode="auto">
          <a:xfrm>
            <a:off x="3576638" y="4683125"/>
            <a:ext cx="1800225" cy="1079500"/>
          </a:xfrm>
          <a:prstGeom prst="ellipse">
            <a:avLst/>
          </a:prstGeom>
          <a:solidFill>
            <a:schemeClr val="bg1"/>
          </a:solidFill>
          <a:ln w="28575">
            <a:solidFill>
              <a:schemeClr val="accent1"/>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Shared Services</a:t>
            </a:r>
          </a:p>
        </p:txBody>
      </p:sp>
      <p:sp>
        <p:nvSpPr>
          <p:cNvPr id="16" name="Oval 15"/>
          <p:cNvSpPr>
            <a:spLocks noChangeArrowheads="1"/>
          </p:cNvSpPr>
          <p:nvPr/>
        </p:nvSpPr>
        <p:spPr bwMode="auto">
          <a:xfrm>
            <a:off x="6137275" y="4683125"/>
            <a:ext cx="1800225" cy="1079500"/>
          </a:xfrm>
          <a:prstGeom prst="ellipse">
            <a:avLst/>
          </a:prstGeom>
          <a:solidFill>
            <a:schemeClr val="bg1"/>
          </a:solidFill>
          <a:ln w="28575">
            <a:solidFill>
              <a:schemeClr val="accent1"/>
            </a:solidFill>
            <a:round/>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1600" dirty="0">
                <a:solidFill>
                  <a:srgbClr val="000000"/>
                </a:solidFill>
                <a:ea typeface="ＭＳ Ｐゴシック" pitchFamily="34" charset="-128"/>
              </a:rPr>
              <a:t>Economies of Scale</a:t>
            </a:r>
          </a:p>
        </p:txBody>
      </p:sp>
      <p:sp>
        <p:nvSpPr>
          <p:cNvPr id="29702"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normAutofit fontScale="90000"/>
          </a:bodyPr>
          <a:lstStyle/>
          <a:p>
            <a:r>
              <a:rPr dirty="0" smtClean="0">
                <a:ea typeface="ＭＳ Ｐゴシック" pitchFamily="34" charset="-128"/>
              </a:rPr>
              <a:t>Challenges / Opportunities…</a:t>
            </a:r>
          </a:p>
        </p:txBody>
      </p:sp>
      <p:sp>
        <p:nvSpPr>
          <p:cNvPr id="7" name="Rectangle 6"/>
          <p:cNvSpPr>
            <a:spLocks noChangeArrowheads="1"/>
          </p:cNvSpPr>
          <p:nvPr/>
        </p:nvSpPr>
        <p:spPr bwMode="auto">
          <a:xfrm>
            <a:off x="1619250" y="1800225"/>
            <a:ext cx="5761038" cy="719138"/>
          </a:xfrm>
          <a:prstGeom prst="rect">
            <a:avLst/>
          </a:prstGeom>
          <a:solidFill>
            <a:srgbClr val="77933C"/>
          </a:solidFill>
          <a:ln w="9525">
            <a:solidFill>
              <a:srgbClr val="77933C"/>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Efficiency</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Maintaining, improving and transforming library services in an era of sustained downward budget pressure.</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Ensuring library relevance in an increasingly digital / online/ network level / </a:t>
            </a: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Webscale </a:t>
            </a: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world</a:t>
            </a:r>
            <a:r>
              <a:rPr lang="en-US" sz="1200" b="1" dirty="0">
                <a:solidFill>
                  <a:prstClr val="white">
                    <a:lumMod val="50000"/>
                  </a:prstClr>
                </a:solidFill>
                <a:effectLst>
                  <a:outerShdw blurRad="38100" dist="38100" dir="2700000" algn="tl">
                    <a:srgbClr val="000000">
                      <a:alpha val="43137"/>
                    </a:srgbClr>
                  </a:outerShdw>
                </a:effectLst>
                <a:ea typeface="ＭＳ Ｐゴシック" pitchFamily="34" charset="-128"/>
              </a:rPr>
              <a:t>.</a:t>
            </a:r>
            <a:endParaRPr lang="en-US" sz="1200" dirty="0">
              <a:solidFill>
                <a:prstClr val="white">
                  <a:lumMod val="50000"/>
                </a:prstClr>
              </a:solidFill>
              <a:effectLst>
                <a:outerShdw blurRad="38100" dist="38100" dir="2700000" algn="tl">
                  <a:srgbClr val="000000">
                    <a:alpha val="43137"/>
                  </a:srgbClr>
                </a:outerShdw>
              </a:effectLst>
              <a:ea typeface="ＭＳ Ｐゴシック" pitchFamily="34" charset="-128"/>
            </a:endParaRPr>
          </a:p>
        </p:txBody>
      </p:sp>
      <p:sp>
        <p:nvSpPr>
          <p:cNvPr id="13" name="Rectangle 12"/>
          <p:cNvSpPr>
            <a:spLocks noChangeArrowheads="1"/>
          </p:cNvSpPr>
          <p:nvPr/>
        </p:nvSpPr>
        <p:spPr bwMode="auto">
          <a:xfrm>
            <a:off x="4500563" y="2519363"/>
            <a:ext cx="2879725" cy="1260475"/>
          </a:xfrm>
          <a:prstGeom prst="rect">
            <a:avLst/>
          </a:prstGeom>
          <a:solidFill>
            <a:srgbClr val="604A7B"/>
          </a:solidFill>
          <a:ln w="9525">
            <a:solidFill>
              <a:srgbClr val="604A7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Unified Collection Management</a:t>
            </a:r>
          </a:p>
          <a:p>
            <a:pPr algn="ctr" defTabSz="914400" fontAlgn="base">
              <a:spcBef>
                <a:spcPct val="0"/>
              </a:spcBef>
              <a:spcAft>
                <a:spcPct val="0"/>
              </a:spcAft>
              <a:defRPr/>
            </a:pPr>
            <a:r>
              <a:rPr lang="en-US" sz="1200" b="1" dirty="0">
                <a:solidFill>
                  <a:prstClr val="white">
                    <a:lumMod val="95000"/>
                  </a:prstClr>
                </a:solidFill>
                <a:effectLst>
                  <a:outerShdw blurRad="38100" dist="38100" dir="2700000" algn="tl">
                    <a:srgbClr val="000000">
                      <a:alpha val="43137"/>
                    </a:srgbClr>
                  </a:outerShdw>
                </a:effectLst>
                <a:ea typeface="ＭＳ Ｐゴシック" pitchFamily="34" charset="-128"/>
              </a:rPr>
              <a:t>E</a:t>
            </a:r>
            <a:r>
              <a:rPr lang="en-US" sz="12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fficiently </a:t>
            </a:r>
            <a:r>
              <a:rPr lang="en-US" sz="1200" b="1" dirty="0">
                <a:solidFill>
                  <a:prstClr val="white">
                    <a:lumMod val="95000"/>
                  </a:prstClr>
                </a:solidFill>
                <a:effectLst>
                  <a:outerShdw blurRad="38100" dist="38100" dir="2700000" algn="tl">
                    <a:srgbClr val="000000">
                      <a:alpha val="43137"/>
                    </a:srgbClr>
                  </a:outerShdw>
                </a:effectLst>
                <a:ea typeface="ＭＳ Ｐゴシック" pitchFamily="34" charset="-128"/>
              </a:rPr>
              <a:t>manage a collection spanning print, electronic and digital </a:t>
            </a:r>
            <a:r>
              <a:rPr lang="en-US" sz="12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material. </a:t>
            </a:r>
            <a:endParaRPr lang="en-US" sz="2000" u="sng" dirty="0">
              <a:solidFill>
                <a:prstClr val="white">
                  <a:lumMod val="95000"/>
                </a:prstClr>
              </a:solidFill>
              <a:effectLst>
                <a:outerShdw blurRad="38100" dist="38100" dir="2700000" algn="tl">
                  <a:srgbClr val="000000">
                    <a:alpha val="43137"/>
                  </a:srgbClr>
                </a:outerShdw>
              </a:effectLst>
              <a:ea typeface="ＭＳ Ｐゴシック" pitchFamily="34" charset="-128"/>
            </a:endParaRPr>
          </a:p>
        </p:txBody>
      </p:sp>
      <p:sp>
        <p:nvSpPr>
          <p:cNvPr id="8" name="Rectangle 7"/>
          <p:cNvSpPr>
            <a:spLocks noChangeArrowheads="1"/>
          </p:cNvSpPr>
          <p:nvPr/>
        </p:nvSpPr>
        <p:spPr bwMode="auto">
          <a:xfrm>
            <a:off x="1619250" y="2519363"/>
            <a:ext cx="2881313" cy="1260475"/>
          </a:xfrm>
          <a:prstGeom prst="rect">
            <a:avLst/>
          </a:prstGeom>
          <a:solidFill>
            <a:srgbClr val="E46C0A"/>
          </a:solidFill>
          <a:ln w="9525">
            <a:solidFill>
              <a:srgbClr val="E46C0A"/>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endParaRPr lang="en-US" sz="2000" u="sng" dirty="0">
              <a:solidFill>
                <a:prstClr val="white"/>
              </a:solidFill>
              <a:ea typeface="ＭＳ Ｐゴシック" pitchFamily="34" charset="-128"/>
            </a:endParaRPr>
          </a:p>
          <a:p>
            <a:pPr algn="ctr" defTabSz="914400" fontAlgn="base">
              <a:spcBef>
                <a:spcPct val="0"/>
              </a:spcBef>
              <a:spcAft>
                <a:spcPct val="0"/>
              </a:spcAft>
              <a:defRPr/>
            </a:pPr>
            <a:r>
              <a:rPr lang="en-US" sz="2000" u="sng" dirty="0">
                <a:solidFill>
                  <a:prstClr val="white"/>
                </a:solidFill>
                <a:ea typeface="ＭＳ Ｐゴシック" pitchFamily="34" charset="-128"/>
              </a:rPr>
              <a:t>Meeting users at the point of need </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Present users with the library services they need within their mainstream workflows.</a:t>
            </a:r>
          </a:p>
          <a:p>
            <a:pPr algn="ctr" defTabSz="914400" fontAlgn="base">
              <a:spcBef>
                <a:spcPct val="0"/>
              </a:spcBef>
              <a:spcAft>
                <a:spcPct val="0"/>
              </a:spcAft>
              <a:defRPr/>
            </a:pPr>
            <a:endParaRPr lang="en-US" sz="2000" u="sng" dirty="0">
              <a:solidFill>
                <a:prstClr val="white"/>
              </a:solidFill>
              <a:ea typeface="ＭＳ Ｐゴシック" pitchFamily="34" charset="-128"/>
            </a:endParaRPr>
          </a:p>
        </p:txBody>
      </p:sp>
      <p:sp>
        <p:nvSpPr>
          <p:cNvPr id="10" name="Rectangle 9"/>
          <p:cNvSpPr>
            <a:spLocks noChangeArrowheads="1"/>
          </p:cNvSpPr>
          <p:nvPr/>
        </p:nvSpPr>
        <p:spPr bwMode="auto">
          <a:xfrm>
            <a:off x="1619250" y="3779838"/>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Collaboration &amp; Innovation</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Support greater collaboration and innovation between libraries.</a:t>
            </a:r>
            <a:endParaRPr lang="en-US" sz="2000" u="sng" dirty="0">
              <a:solidFill>
                <a:prstClr val="white"/>
              </a:solidFill>
              <a:effectLst>
                <a:outerShdw blurRad="38100" dist="38100" dir="2700000" algn="tl">
                  <a:srgbClr val="000000">
                    <a:alpha val="43137"/>
                  </a:srgbClr>
                </a:outerShdw>
              </a:effectLst>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0" presetClass="path" presetSubtype="0" accel="50000" decel="50000" fill="hold" grpId="0" nodeType="withEffect">
                                  <p:stCondLst>
                                    <p:cond delay="0"/>
                                  </p:stCondLst>
                                  <p:childTnLst>
                                    <p:animMotion origin="layout" path="M -1.66667E-6 4.44444E-6 L 0.11233 -0.24005 " pathEditMode="relative" rAng="0" ptsTypes="AA">
                                      <p:cBhvr>
                                        <p:cTn id="9" dur="2000" fill="hold"/>
                                        <p:tgtEl>
                                          <p:spTgt spid="14"/>
                                        </p:tgtEl>
                                        <p:attrNameLst>
                                          <p:attrName>ppt_x</p:attrName>
                                          <p:attrName>ppt_y</p:attrName>
                                        </p:attrNameLst>
                                      </p:cBhvr>
                                      <p:rCtr x="56" y="-120"/>
                                    </p:animMotion>
                                  </p:childTnLst>
                                </p:cTn>
                              </p:par>
                              <p:par>
                                <p:cTn id="10" presetID="0" presetClass="path" presetSubtype="0" accel="50000" decel="50000" fill="hold" grpId="0" nodeType="withEffect">
                                  <p:stCondLst>
                                    <p:cond delay="0"/>
                                  </p:stCondLst>
                                  <p:childTnLst>
                                    <p:animMotion origin="layout" path="M 2.5E-6 4.44444E-6 L 2.5E-6 -0.24005 " pathEditMode="relative" rAng="0" ptsTypes="AA">
                                      <p:cBhvr>
                                        <p:cTn id="11" dur="2000" fill="hold"/>
                                        <p:tgtEl>
                                          <p:spTgt spid="15"/>
                                        </p:tgtEl>
                                        <p:attrNameLst>
                                          <p:attrName>ppt_x</p:attrName>
                                          <p:attrName>ppt_y</p:attrName>
                                        </p:attrNameLst>
                                      </p:cBhvr>
                                      <p:rCtr x="0" y="-120"/>
                                    </p:animMotion>
                                  </p:childTnLst>
                                </p:cTn>
                              </p:par>
                              <p:par>
                                <p:cTn id="12" presetID="0" presetClass="path" presetSubtype="0" accel="50000" decel="50000" fill="hold" grpId="0" nodeType="withEffect">
                                  <p:stCondLst>
                                    <p:cond delay="0"/>
                                  </p:stCondLst>
                                  <p:childTnLst>
                                    <p:animMotion origin="layout" path="M -2.22222E-6 4.44444E-6 L -0.12344 -0.23704 " pathEditMode="relative" rAng="0" ptsTypes="AA">
                                      <p:cBhvr>
                                        <p:cTn id="13" dur="2000" fill="hold"/>
                                        <p:tgtEl>
                                          <p:spTgt spid="16"/>
                                        </p:tgtEl>
                                        <p:attrNameLst>
                                          <p:attrName>ppt_x</p:attrName>
                                          <p:attrName>ppt_y</p:attrName>
                                        </p:attrNameLst>
                                      </p:cBhvr>
                                      <p:rCtr x="-62" y="-119"/>
                                    </p:animMotion>
                                  </p:childTnLst>
                                </p:cTn>
                              </p:par>
                              <p:par>
                                <p:cTn id="14" presetID="6" presetClass="emph" presetSubtype="0" fill="hold" grpId="1" nodeType="withEffect">
                                  <p:stCondLst>
                                    <p:cond delay="0"/>
                                  </p:stCondLst>
                                  <p:childTnLst>
                                    <p:animScale>
                                      <p:cBhvr>
                                        <p:cTn id="15" dur="2000" fill="hold"/>
                                        <p:tgtEl>
                                          <p:spTgt spid="14"/>
                                        </p:tgtEl>
                                      </p:cBhvr>
                                      <p:by x="50000" y="50000"/>
                                    </p:animScale>
                                  </p:childTnLst>
                                </p:cTn>
                              </p:par>
                              <p:par>
                                <p:cTn id="16" presetID="6" presetClass="emph" presetSubtype="0" fill="hold" grpId="1" nodeType="withEffect">
                                  <p:stCondLst>
                                    <p:cond delay="0"/>
                                  </p:stCondLst>
                                  <p:childTnLst>
                                    <p:animScale>
                                      <p:cBhvr>
                                        <p:cTn id="17" dur="2000" fill="hold"/>
                                        <p:tgtEl>
                                          <p:spTgt spid="15"/>
                                        </p:tgtEl>
                                      </p:cBhvr>
                                      <p:by x="50000" y="50000"/>
                                    </p:animScale>
                                  </p:childTnLst>
                                </p:cTn>
                              </p:par>
                              <p:par>
                                <p:cTn id="18" presetID="6" presetClass="emph" presetSubtype="0" fill="hold" grpId="1" nodeType="withEffect">
                                  <p:stCondLst>
                                    <p:cond delay="0"/>
                                  </p:stCondLst>
                                  <p:childTnLst>
                                    <p:animScale>
                                      <p:cBhvr>
                                        <p:cTn id="19" dur="2000" fill="hold"/>
                                        <p:tgtEl>
                                          <p:spTgt spid="16"/>
                                        </p:tgtEl>
                                      </p:cBhvr>
                                      <p:by x="50000" y="50000"/>
                                    </p:animScale>
                                  </p:childTnLst>
                                </p:cTn>
                              </p:par>
                              <p:par>
                                <p:cTn id="20" presetID="0" presetClass="path" presetSubtype="0" accel="50000" decel="50000" fill="hold" grpId="0" nodeType="withEffect">
                                  <p:stCondLst>
                                    <p:cond delay="0"/>
                                  </p:stCondLst>
                                  <p:childTnLst>
                                    <p:animMotion origin="layout" path="M 8.12782E-7 6.31457E-6 L 0.06217 -0.35464 " pathEditMode="relative" ptsTypes="AA">
                                      <p:cBhvr>
                                        <p:cTn id="21" dur="2000" fill="hold"/>
                                        <p:tgtEl>
                                          <p:spTgt spid="11"/>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0 0 L -0.07676 -0.32754 " pathEditMode="relative" ptsTypes="AA">
                                      <p:cBhvr>
                                        <p:cTn id="23" dur="2000" fill="hold"/>
                                        <p:tgtEl>
                                          <p:spTgt spid="12"/>
                                        </p:tgtEl>
                                        <p:attrNameLst>
                                          <p:attrName>ppt_x</p:attrName>
                                          <p:attrName>ppt_y</p:attrName>
                                        </p:attrNameLst>
                                      </p:cBhvr>
                                    </p:animMotion>
                                  </p:childTnLst>
                                </p:cTn>
                              </p:par>
                              <p:par>
                                <p:cTn id="24" presetID="6" presetClass="emph" presetSubtype="0" fill="hold" grpId="1" nodeType="withEffect">
                                  <p:stCondLst>
                                    <p:cond delay="0"/>
                                  </p:stCondLst>
                                  <p:childTnLst>
                                    <p:animScale>
                                      <p:cBhvr>
                                        <p:cTn id="25" dur="2000" fill="hold"/>
                                        <p:tgtEl>
                                          <p:spTgt spid="11"/>
                                        </p:tgtEl>
                                      </p:cBhvr>
                                      <p:by x="50000" y="50000"/>
                                    </p:animScale>
                                  </p:childTnLst>
                                </p:cTn>
                              </p:par>
                              <p:par>
                                <p:cTn id="26" presetID="6" presetClass="emph" presetSubtype="0" fill="hold" grpId="1" nodeType="withEffect">
                                  <p:stCondLst>
                                    <p:cond delay="0"/>
                                  </p:stCondLst>
                                  <p:childTnLst>
                                    <p:animScale>
                                      <p:cBhvr>
                                        <p:cTn id="27" dur="2000" fill="hold"/>
                                        <p:tgtEl>
                                          <p:spTgt spid="12"/>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P spid="14" grpId="0" animBg="1"/>
      <p:bldP spid="14" grpId="1" animBg="1"/>
      <p:bldP spid="15" grpId="0" animBg="1"/>
      <p:bldP spid="15" grpId="1" animBg="1"/>
      <p:bldP spid="16" grpId="0" animBg="1"/>
      <p:bldP spid="16" grpId="1"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bodyPr>
          <a:lstStyle/>
          <a:p>
            <a:r>
              <a:rPr dirty="0" smtClean="0">
                <a:ea typeface="ＭＳ Ｐゴシック" pitchFamily="34" charset="-128"/>
              </a:rPr>
              <a:t>Strategic Response…</a:t>
            </a:r>
          </a:p>
        </p:txBody>
      </p:sp>
      <p:sp>
        <p:nvSpPr>
          <p:cNvPr id="7" name="Rectangle 6"/>
          <p:cNvSpPr>
            <a:spLocks noChangeArrowheads="1"/>
          </p:cNvSpPr>
          <p:nvPr/>
        </p:nvSpPr>
        <p:spPr bwMode="auto">
          <a:xfrm>
            <a:off x="1619250" y="1800225"/>
            <a:ext cx="5761038" cy="719138"/>
          </a:xfrm>
          <a:prstGeom prst="rect">
            <a:avLst/>
          </a:prstGeom>
          <a:solidFill>
            <a:srgbClr val="77933C"/>
          </a:solidFill>
          <a:ln w="9525">
            <a:solidFill>
              <a:srgbClr val="77933C"/>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Efficiency</a:t>
            </a: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Maintaining, improving and transforming library services in an era of sustained downward budget pressure.</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Ensuring library relevance in an increasingly digital / online/ network level / </a:t>
            </a:r>
            <a:r>
              <a:rPr lang="en-US" sz="1200" b="1" dirty="0" smtClean="0">
                <a:solidFill>
                  <a:prstClr val="white">
                    <a:lumMod val="85000"/>
                  </a:prstClr>
                </a:solidFill>
                <a:ea typeface="ＭＳ Ｐゴシック" pitchFamily="34" charset="-128"/>
              </a:rPr>
              <a:t>Webscale </a:t>
            </a:r>
            <a:r>
              <a:rPr lang="en-US" sz="1200" b="1" dirty="0">
                <a:solidFill>
                  <a:prstClr val="white">
                    <a:lumMod val="85000"/>
                  </a:prstClr>
                </a:solidFill>
                <a:ea typeface="ＭＳ Ｐゴシック" pitchFamily="34" charset="-128"/>
              </a:rPr>
              <a:t>world</a:t>
            </a:r>
            <a:r>
              <a:rPr lang="en-US" sz="1200" b="1" dirty="0">
                <a:solidFill>
                  <a:prstClr val="white">
                    <a:lumMod val="50000"/>
                  </a:prstClr>
                </a:solidFill>
                <a:ea typeface="ＭＳ Ｐゴシック" pitchFamily="34" charset="-128"/>
              </a:rPr>
              <a:t>.</a:t>
            </a:r>
            <a:endParaRPr lang="en-US" sz="1200" dirty="0">
              <a:solidFill>
                <a:prstClr val="white">
                  <a:lumMod val="50000"/>
                </a:prstClr>
              </a:solidFill>
              <a:ea typeface="ＭＳ Ｐゴシック" pitchFamily="34" charset="-128"/>
            </a:endParaRPr>
          </a:p>
        </p:txBody>
      </p:sp>
      <p:sp>
        <p:nvSpPr>
          <p:cNvPr id="13" name="Rectangle 12"/>
          <p:cNvSpPr>
            <a:spLocks noChangeArrowheads="1"/>
          </p:cNvSpPr>
          <p:nvPr/>
        </p:nvSpPr>
        <p:spPr bwMode="auto">
          <a:xfrm>
            <a:off x="4500563" y="2519363"/>
            <a:ext cx="2879725" cy="1260475"/>
          </a:xfrm>
          <a:prstGeom prst="rect">
            <a:avLst/>
          </a:prstGeom>
          <a:solidFill>
            <a:srgbClr val="604A7B"/>
          </a:solidFill>
          <a:ln w="9525">
            <a:solidFill>
              <a:srgbClr val="604A7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Unified Collection Management</a:t>
            </a:r>
          </a:p>
          <a:p>
            <a:pPr algn="ctr" defTabSz="914400" fontAlgn="base">
              <a:spcBef>
                <a:spcPct val="0"/>
              </a:spcBef>
              <a:spcAft>
                <a:spcPct val="0"/>
              </a:spcAft>
              <a:defRPr/>
            </a:pPr>
            <a:r>
              <a:rPr lang="en-US" sz="1200" b="1" dirty="0">
                <a:solidFill>
                  <a:prstClr val="white">
                    <a:lumMod val="95000"/>
                  </a:prstClr>
                </a:solidFill>
                <a:effectLst>
                  <a:outerShdw blurRad="38100" dist="38100" dir="2700000" algn="tl">
                    <a:srgbClr val="000000">
                      <a:alpha val="43137"/>
                    </a:srgbClr>
                  </a:outerShdw>
                </a:effectLst>
                <a:ea typeface="ＭＳ Ｐゴシック" pitchFamily="34" charset="-128"/>
              </a:rPr>
              <a:t>E</a:t>
            </a:r>
            <a:r>
              <a:rPr lang="en-US" sz="12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fficiently </a:t>
            </a:r>
            <a:r>
              <a:rPr lang="en-US" sz="1200" b="1" dirty="0">
                <a:solidFill>
                  <a:prstClr val="white">
                    <a:lumMod val="95000"/>
                  </a:prstClr>
                </a:solidFill>
                <a:effectLst>
                  <a:outerShdw blurRad="38100" dist="38100" dir="2700000" algn="tl">
                    <a:srgbClr val="000000">
                      <a:alpha val="43137"/>
                    </a:srgbClr>
                  </a:outerShdw>
                </a:effectLst>
                <a:ea typeface="ＭＳ Ｐゴシック" pitchFamily="34" charset="-128"/>
              </a:rPr>
              <a:t>manage a collection spanning print, electronic and digital </a:t>
            </a:r>
            <a:r>
              <a:rPr lang="en-US" sz="12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material. </a:t>
            </a:r>
            <a:endParaRPr lang="en-US" sz="2000" u="sng" dirty="0">
              <a:solidFill>
                <a:prstClr val="white">
                  <a:lumMod val="95000"/>
                </a:prstClr>
              </a:solidFill>
              <a:effectLst>
                <a:outerShdw blurRad="38100" dist="38100" dir="2700000" algn="tl">
                  <a:srgbClr val="000000">
                    <a:alpha val="43137"/>
                  </a:srgbClr>
                </a:outerShdw>
              </a:effectLst>
              <a:ea typeface="ＭＳ Ｐゴシック" pitchFamily="34" charset="-128"/>
            </a:endParaRPr>
          </a:p>
        </p:txBody>
      </p:sp>
      <p:sp>
        <p:nvSpPr>
          <p:cNvPr id="8" name="Rectangle 7"/>
          <p:cNvSpPr>
            <a:spLocks noChangeArrowheads="1"/>
          </p:cNvSpPr>
          <p:nvPr/>
        </p:nvSpPr>
        <p:spPr bwMode="auto">
          <a:xfrm>
            <a:off x="1619250" y="2519363"/>
            <a:ext cx="2881313" cy="1260475"/>
          </a:xfrm>
          <a:prstGeom prst="rect">
            <a:avLst/>
          </a:prstGeom>
          <a:solidFill>
            <a:srgbClr val="E46C0A"/>
          </a:solidFill>
          <a:ln w="9525">
            <a:solidFill>
              <a:srgbClr val="E46C0A"/>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endParaRPr lang="en-US" sz="2000" u="sng" dirty="0">
              <a:solidFill>
                <a:prstClr val="white"/>
              </a:solidFill>
              <a:ea typeface="ＭＳ Ｐゴシック" pitchFamily="34" charset="-128"/>
            </a:endParaRPr>
          </a:p>
          <a:p>
            <a:pPr algn="ctr" defTabSz="914400" fontAlgn="base">
              <a:spcBef>
                <a:spcPct val="0"/>
              </a:spcBef>
              <a:spcAft>
                <a:spcPct val="0"/>
              </a:spcAft>
              <a:defRPr/>
            </a:pPr>
            <a:r>
              <a:rPr lang="en-US" sz="2000" u="sng" dirty="0">
                <a:solidFill>
                  <a:prstClr val="white"/>
                </a:solidFill>
                <a:ea typeface="ＭＳ Ｐゴシック" pitchFamily="34" charset="-128"/>
              </a:rPr>
              <a:t>Meeting users at the point of need </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Present users with the library services they need within their mainstream workflows.</a:t>
            </a:r>
          </a:p>
          <a:p>
            <a:pPr algn="ctr" defTabSz="914400" fontAlgn="base">
              <a:spcBef>
                <a:spcPct val="0"/>
              </a:spcBef>
              <a:spcAft>
                <a:spcPct val="0"/>
              </a:spcAft>
              <a:defRPr/>
            </a:pPr>
            <a:endParaRPr lang="en-US" sz="2000" u="sng" dirty="0">
              <a:solidFill>
                <a:prstClr val="white"/>
              </a:solidFill>
              <a:ea typeface="ＭＳ Ｐゴシック" pitchFamily="34" charset="-128"/>
            </a:endParaRPr>
          </a:p>
        </p:txBody>
      </p:sp>
      <p:sp>
        <p:nvSpPr>
          <p:cNvPr id="10" name="Rectangle 9"/>
          <p:cNvSpPr>
            <a:spLocks noChangeArrowheads="1"/>
          </p:cNvSpPr>
          <p:nvPr/>
        </p:nvSpPr>
        <p:spPr bwMode="auto">
          <a:xfrm>
            <a:off x="1619250" y="3779838"/>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Collaboration &amp; Innovation</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Support greater collaboration and innovation between libraries.</a:t>
            </a:r>
            <a:endParaRPr lang="en-US" sz="2000" u="sng" dirty="0">
              <a:solidFill>
                <a:prstClr val="white"/>
              </a:solidFill>
              <a:effectLst>
                <a:outerShdw blurRad="38100" dist="38100" dir="2700000" algn="tl">
                  <a:srgbClr val="000000">
                    <a:alpha val="43137"/>
                  </a:srgbClr>
                </a:outerShdw>
              </a:effectLst>
              <a:ea typeface="ＭＳ Ｐゴシック" pitchFamily="34" charset="-128"/>
            </a:endParaRPr>
          </a:p>
        </p:txBody>
      </p:sp>
      <p:grpSp>
        <p:nvGrpSpPr>
          <p:cNvPr id="2" name="Group 1"/>
          <p:cNvGrpSpPr>
            <a:grpSpLocks/>
          </p:cNvGrpSpPr>
          <p:nvPr/>
        </p:nvGrpSpPr>
        <p:grpSpPr bwMode="auto">
          <a:xfrm>
            <a:off x="1619250" y="1079500"/>
            <a:ext cx="5761038" cy="1439863"/>
            <a:chOff x="1620000" y="1080000"/>
            <a:chExt cx="5760000" cy="1440000"/>
          </a:xfrm>
        </p:grpSpPr>
        <p:sp>
          <p:nvSpPr>
            <p:cNvPr id="34824" name="Rectangle 10"/>
            <p:cNvSpPr>
              <a:spLocks noChangeArrowheads="1"/>
            </p:cNvSpPr>
            <p:nvPr/>
          </p:nvSpPr>
          <p:spPr bwMode="auto">
            <a:xfrm>
              <a:off x="1620000" y="1080000"/>
              <a:ext cx="5760000" cy="144000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pPr>
              <a:endParaRPr lang="en-US" sz="2000" u="sng" dirty="0">
                <a:solidFill>
                  <a:srgbClr val="FFFFFF"/>
                </a:solidFill>
                <a:ea typeface="ＭＳ Ｐゴシック" pitchFamily="34" charset="-128"/>
              </a:endParaRPr>
            </a:p>
            <a:p>
              <a:pPr algn="ctr" defTabSz="914400" fontAlgn="base">
                <a:spcBef>
                  <a:spcPct val="0"/>
                </a:spcBef>
                <a:spcAft>
                  <a:spcPct val="0"/>
                </a:spcAft>
              </a:pPr>
              <a:endParaRPr lang="en-US" sz="2000" u="sng" dirty="0">
                <a:solidFill>
                  <a:srgbClr val="F2F2F2"/>
                </a:solidFill>
                <a:ea typeface="ＭＳ Ｐゴシック" pitchFamily="34" charset="-128"/>
              </a:endParaRPr>
            </a:p>
            <a:p>
              <a:pPr defTabSz="914400" fontAlgn="base">
                <a:spcBef>
                  <a:spcPct val="0"/>
                </a:spcBef>
                <a:spcAft>
                  <a:spcPct val="0"/>
                </a:spcAft>
              </a:pPr>
              <a:r>
                <a:rPr lang="en-US" sz="1300" b="1" dirty="0">
                  <a:solidFill>
                    <a:srgbClr val="F2F2F2"/>
                  </a:solidFill>
                  <a:effectLst>
                    <a:outerShdw blurRad="38100" dist="38100" dir="2700000" algn="tl">
                      <a:srgbClr val="000000">
                        <a:alpha val="43137"/>
                      </a:srgbClr>
                    </a:outerShdw>
                  </a:effectLst>
                  <a:ea typeface="ＭＳ Ｐゴシック" pitchFamily="34" charset="-128"/>
                </a:rPr>
                <a:t>Strategic Initiative to </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collaboratively </a:t>
              </a:r>
              <a:r>
                <a:rPr lang="en-US" sz="1300" b="1" dirty="0">
                  <a:solidFill>
                    <a:srgbClr val="F2F2F2"/>
                  </a:solidFill>
                  <a:effectLst>
                    <a:outerShdw blurRad="38100" dist="38100" dir="2700000" algn="tl">
                      <a:srgbClr val="000000">
                        <a:alpha val="43137"/>
                      </a:srgbClr>
                    </a:outerShdw>
                  </a:effectLst>
                  <a:ea typeface="ＭＳ Ｐゴシック" pitchFamily="34" charset="-128"/>
                </a:rPr>
                <a:t>build </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Webscale </a:t>
              </a:r>
              <a:r>
                <a:rPr lang="en-US" sz="1300" b="1" dirty="0">
                  <a:solidFill>
                    <a:srgbClr val="F2F2F2"/>
                  </a:solidFill>
                  <a:effectLst>
                    <a:outerShdw blurRad="38100" dist="38100" dir="2700000" algn="tl">
                      <a:srgbClr val="000000">
                        <a:alpha val="43137"/>
                      </a:srgbClr>
                    </a:outerShdw>
                  </a:effectLst>
                  <a:ea typeface="ＭＳ Ｐゴシック" pitchFamily="34" charset="-128"/>
                </a:rPr>
                <a:t>with </a:t>
              </a:r>
              <a:r>
                <a:rPr lang="en-US" sz="1300" b="1" dirty="0" err="1" smtClean="0">
                  <a:solidFill>
                    <a:srgbClr val="F2F2F2"/>
                  </a:solidFill>
                  <a:effectLst>
                    <a:outerShdw blurRad="38100" dist="38100" dir="2700000" algn="tl">
                      <a:srgbClr val="000000">
                        <a:alpha val="43137"/>
                      </a:srgbClr>
                    </a:outerShdw>
                  </a:effectLst>
                  <a:ea typeface="ＭＳ Ｐゴシック" pitchFamily="34" charset="-128"/>
                </a:rPr>
                <a:t>lbraries</a:t>
              </a:r>
              <a:r>
                <a:rPr lang="en-US" sz="1300" b="1" dirty="0">
                  <a:solidFill>
                    <a:srgbClr val="F2F2F2"/>
                  </a:solidFill>
                  <a:effectLst>
                    <a:outerShdw blurRad="38100" dist="38100" dir="2700000" algn="tl">
                      <a:srgbClr val="000000">
                        <a:alpha val="43137"/>
                      </a:srgbClr>
                    </a:outerShdw>
                  </a:effectLst>
                  <a:ea typeface="ＭＳ Ｐゴシック" pitchFamily="34" charset="-128"/>
                </a:rPr>
                <a:t>. </a:t>
              </a:r>
            </a:p>
            <a:p>
              <a:pPr defTabSz="914400" fontAlgn="base">
                <a:spcBef>
                  <a:spcPct val="0"/>
                </a:spcBef>
                <a:spcAft>
                  <a:spcPct val="0"/>
                </a:spcAft>
                <a:buFont typeface="Arial" pitchFamily="34" charset="0"/>
                <a:buChar char="•"/>
              </a:pPr>
              <a:r>
                <a:rPr lang="en-US" sz="1300" b="1" dirty="0">
                  <a:solidFill>
                    <a:srgbClr val="F2F2F2"/>
                  </a:solidFill>
                  <a:effectLst>
                    <a:outerShdw blurRad="38100" dist="38100" dir="2700000" algn="tl">
                      <a:srgbClr val="000000">
                        <a:alpha val="43137"/>
                      </a:srgbClr>
                    </a:outerShdw>
                  </a:effectLst>
                  <a:ea typeface="ＭＳ Ｐゴシック" pitchFamily="34" charset="-128"/>
                </a:rPr>
                <a:t>Increase the relevance and visibility of libraries in a </a:t>
              </a:r>
              <a:r>
                <a:rPr lang="en-US" altLang="en-US" sz="1300" b="1" dirty="0" smtClean="0">
                  <a:solidFill>
                    <a:srgbClr val="F2F2F2"/>
                  </a:solidFill>
                  <a:effectLst>
                    <a:outerShdw blurRad="38100" dist="38100" dir="2700000" algn="tl">
                      <a:srgbClr val="000000">
                        <a:alpha val="43137"/>
                      </a:srgbClr>
                    </a:outerShdw>
                  </a:effectLst>
                  <a:ea typeface="ＭＳ Ｐゴシック" pitchFamily="34" charset="-128"/>
                </a:rPr>
                <a:t>‘</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Webscale</a:t>
              </a:r>
              <a:r>
                <a:rPr lang="en-US" altLang="en-US" sz="1300" b="1" dirty="0" smtClean="0">
                  <a:solidFill>
                    <a:srgbClr val="F2F2F2"/>
                  </a:solidFill>
                  <a:effectLst>
                    <a:outerShdw blurRad="38100" dist="38100" dir="2700000" algn="tl">
                      <a:srgbClr val="000000">
                        <a:alpha val="43137"/>
                      </a:srgbClr>
                    </a:outerShdw>
                  </a:effectLst>
                  <a:ea typeface="ＭＳ Ｐゴシック" pitchFamily="34" charset="-128"/>
                </a:rPr>
                <a:t>’</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 </a:t>
              </a:r>
              <a:r>
                <a:rPr lang="en-US" sz="1300" b="1" dirty="0">
                  <a:solidFill>
                    <a:srgbClr val="F2F2F2"/>
                  </a:solidFill>
                  <a:effectLst>
                    <a:outerShdw blurRad="38100" dist="38100" dir="2700000" algn="tl">
                      <a:srgbClr val="000000">
                        <a:alpha val="43137"/>
                      </a:srgbClr>
                    </a:outerShdw>
                  </a:effectLst>
                  <a:ea typeface="ＭＳ Ｐゴシック" pitchFamily="34" charset="-128"/>
                </a:rPr>
                <a:t>world</a:t>
              </a:r>
            </a:p>
            <a:p>
              <a:pPr defTabSz="914400" fontAlgn="base">
                <a:spcBef>
                  <a:spcPct val="0"/>
                </a:spcBef>
                <a:spcAft>
                  <a:spcPct val="0"/>
                </a:spcAft>
                <a:buFont typeface="Arial" pitchFamily="34" charset="0"/>
                <a:buChar char="•"/>
              </a:pPr>
              <a:r>
                <a:rPr lang="en-US" sz="1300" b="1" dirty="0">
                  <a:solidFill>
                    <a:srgbClr val="F2F2F2"/>
                  </a:solidFill>
                  <a:effectLst>
                    <a:outerShdw blurRad="38100" dist="38100" dir="2700000" algn="tl">
                      <a:srgbClr val="000000">
                        <a:alpha val="43137"/>
                      </a:srgbClr>
                    </a:outerShdw>
                  </a:effectLst>
                  <a:ea typeface="ＭＳ Ｐゴシック" pitchFamily="34" charset="-128"/>
                </a:rPr>
                <a:t>Increase efficiencies and reduce costs. </a:t>
              </a:r>
              <a:endParaRPr lang="en-US" sz="1300" dirty="0">
                <a:solidFill>
                  <a:srgbClr val="F2F2F2"/>
                </a:solidFill>
                <a:effectLst>
                  <a:outerShdw blurRad="38100" dist="38100" dir="2700000" algn="tl">
                    <a:srgbClr val="000000">
                      <a:alpha val="43137"/>
                    </a:srgbClr>
                  </a:outerShdw>
                </a:effectLst>
                <a:ea typeface="ＭＳ Ｐゴシック" pitchFamily="34" charset="-128"/>
              </a:endParaRPr>
            </a:p>
          </p:txBody>
        </p:sp>
        <p:pic>
          <p:nvPicPr>
            <p:cNvPr id="34825" name="Picture 11"/>
            <p:cNvPicPr>
              <a:picLocks noChangeAspect="1"/>
            </p:cNvPicPr>
            <p:nvPr/>
          </p:nvPicPr>
          <p:blipFill>
            <a:blip r:embed="rId3" cstate="print"/>
            <a:srcRect/>
            <a:stretch>
              <a:fillRect/>
            </a:stretch>
          </p:blipFill>
          <p:spPr bwMode="auto">
            <a:xfrm>
              <a:off x="3482510" y="1135728"/>
              <a:ext cx="2044530" cy="624098"/>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dist="23000" dir="5400000" rotWithShape="0">
                <a:srgbClr val="808080">
                  <a:alpha val="34999"/>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bodyPr>
          <a:lstStyle/>
          <a:p>
            <a:r>
              <a:rPr dirty="0" smtClean="0">
                <a:ea typeface="ＭＳ Ｐゴシック" pitchFamily="34" charset="-128"/>
              </a:rPr>
              <a:t>Strategic Response…</a:t>
            </a:r>
          </a:p>
        </p:txBody>
      </p:sp>
      <p:sp>
        <p:nvSpPr>
          <p:cNvPr id="7" name="Rectangle 6"/>
          <p:cNvSpPr>
            <a:spLocks noChangeArrowheads="1"/>
          </p:cNvSpPr>
          <p:nvPr/>
        </p:nvSpPr>
        <p:spPr bwMode="auto">
          <a:xfrm>
            <a:off x="1619250" y="1800225"/>
            <a:ext cx="5761038" cy="719138"/>
          </a:xfrm>
          <a:prstGeom prst="rect">
            <a:avLst/>
          </a:prstGeom>
          <a:solidFill>
            <a:srgbClr val="77933C"/>
          </a:solidFill>
          <a:ln w="9525">
            <a:solidFill>
              <a:srgbClr val="77933C"/>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Efficiency</a:t>
            </a: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Maintaining, improving and transforming library services in an era of sustained downward budget pressure.</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Ensuring library relevance in an increasingly digital / online/ network level / </a:t>
            </a:r>
            <a:r>
              <a:rPr lang="en-US" sz="1200" b="1" dirty="0" smtClean="0">
                <a:solidFill>
                  <a:prstClr val="white">
                    <a:lumMod val="85000"/>
                  </a:prstClr>
                </a:solidFill>
                <a:ea typeface="ＭＳ Ｐゴシック" pitchFamily="34" charset="-128"/>
              </a:rPr>
              <a:t>Webscale </a:t>
            </a:r>
            <a:r>
              <a:rPr lang="en-US" sz="1200" b="1" dirty="0">
                <a:solidFill>
                  <a:prstClr val="white">
                    <a:lumMod val="85000"/>
                  </a:prstClr>
                </a:solidFill>
                <a:ea typeface="ＭＳ Ｐゴシック" pitchFamily="34" charset="-128"/>
              </a:rPr>
              <a:t>world</a:t>
            </a:r>
            <a:r>
              <a:rPr lang="en-US" sz="1200" b="1" dirty="0">
                <a:solidFill>
                  <a:prstClr val="white">
                    <a:lumMod val="50000"/>
                  </a:prstClr>
                </a:solidFill>
                <a:ea typeface="ＭＳ Ｐゴシック" pitchFamily="34" charset="-128"/>
              </a:rPr>
              <a:t>.</a:t>
            </a:r>
            <a:endParaRPr lang="en-US" sz="1200" dirty="0">
              <a:solidFill>
                <a:prstClr val="white">
                  <a:lumMod val="50000"/>
                </a:prstClr>
              </a:solidFill>
              <a:ea typeface="ＭＳ Ｐゴシック" pitchFamily="34" charset="-128"/>
            </a:endParaRPr>
          </a:p>
        </p:txBody>
      </p:sp>
      <p:sp>
        <p:nvSpPr>
          <p:cNvPr id="13" name="Rectangle 12"/>
          <p:cNvSpPr>
            <a:spLocks noChangeArrowheads="1"/>
          </p:cNvSpPr>
          <p:nvPr/>
        </p:nvSpPr>
        <p:spPr bwMode="auto">
          <a:xfrm>
            <a:off x="4500563" y="2519363"/>
            <a:ext cx="2879725" cy="1260475"/>
          </a:xfrm>
          <a:prstGeom prst="rect">
            <a:avLst/>
          </a:prstGeom>
          <a:solidFill>
            <a:srgbClr val="604A7B"/>
          </a:solidFill>
          <a:ln w="9525">
            <a:solidFill>
              <a:srgbClr val="604A7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Unified Collection Management</a:t>
            </a:r>
          </a:p>
          <a:p>
            <a:pPr algn="ctr" defTabSz="914400" fontAlgn="base">
              <a:spcBef>
                <a:spcPct val="0"/>
              </a:spcBef>
              <a:spcAft>
                <a:spcPct val="0"/>
              </a:spcAft>
              <a:defRPr/>
            </a:pPr>
            <a:r>
              <a:rPr lang="en-US" sz="1200" b="1" dirty="0">
                <a:solidFill>
                  <a:prstClr val="white">
                    <a:lumMod val="95000"/>
                  </a:prstClr>
                </a:solidFill>
                <a:effectLst>
                  <a:outerShdw blurRad="38100" dist="38100" dir="2700000" algn="tl">
                    <a:srgbClr val="000000">
                      <a:alpha val="43137"/>
                    </a:srgbClr>
                  </a:outerShdw>
                </a:effectLst>
                <a:ea typeface="ＭＳ Ｐゴシック" pitchFamily="34" charset="-128"/>
              </a:rPr>
              <a:t>E</a:t>
            </a:r>
            <a:r>
              <a:rPr lang="en-US" sz="12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fficiently </a:t>
            </a:r>
            <a:r>
              <a:rPr lang="en-US" sz="1200" b="1" dirty="0">
                <a:solidFill>
                  <a:prstClr val="white">
                    <a:lumMod val="95000"/>
                  </a:prstClr>
                </a:solidFill>
                <a:effectLst>
                  <a:outerShdw blurRad="38100" dist="38100" dir="2700000" algn="tl">
                    <a:srgbClr val="000000">
                      <a:alpha val="43137"/>
                    </a:srgbClr>
                  </a:outerShdw>
                </a:effectLst>
                <a:ea typeface="ＭＳ Ｐゴシック" pitchFamily="34" charset="-128"/>
              </a:rPr>
              <a:t>manage a collection spanning print, electronic and digital </a:t>
            </a:r>
            <a:r>
              <a:rPr lang="en-US" sz="12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material. </a:t>
            </a:r>
            <a:endParaRPr lang="en-US" sz="2000" u="sng" dirty="0">
              <a:solidFill>
                <a:prstClr val="white">
                  <a:lumMod val="95000"/>
                </a:prstClr>
              </a:solidFill>
              <a:effectLst>
                <a:outerShdw blurRad="38100" dist="38100" dir="2700000" algn="tl">
                  <a:srgbClr val="000000">
                    <a:alpha val="43137"/>
                  </a:srgbClr>
                </a:outerShdw>
              </a:effectLst>
              <a:ea typeface="ＭＳ Ｐゴシック" pitchFamily="34" charset="-128"/>
            </a:endParaRPr>
          </a:p>
        </p:txBody>
      </p:sp>
      <p:sp>
        <p:nvSpPr>
          <p:cNvPr id="8" name="Rectangle 7"/>
          <p:cNvSpPr>
            <a:spLocks noChangeArrowheads="1"/>
          </p:cNvSpPr>
          <p:nvPr/>
        </p:nvSpPr>
        <p:spPr bwMode="auto">
          <a:xfrm>
            <a:off x="1619250" y="2519363"/>
            <a:ext cx="2881313" cy="1260475"/>
          </a:xfrm>
          <a:prstGeom prst="rect">
            <a:avLst/>
          </a:prstGeom>
          <a:solidFill>
            <a:srgbClr val="E46C0A"/>
          </a:solidFill>
          <a:ln w="9525">
            <a:solidFill>
              <a:srgbClr val="E46C0A"/>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endParaRPr lang="en-US" sz="2000" u="sng" dirty="0">
              <a:solidFill>
                <a:prstClr val="white"/>
              </a:solidFill>
              <a:ea typeface="ＭＳ Ｐゴシック" pitchFamily="34" charset="-128"/>
            </a:endParaRPr>
          </a:p>
          <a:p>
            <a:pPr algn="ctr" defTabSz="914400" fontAlgn="base">
              <a:spcBef>
                <a:spcPct val="0"/>
              </a:spcBef>
              <a:spcAft>
                <a:spcPct val="0"/>
              </a:spcAft>
              <a:defRPr/>
            </a:pPr>
            <a:r>
              <a:rPr lang="en-US" sz="2000" u="sng" dirty="0">
                <a:solidFill>
                  <a:prstClr val="white"/>
                </a:solidFill>
                <a:ea typeface="ＭＳ Ｐゴシック" pitchFamily="34" charset="-128"/>
              </a:rPr>
              <a:t>Meeting users at the point of need </a:t>
            </a: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Present users with the library services they need within their mainstream workflows.</a:t>
            </a:r>
          </a:p>
          <a:p>
            <a:pPr algn="ctr" defTabSz="914400" fontAlgn="base">
              <a:spcBef>
                <a:spcPct val="0"/>
              </a:spcBef>
              <a:spcAft>
                <a:spcPct val="0"/>
              </a:spcAft>
              <a:defRPr/>
            </a:pPr>
            <a:endParaRPr lang="en-US" sz="2000" u="sng" dirty="0">
              <a:solidFill>
                <a:prstClr val="white"/>
              </a:solidFill>
              <a:ea typeface="ＭＳ Ｐゴシック" pitchFamily="34" charset="-128"/>
            </a:endParaRPr>
          </a:p>
        </p:txBody>
      </p:sp>
      <p:sp>
        <p:nvSpPr>
          <p:cNvPr id="10" name="Rectangle 9"/>
          <p:cNvSpPr>
            <a:spLocks noChangeArrowheads="1"/>
          </p:cNvSpPr>
          <p:nvPr/>
        </p:nvSpPr>
        <p:spPr bwMode="auto">
          <a:xfrm>
            <a:off x="1619250" y="3779838"/>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Collaboration &amp; Innovation</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Support greater collaboration and innovation between libraries.</a:t>
            </a:r>
            <a:endParaRPr lang="en-US" sz="2000" u="sng" dirty="0">
              <a:solidFill>
                <a:prstClr val="white"/>
              </a:solidFill>
              <a:effectLst>
                <a:outerShdw blurRad="38100" dist="38100" dir="2700000" algn="tl">
                  <a:srgbClr val="000000">
                    <a:alpha val="43137"/>
                  </a:srgbClr>
                </a:outerShdw>
              </a:effectLst>
              <a:ea typeface="ＭＳ Ｐゴシック" pitchFamily="34" charset="-128"/>
            </a:endParaRPr>
          </a:p>
        </p:txBody>
      </p:sp>
      <p:grpSp>
        <p:nvGrpSpPr>
          <p:cNvPr id="2" name="Group 1"/>
          <p:cNvGrpSpPr>
            <a:grpSpLocks/>
          </p:cNvGrpSpPr>
          <p:nvPr/>
        </p:nvGrpSpPr>
        <p:grpSpPr bwMode="auto">
          <a:xfrm>
            <a:off x="1619250" y="1079500"/>
            <a:ext cx="5761038" cy="1439863"/>
            <a:chOff x="1620000" y="1080000"/>
            <a:chExt cx="5760000" cy="1440000"/>
          </a:xfrm>
        </p:grpSpPr>
        <p:sp>
          <p:nvSpPr>
            <p:cNvPr id="36875" name="Rectangle 10"/>
            <p:cNvSpPr>
              <a:spLocks noChangeArrowheads="1"/>
            </p:cNvSpPr>
            <p:nvPr/>
          </p:nvSpPr>
          <p:spPr bwMode="auto">
            <a:xfrm>
              <a:off x="1620000" y="1080000"/>
              <a:ext cx="5760000" cy="144000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pPr>
              <a:endParaRPr lang="en-US" sz="2000" u="sng" dirty="0">
                <a:solidFill>
                  <a:srgbClr val="FFFFFF"/>
                </a:solidFill>
                <a:ea typeface="ＭＳ Ｐゴシック" pitchFamily="34" charset="-128"/>
              </a:endParaRPr>
            </a:p>
            <a:p>
              <a:pPr algn="ctr" defTabSz="914400" fontAlgn="base">
                <a:spcBef>
                  <a:spcPct val="0"/>
                </a:spcBef>
                <a:spcAft>
                  <a:spcPct val="0"/>
                </a:spcAft>
              </a:pPr>
              <a:endParaRPr lang="en-US" sz="2000" u="sng" dirty="0">
                <a:solidFill>
                  <a:srgbClr val="F2F2F2"/>
                </a:solidFill>
                <a:ea typeface="ＭＳ Ｐゴシック" pitchFamily="34" charset="-128"/>
              </a:endParaRPr>
            </a:p>
            <a:p>
              <a:pPr defTabSz="914400" fontAlgn="base">
                <a:spcBef>
                  <a:spcPct val="0"/>
                </a:spcBef>
                <a:spcAft>
                  <a:spcPct val="0"/>
                </a:spcAft>
              </a:pPr>
              <a:r>
                <a:rPr lang="en-US" sz="1300" b="1" dirty="0">
                  <a:solidFill>
                    <a:srgbClr val="F2F2F2"/>
                  </a:solidFill>
                  <a:effectLst>
                    <a:outerShdw blurRad="38100" dist="38100" dir="2700000" algn="tl">
                      <a:srgbClr val="000000">
                        <a:alpha val="43137"/>
                      </a:srgbClr>
                    </a:outerShdw>
                  </a:effectLst>
                  <a:ea typeface="ＭＳ Ｐゴシック" pitchFamily="34" charset="-128"/>
                </a:rPr>
                <a:t>Strategic Initiative to </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collaboratively </a:t>
              </a:r>
              <a:r>
                <a:rPr lang="en-US" sz="1300" b="1" dirty="0">
                  <a:solidFill>
                    <a:srgbClr val="F2F2F2"/>
                  </a:solidFill>
                  <a:effectLst>
                    <a:outerShdw blurRad="38100" dist="38100" dir="2700000" algn="tl">
                      <a:srgbClr val="000000">
                        <a:alpha val="43137"/>
                      </a:srgbClr>
                    </a:outerShdw>
                  </a:effectLst>
                  <a:ea typeface="ＭＳ Ｐゴシック" pitchFamily="34" charset="-128"/>
                </a:rPr>
                <a:t>build </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Webscale </a:t>
              </a:r>
              <a:r>
                <a:rPr lang="en-US" sz="1300" b="1" dirty="0">
                  <a:solidFill>
                    <a:srgbClr val="F2F2F2"/>
                  </a:solidFill>
                  <a:effectLst>
                    <a:outerShdw blurRad="38100" dist="38100" dir="2700000" algn="tl">
                      <a:srgbClr val="000000">
                        <a:alpha val="43137"/>
                      </a:srgbClr>
                    </a:outerShdw>
                  </a:effectLst>
                  <a:ea typeface="ＭＳ Ｐゴシック" pitchFamily="34" charset="-128"/>
                </a:rPr>
                <a:t>with </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libraries</a:t>
              </a:r>
              <a:r>
                <a:rPr lang="en-US" sz="1300" b="1" dirty="0">
                  <a:solidFill>
                    <a:srgbClr val="F2F2F2"/>
                  </a:solidFill>
                  <a:effectLst>
                    <a:outerShdw blurRad="38100" dist="38100" dir="2700000" algn="tl">
                      <a:srgbClr val="000000">
                        <a:alpha val="43137"/>
                      </a:srgbClr>
                    </a:outerShdw>
                  </a:effectLst>
                  <a:ea typeface="ＭＳ Ｐゴシック" pitchFamily="34" charset="-128"/>
                </a:rPr>
                <a:t>. </a:t>
              </a:r>
            </a:p>
            <a:p>
              <a:pPr defTabSz="914400" fontAlgn="base">
                <a:spcBef>
                  <a:spcPct val="0"/>
                </a:spcBef>
                <a:spcAft>
                  <a:spcPct val="0"/>
                </a:spcAft>
                <a:buFont typeface="Arial" pitchFamily="34" charset="0"/>
                <a:buChar char="•"/>
              </a:pPr>
              <a:r>
                <a:rPr lang="en-US" sz="1300" b="1" dirty="0">
                  <a:solidFill>
                    <a:srgbClr val="F2F2F2"/>
                  </a:solidFill>
                  <a:effectLst>
                    <a:outerShdw blurRad="38100" dist="38100" dir="2700000" algn="tl">
                      <a:srgbClr val="000000">
                        <a:alpha val="43137"/>
                      </a:srgbClr>
                    </a:outerShdw>
                  </a:effectLst>
                  <a:ea typeface="ＭＳ Ｐゴシック" pitchFamily="34" charset="-128"/>
                </a:rPr>
                <a:t>Increase the relevance and visibility of libraries in a </a:t>
              </a:r>
              <a:r>
                <a:rPr lang="en-US" altLang="en-US" sz="1300" b="1" dirty="0" smtClean="0">
                  <a:solidFill>
                    <a:srgbClr val="F2F2F2"/>
                  </a:solidFill>
                  <a:effectLst>
                    <a:outerShdw blurRad="38100" dist="38100" dir="2700000" algn="tl">
                      <a:srgbClr val="000000">
                        <a:alpha val="43137"/>
                      </a:srgbClr>
                    </a:outerShdw>
                  </a:effectLst>
                  <a:ea typeface="ＭＳ Ｐゴシック" pitchFamily="34" charset="-128"/>
                </a:rPr>
                <a:t>‘</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Webscale</a:t>
              </a:r>
              <a:r>
                <a:rPr lang="en-US" altLang="en-US" sz="1300" b="1" dirty="0" smtClean="0">
                  <a:solidFill>
                    <a:srgbClr val="F2F2F2"/>
                  </a:solidFill>
                  <a:effectLst>
                    <a:outerShdw blurRad="38100" dist="38100" dir="2700000" algn="tl">
                      <a:srgbClr val="000000">
                        <a:alpha val="43137"/>
                      </a:srgbClr>
                    </a:outerShdw>
                  </a:effectLst>
                  <a:ea typeface="ＭＳ Ｐゴシック" pitchFamily="34" charset="-128"/>
                </a:rPr>
                <a:t>’</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 </a:t>
              </a:r>
              <a:r>
                <a:rPr lang="en-US" sz="1300" b="1" dirty="0">
                  <a:solidFill>
                    <a:srgbClr val="F2F2F2"/>
                  </a:solidFill>
                  <a:effectLst>
                    <a:outerShdw blurRad="38100" dist="38100" dir="2700000" algn="tl">
                      <a:srgbClr val="000000">
                        <a:alpha val="43137"/>
                      </a:srgbClr>
                    </a:outerShdw>
                  </a:effectLst>
                  <a:ea typeface="ＭＳ Ｐゴシック" pitchFamily="34" charset="-128"/>
                </a:rPr>
                <a:t>world</a:t>
              </a:r>
            </a:p>
            <a:p>
              <a:pPr defTabSz="914400" fontAlgn="base">
                <a:spcBef>
                  <a:spcPct val="0"/>
                </a:spcBef>
                <a:spcAft>
                  <a:spcPct val="0"/>
                </a:spcAft>
                <a:buFont typeface="Arial" pitchFamily="34" charset="0"/>
                <a:buChar char="•"/>
              </a:pPr>
              <a:r>
                <a:rPr lang="en-US" sz="1300" b="1" dirty="0">
                  <a:solidFill>
                    <a:srgbClr val="F2F2F2"/>
                  </a:solidFill>
                  <a:effectLst>
                    <a:outerShdw blurRad="38100" dist="38100" dir="2700000" algn="tl">
                      <a:srgbClr val="000000">
                        <a:alpha val="43137"/>
                      </a:srgbClr>
                    </a:outerShdw>
                  </a:effectLst>
                  <a:ea typeface="ＭＳ Ｐゴシック" pitchFamily="34" charset="-128"/>
                </a:rPr>
                <a:t>Increase efficiencies and reduce costs. </a:t>
              </a:r>
              <a:endParaRPr lang="en-US" sz="1300" dirty="0">
                <a:solidFill>
                  <a:srgbClr val="F2F2F2"/>
                </a:solidFill>
                <a:effectLst>
                  <a:outerShdw blurRad="38100" dist="38100" dir="2700000" algn="tl">
                    <a:srgbClr val="000000">
                      <a:alpha val="43137"/>
                    </a:srgbClr>
                  </a:outerShdw>
                </a:effectLst>
                <a:ea typeface="ＭＳ Ｐゴシック" pitchFamily="34" charset="-128"/>
              </a:endParaRPr>
            </a:p>
          </p:txBody>
        </p:sp>
        <p:pic>
          <p:nvPicPr>
            <p:cNvPr id="36876" name="Picture 11"/>
            <p:cNvPicPr>
              <a:picLocks noChangeAspect="1"/>
            </p:cNvPicPr>
            <p:nvPr/>
          </p:nvPicPr>
          <p:blipFill>
            <a:blip r:embed="rId3" cstate="print"/>
            <a:srcRect/>
            <a:stretch>
              <a:fillRect/>
            </a:stretch>
          </p:blipFill>
          <p:spPr bwMode="auto">
            <a:xfrm>
              <a:off x="3482510" y="1135728"/>
              <a:ext cx="2044530" cy="624098"/>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dist="23000" dir="5400000" rotWithShape="0">
                <a:srgbClr val="808080">
                  <a:alpha val="34999"/>
                </a:srgbClr>
              </a:outerShdw>
            </a:effectLst>
          </p:spPr>
        </p:pic>
      </p:grpSp>
      <p:grpSp>
        <p:nvGrpSpPr>
          <p:cNvPr id="3" name="Group 11"/>
          <p:cNvGrpSpPr>
            <a:grpSpLocks/>
          </p:cNvGrpSpPr>
          <p:nvPr/>
        </p:nvGrpSpPr>
        <p:grpSpPr bwMode="auto">
          <a:xfrm>
            <a:off x="1692275" y="2592388"/>
            <a:ext cx="2735263" cy="1116012"/>
            <a:chOff x="1692275" y="2592388"/>
            <a:chExt cx="2735263" cy="1116012"/>
          </a:xfrm>
        </p:grpSpPr>
        <p:sp>
          <p:nvSpPr>
            <p:cNvPr id="15" name="Rectangle 14"/>
            <p:cNvSpPr>
              <a:spLocks noChangeArrowheads="1"/>
            </p:cNvSpPr>
            <p:nvPr/>
          </p:nvSpPr>
          <p:spPr bwMode="auto">
            <a:xfrm>
              <a:off x="1692275" y="2592388"/>
              <a:ext cx="2735263" cy="1116012"/>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9"/>
                </a:srgbClr>
              </a:outerShdw>
            </a:effectLst>
          </p:spPr>
          <p:txBody>
            <a:bodyPr lIns="36000" rIns="36000" anchor="ctr"/>
            <a:lstStyle/>
            <a:p>
              <a:pPr algn="ctr" defTabSz="914400" fontAlgn="base">
                <a:spcBef>
                  <a:spcPct val="0"/>
                </a:spcBef>
                <a:spcAft>
                  <a:spcPct val="0"/>
                </a:spcAft>
                <a:defRPr/>
              </a:pPr>
              <a:endParaRPr lang="en-US" u="sng" dirty="0">
                <a:solidFill>
                  <a:prstClr val="white"/>
                </a:solidFill>
                <a:ea typeface="ＭＳ Ｐゴシック" pitchFamily="34" charset="-128"/>
              </a:endParaRPr>
            </a:p>
            <a:p>
              <a:pPr algn="ctr" defTabSz="914400" fontAlgn="base">
                <a:spcBef>
                  <a:spcPct val="0"/>
                </a:spcBef>
                <a:spcAft>
                  <a:spcPct val="0"/>
                </a:spcAft>
                <a:defRPr/>
              </a:pPr>
              <a:endParaRPr lang="en-US" sz="1600" b="1" dirty="0">
                <a:solidFill>
                  <a:prstClr val="white">
                    <a:lumMod val="95000"/>
                  </a:prstClr>
                </a:solidFill>
                <a:ea typeface="ＭＳ Ｐゴシック" pitchFamily="34" charset="-128"/>
              </a:endParaRPr>
            </a:p>
            <a:p>
              <a:pPr algn="ctr" defTabSz="914400" fontAlgn="base">
                <a:spcBef>
                  <a:spcPct val="0"/>
                </a:spcBef>
                <a:spcAft>
                  <a:spcPct val="0"/>
                </a:spcAft>
                <a:defRPr/>
              </a:pPr>
              <a:r>
                <a:rPr lang="en-US" sz="1300" b="1" dirty="0" smtClean="0">
                  <a:solidFill>
                    <a:prstClr val="white">
                      <a:lumMod val="95000"/>
                    </a:prstClr>
                  </a:solidFill>
                  <a:ea typeface="ＭＳ Ｐゴシック" pitchFamily="34" charset="-128"/>
                </a:rPr>
                <a:t>Provide Webscale data</a:t>
              </a:r>
              <a:r>
                <a:rPr lang="en-US" sz="1300" b="1" dirty="0">
                  <a:solidFill>
                    <a:prstClr val="white">
                      <a:lumMod val="95000"/>
                    </a:prstClr>
                  </a:solidFill>
                  <a:ea typeface="ＭＳ Ｐゴシック" pitchFamily="34" charset="-128"/>
                </a:rPr>
                <a:t>, </a:t>
              </a:r>
              <a:r>
                <a:rPr lang="en-US" sz="1300" b="1" dirty="0" smtClean="0">
                  <a:solidFill>
                    <a:prstClr val="white">
                      <a:lumMod val="95000"/>
                    </a:prstClr>
                  </a:solidFill>
                  <a:ea typeface="ＭＳ Ｐゴシック" pitchFamily="34" charset="-128"/>
                </a:rPr>
                <a:t>discovery </a:t>
              </a:r>
              <a:r>
                <a:rPr lang="en-US" sz="1300" b="1" dirty="0">
                  <a:solidFill>
                    <a:prstClr val="white">
                      <a:lumMod val="95000"/>
                    </a:prstClr>
                  </a:solidFill>
                  <a:ea typeface="ＭＳ Ｐゴシック" pitchFamily="34" charset="-128"/>
                </a:rPr>
                <a:t>and </a:t>
              </a:r>
              <a:r>
                <a:rPr lang="en-US" sz="1300" b="1" dirty="0" smtClean="0">
                  <a:solidFill>
                    <a:prstClr val="white">
                      <a:lumMod val="95000"/>
                    </a:prstClr>
                  </a:solidFill>
                  <a:ea typeface="ＭＳ Ｐゴシック" pitchFamily="34" charset="-128"/>
                </a:rPr>
                <a:t>syndication services.</a:t>
              </a:r>
              <a:endParaRPr lang="en-US" sz="1300" b="1" dirty="0">
                <a:solidFill>
                  <a:prstClr val="white">
                    <a:lumMod val="95000"/>
                  </a:prstClr>
                </a:solidFill>
                <a:ea typeface="ＭＳ Ｐゴシック" pitchFamily="34" charset="-128"/>
              </a:endParaRPr>
            </a:p>
          </p:txBody>
        </p:sp>
        <p:pic>
          <p:nvPicPr>
            <p:cNvPr id="33802" name="Picture 16"/>
            <p:cNvPicPr>
              <a:picLocks noChangeAspect="1" noChangeArrowheads="1"/>
            </p:cNvPicPr>
            <p:nvPr/>
          </p:nvPicPr>
          <p:blipFill>
            <a:blip r:embed="rId4" cstate="print"/>
            <a:srcRect/>
            <a:stretch>
              <a:fillRect/>
            </a:stretch>
          </p:blipFill>
          <p:spPr bwMode="auto">
            <a:xfrm>
              <a:off x="2222795" y="2651759"/>
              <a:ext cx="1750809" cy="50023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bodyPr>
          <a:lstStyle/>
          <a:p>
            <a:r>
              <a:rPr dirty="0" smtClean="0">
                <a:ea typeface="ＭＳ Ｐゴシック" pitchFamily="34" charset="-128"/>
              </a:rPr>
              <a:t>Strategic Response…</a:t>
            </a:r>
          </a:p>
        </p:txBody>
      </p:sp>
      <p:sp>
        <p:nvSpPr>
          <p:cNvPr id="7" name="Rectangle 6"/>
          <p:cNvSpPr>
            <a:spLocks noChangeArrowheads="1"/>
          </p:cNvSpPr>
          <p:nvPr/>
        </p:nvSpPr>
        <p:spPr bwMode="auto">
          <a:xfrm>
            <a:off x="1619250" y="1800225"/>
            <a:ext cx="5761038" cy="719138"/>
          </a:xfrm>
          <a:prstGeom prst="rect">
            <a:avLst/>
          </a:prstGeom>
          <a:solidFill>
            <a:srgbClr val="77933C"/>
          </a:solidFill>
          <a:ln w="9525">
            <a:solidFill>
              <a:srgbClr val="77933C"/>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Efficiency</a:t>
            </a: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Maintaining, improving and transforming library services in an era of sustained downward budget pressure.</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Ensuring library relevance in an increasingly digital / online/ network level / </a:t>
            </a:r>
            <a:r>
              <a:rPr lang="en-US" sz="1200" b="1" dirty="0" smtClean="0">
                <a:solidFill>
                  <a:prstClr val="white">
                    <a:lumMod val="85000"/>
                  </a:prstClr>
                </a:solidFill>
                <a:ea typeface="ＭＳ Ｐゴシック" pitchFamily="34" charset="-128"/>
              </a:rPr>
              <a:t>Webscale </a:t>
            </a:r>
            <a:r>
              <a:rPr lang="en-US" sz="1200" b="1" dirty="0">
                <a:solidFill>
                  <a:prstClr val="white">
                    <a:lumMod val="85000"/>
                  </a:prstClr>
                </a:solidFill>
                <a:ea typeface="ＭＳ Ｐゴシック" pitchFamily="34" charset="-128"/>
              </a:rPr>
              <a:t>world</a:t>
            </a:r>
            <a:r>
              <a:rPr lang="en-US" sz="1200" b="1" dirty="0">
                <a:solidFill>
                  <a:prstClr val="white">
                    <a:lumMod val="50000"/>
                  </a:prstClr>
                </a:solidFill>
                <a:ea typeface="ＭＳ Ｐゴシック" pitchFamily="34" charset="-128"/>
              </a:rPr>
              <a:t>.</a:t>
            </a:r>
            <a:endParaRPr lang="en-US" sz="1200" dirty="0">
              <a:solidFill>
                <a:prstClr val="white">
                  <a:lumMod val="50000"/>
                </a:prstClr>
              </a:solidFill>
              <a:ea typeface="ＭＳ Ｐゴシック" pitchFamily="34" charset="-128"/>
            </a:endParaRPr>
          </a:p>
        </p:txBody>
      </p:sp>
      <p:sp>
        <p:nvSpPr>
          <p:cNvPr id="13" name="Rectangle 12"/>
          <p:cNvSpPr>
            <a:spLocks noChangeArrowheads="1"/>
          </p:cNvSpPr>
          <p:nvPr/>
        </p:nvSpPr>
        <p:spPr bwMode="auto">
          <a:xfrm>
            <a:off x="4500563" y="2519363"/>
            <a:ext cx="2879725" cy="1260475"/>
          </a:xfrm>
          <a:prstGeom prst="rect">
            <a:avLst/>
          </a:prstGeom>
          <a:solidFill>
            <a:srgbClr val="604A7B"/>
          </a:solidFill>
          <a:ln w="9525">
            <a:solidFill>
              <a:srgbClr val="604A7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Unified Collection Management</a:t>
            </a:r>
          </a:p>
          <a:p>
            <a:pPr algn="ctr" defTabSz="914400" fontAlgn="base">
              <a:spcBef>
                <a:spcPct val="0"/>
              </a:spcBef>
              <a:spcAft>
                <a:spcPct val="0"/>
              </a:spcAft>
              <a:defRPr/>
            </a:pPr>
            <a:r>
              <a:rPr lang="en-US" sz="1200" b="1" dirty="0">
                <a:solidFill>
                  <a:prstClr val="white">
                    <a:lumMod val="95000"/>
                  </a:prstClr>
                </a:solidFill>
                <a:ea typeface="ＭＳ Ｐゴシック" pitchFamily="34" charset="-128"/>
              </a:rPr>
              <a:t>efficiently manage a collection spanning print, electronic and digital material </a:t>
            </a:r>
            <a:endParaRPr lang="en-US" sz="2000" u="sng" dirty="0">
              <a:solidFill>
                <a:prstClr val="white">
                  <a:lumMod val="95000"/>
                </a:prstClr>
              </a:solidFill>
              <a:ea typeface="ＭＳ Ｐゴシック" pitchFamily="34" charset="-128"/>
            </a:endParaRPr>
          </a:p>
        </p:txBody>
      </p:sp>
      <p:sp>
        <p:nvSpPr>
          <p:cNvPr id="8" name="Rectangle 7"/>
          <p:cNvSpPr>
            <a:spLocks noChangeArrowheads="1"/>
          </p:cNvSpPr>
          <p:nvPr/>
        </p:nvSpPr>
        <p:spPr bwMode="auto">
          <a:xfrm>
            <a:off x="1619250" y="2519363"/>
            <a:ext cx="2881313" cy="1260475"/>
          </a:xfrm>
          <a:prstGeom prst="rect">
            <a:avLst/>
          </a:prstGeom>
          <a:solidFill>
            <a:srgbClr val="E46C0A"/>
          </a:solidFill>
          <a:ln w="9525">
            <a:solidFill>
              <a:srgbClr val="E46C0A"/>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endParaRPr lang="en-US" sz="2000" u="sng" dirty="0">
              <a:solidFill>
                <a:prstClr val="white"/>
              </a:solidFill>
              <a:ea typeface="ＭＳ Ｐゴシック" pitchFamily="34" charset="-128"/>
            </a:endParaRPr>
          </a:p>
          <a:p>
            <a:pPr algn="ctr" defTabSz="914400" fontAlgn="base">
              <a:spcBef>
                <a:spcPct val="0"/>
              </a:spcBef>
              <a:spcAft>
                <a:spcPct val="0"/>
              </a:spcAft>
              <a:defRPr/>
            </a:pPr>
            <a:r>
              <a:rPr lang="en-US" sz="2000" u="sng" dirty="0">
                <a:solidFill>
                  <a:prstClr val="white"/>
                </a:solidFill>
                <a:ea typeface="ＭＳ Ｐゴシック" pitchFamily="34" charset="-128"/>
              </a:rPr>
              <a:t>Meeting users at the point of need </a:t>
            </a: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Present users with the library services they need within their mainstream workflows.</a:t>
            </a:r>
          </a:p>
          <a:p>
            <a:pPr algn="ctr" defTabSz="914400" fontAlgn="base">
              <a:spcBef>
                <a:spcPct val="0"/>
              </a:spcBef>
              <a:spcAft>
                <a:spcPct val="0"/>
              </a:spcAft>
              <a:defRPr/>
            </a:pPr>
            <a:endParaRPr lang="en-US" sz="2000" u="sng" dirty="0">
              <a:solidFill>
                <a:prstClr val="white"/>
              </a:solidFill>
              <a:ea typeface="ＭＳ Ｐゴシック" pitchFamily="34" charset="-128"/>
            </a:endParaRPr>
          </a:p>
        </p:txBody>
      </p:sp>
      <p:sp>
        <p:nvSpPr>
          <p:cNvPr id="10" name="Rectangle 9"/>
          <p:cNvSpPr>
            <a:spLocks noChangeArrowheads="1"/>
          </p:cNvSpPr>
          <p:nvPr/>
        </p:nvSpPr>
        <p:spPr bwMode="auto">
          <a:xfrm>
            <a:off x="1619250" y="3779838"/>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Collaboration &amp; Innovation</a:t>
            </a:r>
          </a:p>
          <a:p>
            <a:pPr algn="ctr" defTabSz="914400" fontAlgn="base">
              <a:spcBef>
                <a:spcPct val="0"/>
              </a:spcBef>
              <a:spcAft>
                <a:spcPct val="0"/>
              </a:spcAft>
              <a:defRPr/>
            </a:pP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Support greater collaboration and innovation between libraries</a:t>
            </a:r>
            <a:r>
              <a:rPr lang="en-US" sz="1200" b="1" dirty="0">
                <a:solidFill>
                  <a:prstClr val="white">
                    <a:lumMod val="85000"/>
                  </a:prstClr>
                </a:solidFill>
                <a:ea typeface="ＭＳ Ｐゴシック" pitchFamily="34" charset="-128"/>
              </a:rPr>
              <a:t>.</a:t>
            </a:r>
            <a:endParaRPr lang="en-US" sz="2000" u="sng" dirty="0">
              <a:solidFill>
                <a:prstClr val="white"/>
              </a:solidFill>
              <a:ea typeface="ＭＳ Ｐゴシック" pitchFamily="34" charset="-128"/>
            </a:endParaRPr>
          </a:p>
        </p:txBody>
      </p:sp>
      <p:grpSp>
        <p:nvGrpSpPr>
          <p:cNvPr id="2" name="Group 1"/>
          <p:cNvGrpSpPr>
            <a:grpSpLocks/>
          </p:cNvGrpSpPr>
          <p:nvPr/>
        </p:nvGrpSpPr>
        <p:grpSpPr bwMode="auto">
          <a:xfrm>
            <a:off x="1619250" y="1079500"/>
            <a:ext cx="5761038" cy="1439863"/>
            <a:chOff x="1620000" y="1080000"/>
            <a:chExt cx="5760000" cy="1440000"/>
          </a:xfrm>
        </p:grpSpPr>
        <p:sp>
          <p:nvSpPr>
            <p:cNvPr id="38928" name="Rectangle 10"/>
            <p:cNvSpPr>
              <a:spLocks noChangeArrowheads="1"/>
            </p:cNvSpPr>
            <p:nvPr/>
          </p:nvSpPr>
          <p:spPr bwMode="auto">
            <a:xfrm>
              <a:off x="1620000" y="1080000"/>
              <a:ext cx="5760000" cy="144000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pPr>
              <a:endParaRPr lang="en-US" sz="2000" u="sng" dirty="0">
                <a:solidFill>
                  <a:srgbClr val="FFFFFF"/>
                </a:solidFill>
                <a:ea typeface="ＭＳ Ｐゴシック" pitchFamily="34" charset="-128"/>
              </a:endParaRPr>
            </a:p>
            <a:p>
              <a:pPr algn="ctr" defTabSz="914400" fontAlgn="base">
                <a:spcBef>
                  <a:spcPct val="0"/>
                </a:spcBef>
                <a:spcAft>
                  <a:spcPct val="0"/>
                </a:spcAft>
              </a:pPr>
              <a:endParaRPr lang="en-US" sz="2000" u="sng" dirty="0">
                <a:solidFill>
                  <a:srgbClr val="F2F2F2"/>
                </a:solidFill>
                <a:effectLst>
                  <a:outerShdw blurRad="38100" dist="38100" dir="2700000" algn="tl">
                    <a:srgbClr val="000000">
                      <a:alpha val="43137"/>
                    </a:srgbClr>
                  </a:outerShdw>
                </a:effectLst>
                <a:ea typeface="ＭＳ Ｐゴシック" pitchFamily="34" charset="-128"/>
              </a:endParaRPr>
            </a:p>
            <a:p>
              <a:pPr defTabSz="914400" fontAlgn="base">
                <a:spcBef>
                  <a:spcPct val="0"/>
                </a:spcBef>
                <a:spcAft>
                  <a:spcPct val="0"/>
                </a:spcAft>
              </a:pPr>
              <a:r>
                <a:rPr lang="en-US" sz="1300" b="1" dirty="0">
                  <a:solidFill>
                    <a:srgbClr val="F2F2F2"/>
                  </a:solidFill>
                  <a:effectLst>
                    <a:outerShdw blurRad="38100" dist="38100" dir="2700000" algn="tl">
                      <a:srgbClr val="000000">
                        <a:alpha val="43137"/>
                      </a:srgbClr>
                    </a:outerShdw>
                  </a:effectLst>
                  <a:ea typeface="ＭＳ Ｐゴシック" pitchFamily="34" charset="-128"/>
                </a:rPr>
                <a:t>Strategic Initiative to </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collaboratively </a:t>
              </a:r>
              <a:r>
                <a:rPr lang="en-US" sz="1300" b="1" dirty="0">
                  <a:solidFill>
                    <a:srgbClr val="F2F2F2"/>
                  </a:solidFill>
                  <a:effectLst>
                    <a:outerShdw blurRad="38100" dist="38100" dir="2700000" algn="tl">
                      <a:srgbClr val="000000">
                        <a:alpha val="43137"/>
                      </a:srgbClr>
                    </a:outerShdw>
                  </a:effectLst>
                  <a:ea typeface="ＭＳ Ｐゴシック" pitchFamily="34" charset="-128"/>
                </a:rPr>
                <a:t>build </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Webscale </a:t>
              </a:r>
              <a:r>
                <a:rPr lang="en-US" sz="1300" b="1" dirty="0">
                  <a:solidFill>
                    <a:srgbClr val="F2F2F2"/>
                  </a:solidFill>
                  <a:effectLst>
                    <a:outerShdw blurRad="38100" dist="38100" dir="2700000" algn="tl">
                      <a:srgbClr val="000000">
                        <a:alpha val="43137"/>
                      </a:srgbClr>
                    </a:outerShdw>
                  </a:effectLst>
                  <a:ea typeface="ＭＳ Ｐゴシック" pitchFamily="34" charset="-128"/>
                </a:rPr>
                <a:t>with </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libraries</a:t>
              </a:r>
              <a:r>
                <a:rPr lang="en-US" sz="1300" b="1" dirty="0">
                  <a:solidFill>
                    <a:srgbClr val="F2F2F2"/>
                  </a:solidFill>
                  <a:effectLst>
                    <a:outerShdw blurRad="38100" dist="38100" dir="2700000" algn="tl">
                      <a:srgbClr val="000000">
                        <a:alpha val="43137"/>
                      </a:srgbClr>
                    </a:outerShdw>
                  </a:effectLst>
                  <a:ea typeface="ＭＳ Ｐゴシック" pitchFamily="34" charset="-128"/>
                </a:rPr>
                <a:t>. </a:t>
              </a:r>
            </a:p>
            <a:p>
              <a:pPr defTabSz="914400" fontAlgn="base">
                <a:spcBef>
                  <a:spcPct val="0"/>
                </a:spcBef>
                <a:spcAft>
                  <a:spcPct val="0"/>
                </a:spcAft>
                <a:buFont typeface="Arial" pitchFamily="34" charset="0"/>
                <a:buChar char="•"/>
              </a:pPr>
              <a:r>
                <a:rPr lang="en-US" sz="1300" b="1" dirty="0">
                  <a:solidFill>
                    <a:srgbClr val="F2F2F2"/>
                  </a:solidFill>
                  <a:effectLst>
                    <a:outerShdw blurRad="38100" dist="38100" dir="2700000" algn="tl">
                      <a:srgbClr val="000000">
                        <a:alpha val="43137"/>
                      </a:srgbClr>
                    </a:outerShdw>
                  </a:effectLst>
                  <a:ea typeface="ＭＳ Ｐゴシック" pitchFamily="34" charset="-128"/>
                </a:rPr>
                <a:t>Increase the relevance and visibility of libraries in a </a:t>
              </a:r>
              <a:r>
                <a:rPr lang="en-US" altLang="en-US" sz="1300" b="1" dirty="0" smtClean="0">
                  <a:solidFill>
                    <a:srgbClr val="F2F2F2"/>
                  </a:solidFill>
                  <a:effectLst>
                    <a:outerShdw blurRad="38100" dist="38100" dir="2700000" algn="tl">
                      <a:srgbClr val="000000">
                        <a:alpha val="43137"/>
                      </a:srgbClr>
                    </a:outerShdw>
                  </a:effectLst>
                  <a:ea typeface="ＭＳ Ｐゴシック" pitchFamily="34" charset="-128"/>
                </a:rPr>
                <a:t>‘</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Webscale</a:t>
              </a:r>
              <a:r>
                <a:rPr lang="en-US" altLang="en-US" sz="1300" b="1" dirty="0" smtClean="0">
                  <a:solidFill>
                    <a:srgbClr val="F2F2F2"/>
                  </a:solidFill>
                  <a:effectLst>
                    <a:outerShdw blurRad="38100" dist="38100" dir="2700000" algn="tl">
                      <a:srgbClr val="000000">
                        <a:alpha val="43137"/>
                      </a:srgbClr>
                    </a:outerShdw>
                  </a:effectLst>
                  <a:ea typeface="ＭＳ Ｐゴシック" pitchFamily="34" charset="-128"/>
                </a:rPr>
                <a:t>’</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 </a:t>
              </a:r>
              <a:r>
                <a:rPr lang="en-US" sz="1300" b="1" dirty="0">
                  <a:solidFill>
                    <a:srgbClr val="F2F2F2"/>
                  </a:solidFill>
                  <a:effectLst>
                    <a:outerShdw blurRad="38100" dist="38100" dir="2700000" algn="tl">
                      <a:srgbClr val="000000">
                        <a:alpha val="43137"/>
                      </a:srgbClr>
                    </a:outerShdw>
                  </a:effectLst>
                  <a:ea typeface="ＭＳ Ｐゴシック" pitchFamily="34" charset="-128"/>
                </a:rPr>
                <a:t>world</a:t>
              </a:r>
            </a:p>
            <a:p>
              <a:pPr defTabSz="914400" fontAlgn="base">
                <a:spcBef>
                  <a:spcPct val="0"/>
                </a:spcBef>
                <a:spcAft>
                  <a:spcPct val="0"/>
                </a:spcAft>
                <a:buFont typeface="Arial" pitchFamily="34" charset="0"/>
                <a:buChar char="•"/>
              </a:pPr>
              <a:r>
                <a:rPr lang="en-US" sz="1300" b="1" dirty="0">
                  <a:solidFill>
                    <a:srgbClr val="F2F2F2"/>
                  </a:solidFill>
                  <a:effectLst>
                    <a:outerShdw blurRad="38100" dist="38100" dir="2700000" algn="tl">
                      <a:srgbClr val="000000">
                        <a:alpha val="43137"/>
                      </a:srgbClr>
                    </a:outerShdw>
                  </a:effectLst>
                  <a:ea typeface="ＭＳ Ｐゴシック" pitchFamily="34" charset="-128"/>
                </a:rPr>
                <a:t>Increase efficiencies and reduce costs. </a:t>
              </a:r>
              <a:endParaRPr lang="en-US" sz="1300" dirty="0">
                <a:solidFill>
                  <a:srgbClr val="F2F2F2"/>
                </a:solidFill>
                <a:effectLst>
                  <a:outerShdw blurRad="38100" dist="38100" dir="2700000" algn="tl">
                    <a:srgbClr val="000000">
                      <a:alpha val="43137"/>
                    </a:srgbClr>
                  </a:outerShdw>
                </a:effectLst>
                <a:ea typeface="ＭＳ Ｐゴシック" pitchFamily="34" charset="-128"/>
              </a:endParaRPr>
            </a:p>
          </p:txBody>
        </p:sp>
        <p:pic>
          <p:nvPicPr>
            <p:cNvPr id="35857" name="Picture 11"/>
            <p:cNvPicPr>
              <a:picLocks noChangeAspect="1"/>
            </p:cNvPicPr>
            <p:nvPr/>
          </p:nvPicPr>
          <p:blipFill>
            <a:blip r:embed="rId3" cstate="print"/>
            <a:srcRect/>
            <a:stretch>
              <a:fillRect/>
            </a:stretch>
          </p:blipFill>
          <p:spPr bwMode="auto">
            <a:xfrm>
              <a:off x="3482510" y="1135728"/>
              <a:ext cx="2044530" cy="624098"/>
            </a:xfrm>
            <a:prstGeom prst="rect">
              <a:avLst/>
            </a:prstGeom>
            <a:noFill/>
            <a:ln w="9525">
              <a:noFill/>
              <a:miter lim="800000"/>
              <a:headEnd/>
              <a:tailEnd/>
            </a:ln>
          </p:spPr>
        </p:pic>
      </p:grpSp>
      <p:grpSp>
        <p:nvGrpSpPr>
          <p:cNvPr id="4" name="Group 16"/>
          <p:cNvGrpSpPr>
            <a:grpSpLocks/>
          </p:cNvGrpSpPr>
          <p:nvPr/>
        </p:nvGrpSpPr>
        <p:grpSpPr bwMode="auto">
          <a:xfrm>
            <a:off x="1619250" y="2519363"/>
            <a:ext cx="5770563" cy="1265517"/>
            <a:chOff x="1619250" y="2519362"/>
            <a:chExt cx="5770563" cy="1265338"/>
          </a:xfrm>
        </p:grpSpPr>
        <p:grpSp>
          <p:nvGrpSpPr>
            <p:cNvPr id="5" name="Group 3"/>
            <p:cNvGrpSpPr>
              <a:grpSpLocks/>
            </p:cNvGrpSpPr>
            <p:nvPr/>
          </p:nvGrpSpPr>
          <p:grpSpPr bwMode="auto">
            <a:xfrm>
              <a:off x="1619250" y="2519362"/>
              <a:ext cx="5770563" cy="1265338"/>
              <a:chOff x="1620000" y="2519999"/>
              <a:chExt cx="5769523" cy="1264861"/>
            </a:xfrm>
          </p:grpSpPr>
          <p:sp>
            <p:nvSpPr>
              <p:cNvPr id="15" name="Rectangle 14"/>
              <p:cNvSpPr>
                <a:spLocks noChangeArrowheads="1"/>
              </p:cNvSpPr>
              <p:nvPr/>
            </p:nvSpPr>
            <p:spPr bwMode="auto">
              <a:xfrm>
                <a:off x="1620000" y="2519999"/>
                <a:ext cx="5760000" cy="1259822"/>
              </a:xfrm>
              <a:prstGeom prst="rect">
                <a:avLst/>
              </a:pr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000" u="sng" dirty="0">
                  <a:solidFill>
                    <a:prstClr val="white">
                      <a:lumMod val="85000"/>
                    </a:prstClr>
                  </a:solidFill>
                  <a:ea typeface="ＭＳ Ｐゴシック" pitchFamily="34" charset="-128"/>
                </a:endParaRPr>
              </a:p>
            </p:txBody>
          </p:sp>
          <p:sp>
            <p:nvSpPr>
              <p:cNvPr id="3" name="TextBox 2"/>
              <p:cNvSpPr txBox="1">
                <a:spLocks noChangeArrowheads="1"/>
              </p:cNvSpPr>
              <p:nvPr/>
            </p:nvSpPr>
            <p:spPr bwMode="auto">
              <a:xfrm>
                <a:off x="4510317" y="2738962"/>
                <a:ext cx="2879206" cy="1045898"/>
              </a:xfrm>
              <a:prstGeom prst="rect">
                <a:avLst/>
              </a:pr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dist="23000" dir="5400000" rotWithShape="0">
                  <a:srgbClr val="808080">
                    <a:alpha val="34999"/>
                  </a:srgbClr>
                </a:outerShdw>
              </a:effectLst>
            </p:spPr>
            <p:txBody>
              <a:bodyPr>
                <a:spAutoFit/>
              </a:bodyPr>
              <a:lstStyle/>
              <a:p>
                <a:pPr algn="ctr" defTabSz="914400" fontAlgn="base">
                  <a:spcBef>
                    <a:spcPct val="0"/>
                  </a:spcBef>
                  <a:spcAft>
                    <a:spcPct val="0"/>
                  </a:spcAft>
                  <a:defRPr/>
                </a:pPr>
                <a:endParaRPr lang="en-US" sz="1300" b="1" u="sng" dirty="0">
                  <a:solidFill>
                    <a:prstClr val="white"/>
                  </a:solidFill>
                  <a:effectLst>
                    <a:outerShdw blurRad="38100" dist="38100" dir="2700000" algn="tl">
                      <a:srgbClr val="000000">
                        <a:alpha val="43137"/>
                      </a:srgbClr>
                    </a:outerShdw>
                  </a:effectLst>
                  <a:ea typeface="ＭＳ Ｐゴシック" pitchFamily="34" charset="-128"/>
                </a:endParaRPr>
              </a:p>
              <a:p>
                <a:pPr algn="ctr" defTabSz="914400" fontAlgn="base">
                  <a:spcBef>
                    <a:spcPct val="0"/>
                  </a:spcBef>
                  <a:spcAft>
                    <a:spcPct val="0"/>
                  </a:spcAft>
                  <a:defRPr/>
                </a:pPr>
                <a:endParaRPr lang="en-US" sz="1300" b="1" u="sng" dirty="0">
                  <a:solidFill>
                    <a:prstClr val="white"/>
                  </a:solidFill>
                  <a:effectLst>
                    <a:outerShdw blurRad="38100" dist="38100" dir="2700000" algn="tl">
                      <a:srgbClr val="000000">
                        <a:alpha val="43137"/>
                      </a:srgbClr>
                    </a:outerShdw>
                  </a:effectLst>
                  <a:ea typeface="ＭＳ Ｐゴシック" pitchFamily="34" charset="-128"/>
                </a:endParaRPr>
              </a:p>
              <a:p>
                <a:pPr algn="ctr" defTabSz="914400" fontAlgn="base">
                  <a:spcBef>
                    <a:spcPct val="0"/>
                  </a:spcBef>
                  <a:spcAft>
                    <a:spcPct val="0"/>
                  </a:spcAft>
                  <a:defRPr/>
                </a:pP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Offer Webscale </a:t>
                </a: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management of library services across Print, Licensed &amp; </a:t>
                </a: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Digital.</a:t>
                </a:r>
                <a:endParaRPr lang="en-US" sz="1200" dirty="0">
                  <a:solidFill>
                    <a:prstClr val="white"/>
                  </a:solidFill>
                  <a:effectLst>
                    <a:outerShdw blurRad="38100" dist="38100" dir="2700000" algn="tl">
                      <a:srgbClr val="000000">
                        <a:alpha val="43137"/>
                      </a:srgbClr>
                    </a:outerShdw>
                  </a:effectLst>
                  <a:ea typeface="ＭＳ Ｐゴシック" pitchFamily="34" charset="-128"/>
                </a:endParaRPr>
              </a:p>
            </p:txBody>
          </p:sp>
        </p:grpSp>
        <p:pic>
          <p:nvPicPr>
            <p:cNvPr id="38925" name="Picture 15"/>
            <p:cNvPicPr>
              <a:picLocks noChangeAspect="1" noChangeArrowheads="1"/>
            </p:cNvPicPr>
            <p:nvPr/>
          </p:nvPicPr>
          <p:blipFill>
            <a:blip r:embed="rId4" cstate="print"/>
            <a:srcRect/>
            <a:stretch>
              <a:fillRect/>
            </a:stretch>
          </p:blipFill>
          <p:spPr bwMode="auto">
            <a:xfrm>
              <a:off x="4787155" y="2594948"/>
              <a:ext cx="2282423" cy="546285"/>
            </a:xfrm>
            <a:prstGeom prst="rect">
              <a:avLst/>
            </a:prstGeom>
            <a:gradFill rotWithShape="1">
              <a:gsLst>
                <a:gs pos="0">
                  <a:srgbClr val="7B57A8"/>
                </a:gs>
                <a:gs pos="20000">
                  <a:srgbClr val="7B58A6"/>
                </a:gs>
                <a:gs pos="100000">
                  <a:srgbClr val="5D417E"/>
                </a:gs>
              </a:gsLst>
              <a:lin ang="5400000"/>
            </a:gradFill>
            <a:ln w="9525">
              <a:noFill/>
              <a:miter lim="800000"/>
              <a:headEnd/>
              <a:tailEnd/>
            </a:ln>
            <a:effectLst>
              <a:outerShdw dist="23000" dir="5400000" rotWithShape="0">
                <a:srgbClr val="808080">
                  <a:alpha val="34999"/>
                </a:srgbClr>
              </a:outerShdw>
            </a:effectLst>
          </p:spPr>
        </p:pic>
      </p:grpSp>
      <p:grpSp>
        <p:nvGrpSpPr>
          <p:cNvPr id="6" name="Group 17"/>
          <p:cNvGrpSpPr>
            <a:grpSpLocks/>
          </p:cNvGrpSpPr>
          <p:nvPr/>
        </p:nvGrpSpPr>
        <p:grpSpPr bwMode="auto">
          <a:xfrm>
            <a:off x="1692275" y="2592388"/>
            <a:ext cx="2735263" cy="1116012"/>
            <a:chOff x="1692275" y="2592388"/>
            <a:chExt cx="2735263" cy="1116012"/>
          </a:xfrm>
        </p:grpSpPr>
        <p:sp>
          <p:nvSpPr>
            <p:cNvPr id="16" name="Rectangle 15"/>
            <p:cNvSpPr>
              <a:spLocks noChangeArrowheads="1"/>
            </p:cNvSpPr>
            <p:nvPr/>
          </p:nvSpPr>
          <p:spPr bwMode="auto">
            <a:xfrm>
              <a:off x="1692275" y="2592388"/>
              <a:ext cx="2735263" cy="1116012"/>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9"/>
                </a:srgbClr>
              </a:outerShdw>
            </a:effectLst>
          </p:spPr>
          <p:txBody>
            <a:bodyPr lIns="36000" rIns="36000" anchor="ctr"/>
            <a:lstStyle/>
            <a:p>
              <a:pPr algn="ctr" defTabSz="914400" fontAlgn="base">
                <a:spcBef>
                  <a:spcPct val="0"/>
                </a:spcBef>
                <a:spcAft>
                  <a:spcPct val="0"/>
                </a:spcAft>
                <a:defRPr/>
              </a:pPr>
              <a:endParaRPr lang="en-US" u="sng" dirty="0">
                <a:solidFill>
                  <a:prstClr val="white"/>
                </a:solidFill>
                <a:effectLst>
                  <a:outerShdw blurRad="38100" dist="38100" dir="2700000" algn="tl">
                    <a:srgbClr val="000000">
                      <a:alpha val="43137"/>
                    </a:srgbClr>
                  </a:outerShdw>
                </a:effectLst>
                <a:ea typeface="ＭＳ Ｐゴシック" pitchFamily="34" charset="-128"/>
              </a:endParaRPr>
            </a:p>
            <a:p>
              <a:pPr algn="ctr" defTabSz="914400" fontAlgn="base">
                <a:spcBef>
                  <a:spcPct val="0"/>
                </a:spcBef>
                <a:spcAft>
                  <a:spcPct val="0"/>
                </a:spcAft>
                <a:defRPr/>
              </a:pPr>
              <a:endParaRPr lang="en-US" sz="1600" b="1" dirty="0">
                <a:solidFill>
                  <a:prstClr val="white">
                    <a:lumMod val="95000"/>
                  </a:prstClr>
                </a:solidFill>
                <a:effectLst>
                  <a:outerShdw blurRad="38100" dist="38100" dir="2700000" algn="tl">
                    <a:srgbClr val="000000">
                      <a:alpha val="43137"/>
                    </a:srgbClr>
                  </a:outerShdw>
                </a:effectLst>
                <a:ea typeface="ＭＳ Ｐゴシック" pitchFamily="34" charset="-128"/>
              </a:endParaRPr>
            </a:p>
            <a:p>
              <a:pPr algn="ctr" defTabSz="914400" fontAlgn="base">
                <a:spcBef>
                  <a:spcPct val="0"/>
                </a:spcBef>
                <a:spcAft>
                  <a:spcPct val="0"/>
                </a:spcAft>
                <a:defRPr/>
              </a:pPr>
              <a:r>
                <a:rPr lang="en-US" sz="13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Provide Webscale data</a:t>
              </a:r>
              <a:r>
                <a:rPr lang="en-US" sz="1300" b="1" dirty="0">
                  <a:solidFill>
                    <a:prstClr val="white">
                      <a:lumMod val="95000"/>
                    </a:prstClr>
                  </a:solidFill>
                  <a:effectLst>
                    <a:outerShdw blurRad="38100" dist="38100" dir="2700000" algn="tl">
                      <a:srgbClr val="000000">
                        <a:alpha val="43137"/>
                      </a:srgbClr>
                    </a:outerShdw>
                  </a:effectLst>
                  <a:ea typeface="ＭＳ Ｐゴシック" pitchFamily="34" charset="-128"/>
                </a:rPr>
                <a:t>, </a:t>
              </a:r>
              <a:r>
                <a:rPr lang="en-US" sz="13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discovery </a:t>
              </a:r>
              <a:r>
                <a:rPr lang="en-US" sz="1300" b="1" dirty="0">
                  <a:solidFill>
                    <a:prstClr val="white">
                      <a:lumMod val="95000"/>
                    </a:prstClr>
                  </a:solidFill>
                  <a:effectLst>
                    <a:outerShdw blurRad="38100" dist="38100" dir="2700000" algn="tl">
                      <a:srgbClr val="000000">
                        <a:alpha val="43137"/>
                      </a:srgbClr>
                    </a:outerShdw>
                  </a:effectLst>
                  <a:ea typeface="ＭＳ Ｐゴシック" pitchFamily="34" charset="-128"/>
                </a:rPr>
                <a:t>and </a:t>
              </a:r>
              <a:r>
                <a:rPr lang="en-US" sz="13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syndication services.</a:t>
              </a:r>
              <a:endParaRPr lang="en-US" sz="1300" b="1" dirty="0">
                <a:solidFill>
                  <a:prstClr val="white">
                    <a:lumMod val="95000"/>
                  </a:prstClr>
                </a:solidFill>
                <a:effectLst>
                  <a:outerShdw blurRad="38100" dist="38100" dir="2700000" algn="tl">
                    <a:srgbClr val="000000">
                      <a:alpha val="43137"/>
                    </a:srgbClr>
                  </a:outerShdw>
                </a:effectLst>
                <a:ea typeface="ＭＳ Ｐゴシック" pitchFamily="34" charset="-128"/>
              </a:endParaRPr>
            </a:p>
          </p:txBody>
        </p:sp>
        <p:pic>
          <p:nvPicPr>
            <p:cNvPr id="35851" name="Picture 16"/>
            <p:cNvPicPr>
              <a:picLocks noChangeAspect="1" noChangeArrowheads="1"/>
            </p:cNvPicPr>
            <p:nvPr/>
          </p:nvPicPr>
          <p:blipFill>
            <a:blip r:embed="rId5" cstate="print"/>
            <a:srcRect/>
            <a:stretch>
              <a:fillRect/>
            </a:stretch>
          </p:blipFill>
          <p:spPr bwMode="auto">
            <a:xfrm>
              <a:off x="2222795" y="2651759"/>
              <a:ext cx="1750809" cy="50023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1619250" y="3779838"/>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Collaboration &amp; Innovation</a:t>
            </a: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Support greater collaboration and innovation between libraries.</a:t>
            </a:r>
            <a:endParaRPr lang="en-US" sz="2000" u="sng" dirty="0">
              <a:solidFill>
                <a:prstClr val="white"/>
              </a:solidFill>
              <a:ea typeface="ＭＳ Ｐゴシック" pitchFamily="34" charset="-128"/>
            </a:endParaRPr>
          </a:p>
        </p:txBody>
      </p:sp>
      <p:sp>
        <p:nvSpPr>
          <p:cNvPr id="37890" name="Title 1"/>
          <p:cNvSpPr>
            <a:spLocks noGrp="1"/>
          </p:cNvSpPr>
          <p:nvPr>
            <p:ph type="title"/>
          </p:nvPr>
        </p:nvSpPr>
        <p:spPr bwMode="auto">
          <a:xfrm>
            <a:off x="320675" y="239713"/>
            <a:ext cx="6989763" cy="979487"/>
          </a:xfrm>
          <a:noFill/>
          <a:ln>
            <a:miter lim="800000"/>
            <a:headEnd/>
            <a:tailEnd/>
          </a:ln>
        </p:spPr>
        <p:txBody>
          <a:bodyPr vert="horz" wrap="square" lIns="91440" tIns="45720" rIns="91440" bIns="45720" numCol="1" anchorCtr="0" compatLnSpc="1">
            <a:prstTxWarp prst="textNoShape">
              <a:avLst/>
            </a:prstTxWarp>
          </a:bodyPr>
          <a:lstStyle/>
          <a:p>
            <a:r>
              <a:rPr dirty="0" smtClean="0">
                <a:ea typeface="ＭＳ Ｐゴシック" pitchFamily="34" charset="-128"/>
              </a:rPr>
              <a:t>Strategic Response…</a:t>
            </a:r>
          </a:p>
        </p:txBody>
      </p:sp>
      <p:sp>
        <p:nvSpPr>
          <p:cNvPr id="7" name="Rectangle 6"/>
          <p:cNvSpPr>
            <a:spLocks noChangeArrowheads="1"/>
          </p:cNvSpPr>
          <p:nvPr/>
        </p:nvSpPr>
        <p:spPr bwMode="auto">
          <a:xfrm>
            <a:off x="1619250" y="1800225"/>
            <a:ext cx="5761038" cy="719138"/>
          </a:xfrm>
          <a:prstGeom prst="rect">
            <a:avLst/>
          </a:prstGeom>
          <a:solidFill>
            <a:srgbClr val="77933C"/>
          </a:solidFill>
          <a:ln w="9525">
            <a:solidFill>
              <a:srgbClr val="77933C"/>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Efficiency</a:t>
            </a: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Maintaining, improving and transforming library services in an era of sustained downward budget pressure.</a:t>
            </a:r>
          </a:p>
        </p:txBody>
      </p:sp>
      <p:sp>
        <p:nvSpPr>
          <p:cNvPr id="9" name="Rectangle 8"/>
          <p:cNvSpPr>
            <a:spLocks noChangeArrowheads="1"/>
          </p:cNvSpPr>
          <p:nvPr/>
        </p:nvSpPr>
        <p:spPr bwMode="auto">
          <a:xfrm>
            <a:off x="1619250" y="1079500"/>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Relevance</a:t>
            </a:r>
            <a:endParaRPr lang="en-US" sz="2000" b="1" u="sng" dirty="0">
              <a:solidFill>
                <a:prstClr val="white">
                  <a:lumMod val="50000"/>
                </a:prstClr>
              </a:solidFill>
              <a:ea typeface="ＭＳ Ｐゴシック" pitchFamily="34" charset="-128"/>
            </a:endParaRP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Ensuring library relevance in an increasingly digital / online/ network level / </a:t>
            </a:r>
            <a:r>
              <a:rPr lang="en-US" sz="1200" b="1" dirty="0" smtClean="0">
                <a:solidFill>
                  <a:prstClr val="white">
                    <a:lumMod val="85000"/>
                  </a:prstClr>
                </a:solidFill>
                <a:ea typeface="ＭＳ Ｐゴシック" pitchFamily="34" charset="-128"/>
              </a:rPr>
              <a:t>Webscale </a:t>
            </a:r>
            <a:r>
              <a:rPr lang="en-US" sz="1200" b="1" dirty="0">
                <a:solidFill>
                  <a:prstClr val="white">
                    <a:lumMod val="85000"/>
                  </a:prstClr>
                </a:solidFill>
                <a:ea typeface="ＭＳ Ｐゴシック" pitchFamily="34" charset="-128"/>
              </a:rPr>
              <a:t>world</a:t>
            </a:r>
            <a:r>
              <a:rPr lang="en-US" sz="1200" b="1" dirty="0">
                <a:solidFill>
                  <a:prstClr val="white">
                    <a:lumMod val="50000"/>
                  </a:prstClr>
                </a:solidFill>
                <a:ea typeface="ＭＳ Ｐゴシック" pitchFamily="34" charset="-128"/>
              </a:rPr>
              <a:t>.</a:t>
            </a:r>
            <a:endParaRPr lang="en-US" sz="1200" dirty="0">
              <a:solidFill>
                <a:prstClr val="white">
                  <a:lumMod val="50000"/>
                </a:prstClr>
              </a:solidFill>
              <a:ea typeface="ＭＳ Ｐゴシック" pitchFamily="34" charset="-128"/>
            </a:endParaRPr>
          </a:p>
        </p:txBody>
      </p:sp>
      <p:sp>
        <p:nvSpPr>
          <p:cNvPr id="13" name="Rectangle 12"/>
          <p:cNvSpPr>
            <a:spLocks noChangeArrowheads="1"/>
          </p:cNvSpPr>
          <p:nvPr/>
        </p:nvSpPr>
        <p:spPr bwMode="auto">
          <a:xfrm>
            <a:off x="4500563" y="2519363"/>
            <a:ext cx="2879725" cy="1260475"/>
          </a:xfrm>
          <a:prstGeom prst="rect">
            <a:avLst/>
          </a:prstGeom>
          <a:solidFill>
            <a:srgbClr val="604A7B"/>
          </a:solidFill>
          <a:ln w="9525">
            <a:solidFill>
              <a:srgbClr val="604A7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Unified Collection Management</a:t>
            </a:r>
          </a:p>
          <a:p>
            <a:pPr algn="ctr" defTabSz="914400" fontAlgn="base">
              <a:spcBef>
                <a:spcPct val="0"/>
              </a:spcBef>
              <a:spcAft>
                <a:spcPct val="0"/>
              </a:spcAft>
              <a:defRPr/>
            </a:pPr>
            <a:r>
              <a:rPr lang="en-US" sz="1200" b="1" dirty="0">
                <a:solidFill>
                  <a:prstClr val="white">
                    <a:lumMod val="95000"/>
                  </a:prstClr>
                </a:solidFill>
                <a:ea typeface="ＭＳ Ｐゴシック" pitchFamily="34" charset="-128"/>
              </a:rPr>
              <a:t>efficiently manage a collection spanning print, electronic and digital material </a:t>
            </a:r>
            <a:endParaRPr lang="en-US" sz="2000" u="sng" dirty="0">
              <a:solidFill>
                <a:prstClr val="white">
                  <a:lumMod val="95000"/>
                </a:prstClr>
              </a:solidFill>
              <a:ea typeface="ＭＳ Ｐゴシック" pitchFamily="34" charset="-128"/>
            </a:endParaRPr>
          </a:p>
        </p:txBody>
      </p:sp>
      <p:sp>
        <p:nvSpPr>
          <p:cNvPr id="8" name="Rectangle 7"/>
          <p:cNvSpPr>
            <a:spLocks noChangeArrowheads="1"/>
          </p:cNvSpPr>
          <p:nvPr/>
        </p:nvSpPr>
        <p:spPr bwMode="auto">
          <a:xfrm>
            <a:off x="1619250" y="2519363"/>
            <a:ext cx="2881313" cy="1260475"/>
          </a:xfrm>
          <a:prstGeom prst="rect">
            <a:avLst/>
          </a:prstGeom>
          <a:solidFill>
            <a:srgbClr val="E46C0A"/>
          </a:solidFill>
          <a:ln w="9525">
            <a:solidFill>
              <a:srgbClr val="E46C0A"/>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endParaRPr lang="en-US" sz="2000" u="sng" dirty="0">
              <a:solidFill>
                <a:prstClr val="white"/>
              </a:solidFill>
              <a:ea typeface="ＭＳ Ｐゴシック" pitchFamily="34" charset="-128"/>
            </a:endParaRPr>
          </a:p>
          <a:p>
            <a:pPr algn="ctr" defTabSz="914400" fontAlgn="base">
              <a:spcBef>
                <a:spcPct val="0"/>
              </a:spcBef>
              <a:spcAft>
                <a:spcPct val="0"/>
              </a:spcAft>
              <a:defRPr/>
            </a:pPr>
            <a:r>
              <a:rPr lang="en-US" sz="2000" u="sng" dirty="0">
                <a:solidFill>
                  <a:prstClr val="white"/>
                </a:solidFill>
                <a:ea typeface="ＭＳ Ｐゴシック" pitchFamily="34" charset="-128"/>
              </a:rPr>
              <a:t>Meeting users at the point of need </a:t>
            </a: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Present users with the library services they need within their mainstream workflows.</a:t>
            </a:r>
          </a:p>
          <a:p>
            <a:pPr algn="ctr" defTabSz="914400" fontAlgn="base">
              <a:spcBef>
                <a:spcPct val="0"/>
              </a:spcBef>
              <a:spcAft>
                <a:spcPct val="0"/>
              </a:spcAft>
              <a:defRPr/>
            </a:pPr>
            <a:endParaRPr lang="en-US" sz="2000" u="sng" dirty="0">
              <a:solidFill>
                <a:prstClr val="white"/>
              </a:solidFill>
              <a:ea typeface="ＭＳ Ｐゴシック" pitchFamily="34" charset="-128"/>
            </a:endParaRPr>
          </a:p>
        </p:txBody>
      </p:sp>
      <p:grpSp>
        <p:nvGrpSpPr>
          <p:cNvPr id="2" name="Group 1"/>
          <p:cNvGrpSpPr>
            <a:grpSpLocks/>
          </p:cNvGrpSpPr>
          <p:nvPr/>
        </p:nvGrpSpPr>
        <p:grpSpPr bwMode="auto">
          <a:xfrm>
            <a:off x="1619250" y="1079500"/>
            <a:ext cx="5761038" cy="1439863"/>
            <a:chOff x="1620000" y="1080000"/>
            <a:chExt cx="5760000" cy="1440000"/>
          </a:xfrm>
        </p:grpSpPr>
        <p:sp>
          <p:nvSpPr>
            <p:cNvPr id="40980" name="Rectangle 10"/>
            <p:cNvSpPr>
              <a:spLocks noChangeArrowheads="1"/>
            </p:cNvSpPr>
            <p:nvPr/>
          </p:nvSpPr>
          <p:spPr bwMode="auto">
            <a:xfrm>
              <a:off x="1620000" y="1080000"/>
              <a:ext cx="5760000" cy="144000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pPr>
              <a:endParaRPr lang="en-US" sz="2000" u="sng" dirty="0">
                <a:solidFill>
                  <a:srgbClr val="FFFFFF"/>
                </a:solidFill>
                <a:ea typeface="ＭＳ Ｐゴシック" pitchFamily="34" charset="-128"/>
              </a:endParaRPr>
            </a:p>
            <a:p>
              <a:pPr algn="ctr" defTabSz="914400" fontAlgn="base">
                <a:spcBef>
                  <a:spcPct val="0"/>
                </a:spcBef>
                <a:spcAft>
                  <a:spcPct val="0"/>
                </a:spcAft>
              </a:pPr>
              <a:endParaRPr lang="en-US" sz="2000" u="sng" dirty="0">
                <a:solidFill>
                  <a:srgbClr val="F2F2F2"/>
                </a:solidFill>
                <a:effectLst>
                  <a:outerShdw blurRad="38100" dist="38100" dir="2700000" algn="tl">
                    <a:srgbClr val="000000">
                      <a:alpha val="43137"/>
                    </a:srgbClr>
                  </a:outerShdw>
                </a:effectLst>
                <a:ea typeface="ＭＳ Ｐゴシック" pitchFamily="34" charset="-128"/>
              </a:endParaRPr>
            </a:p>
            <a:p>
              <a:pPr defTabSz="914400" fontAlgn="base">
                <a:spcBef>
                  <a:spcPct val="0"/>
                </a:spcBef>
                <a:spcAft>
                  <a:spcPct val="0"/>
                </a:spcAft>
              </a:pPr>
              <a:r>
                <a:rPr lang="en-US" sz="1300" b="1" dirty="0">
                  <a:solidFill>
                    <a:srgbClr val="F2F2F2"/>
                  </a:solidFill>
                  <a:effectLst>
                    <a:outerShdw blurRad="38100" dist="38100" dir="2700000" algn="tl">
                      <a:srgbClr val="000000">
                        <a:alpha val="43137"/>
                      </a:srgbClr>
                    </a:outerShdw>
                  </a:effectLst>
                  <a:ea typeface="ＭＳ Ｐゴシック" pitchFamily="34" charset="-128"/>
                </a:rPr>
                <a:t>Strategic Initiative to </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collaboratively </a:t>
              </a:r>
              <a:r>
                <a:rPr lang="en-US" sz="1300" b="1" dirty="0">
                  <a:solidFill>
                    <a:srgbClr val="F2F2F2"/>
                  </a:solidFill>
                  <a:effectLst>
                    <a:outerShdw blurRad="38100" dist="38100" dir="2700000" algn="tl">
                      <a:srgbClr val="000000">
                        <a:alpha val="43137"/>
                      </a:srgbClr>
                    </a:outerShdw>
                  </a:effectLst>
                  <a:ea typeface="ＭＳ Ｐゴシック" pitchFamily="34" charset="-128"/>
                </a:rPr>
                <a:t>build </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Webscale </a:t>
              </a:r>
              <a:r>
                <a:rPr lang="en-US" sz="1300" b="1" dirty="0">
                  <a:solidFill>
                    <a:srgbClr val="F2F2F2"/>
                  </a:solidFill>
                  <a:effectLst>
                    <a:outerShdw blurRad="38100" dist="38100" dir="2700000" algn="tl">
                      <a:srgbClr val="000000">
                        <a:alpha val="43137"/>
                      </a:srgbClr>
                    </a:outerShdw>
                  </a:effectLst>
                  <a:ea typeface="ＭＳ Ｐゴシック" pitchFamily="34" charset="-128"/>
                </a:rPr>
                <a:t>with </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libraries</a:t>
              </a:r>
              <a:r>
                <a:rPr lang="en-US" sz="1300" b="1" dirty="0">
                  <a:solidFill>
                    <a:srgbClr val="F2F2F2"/>
                  </a:solidFill>
                  <a:effectLst>
                    <a:outerShdw blurRad="38100" dist="38100" dir="2700000" algn="tl">
                      <a:srgbClr val="000000">
                        <a:alpha val="43137"/>
                      </a:srgbClr>
                    </a:outerShdw>
                  </a:effectLst>
                  <a:ea typeface="ＭＳ Ｐゴシック" pitchFamily="34" charset="-128"/>
                </a:rPr>
                <a:t>. </a:t>
              </a:r>
            </a:p>
            <a:p>
              <a:pPr defTabSz="914400" fontAlgn="base">
                <a:spcBef>
                  <a:spcPct val="0"/>
                </a:spcBef>
                <a:spcAft>
                  <a:spcPct val="0"/>
                </a:spcAft>
                <a:buFont typeface="Arial" pitchFamily="34" charset="0"/>
                <a:buChar char="•"/>
              </a:pPr>
              <a:r>
                <a:rPr lang="en-US" sz="1300" b="1" dirty="0">
                  <a:solidFill>
                    <a:srgbClr val="F2F2F2"/>
                  </a:solidFill>
                  <a:effectLst>
                    <a:outerShdw blurRad="38100" dist="38100" dir="2700000" algn="tl">
                      <a:srgbClr val="000000">
                        <a:alpha val="43137"/>
                      </a:srgbClr>
                    </a:outerShdw>
                  </a:effectLst>
                  <a:ea typeface="ＭＳ Ｐゴシック" pitchFamily="34" charset="-128"/>
                </a:rPr>
                <a:t>Increase the relevance and visibility of libraries in a </a:t>
              </a:r>
              <a:r>
                <a:rPr lang="en-US" altLang="en-US" sz="1300" b="1" dirty="0" smtClean="0">
                  <a:solidFill>
                    <a:srgbClr val="F2F2F2"/>
                  </a:solidFill>
                  <a:effectLst>
                    <a:outerShdw blurRad="38100" dist="38100" dir="2700000" algn="tl">
                      <a:srgbClr val="000000">
                        <a:alpha val="43137"/>
                      </a:srgbClr>
                    </a:outerShdw>
                  </a:effectLst>
                  <a:ea typeface="ＭＳ Ｐゴシック" pitchFamily="34" charset="-128"/>
                </a:rPr>
                <a:t>‘</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Webscale</a:t>
              </a:r>
              <a:r>
                <a:rPr lang="en-US" altLang="en-US" sz="1300" b="1" dirty="0" smtClean="0">
                  <a:solidFill>
                    <a:srgbClr val="F2F2F2"/>
                  </a:solidFill>
                  <a:effectLst>
                    <a:outerShdw blurRad="38100" dist="38100" dir="2700000" algn="tl">
                      <a:srgbClr val="000000">
                        <a:alpha val="43137"/>
                      </a:srgbClr>
                    </a:outerShdw>
                  </a:effectLst>
                  <a:ea typeface="ＭＳ Ｐゴシック" pitchFamily="34" charset="-128"/>
                </a:rPr>
                <a:t>’</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 </a:t>
              </a:r>
              <a:r>
                <a:rPr lang="en-US" sz="1300" b="1" dirty="0">
                  <a:solidFill>
                    <a:srgbClr val="F2F2F2"/>
                  </a:solidFill>
                  <a:effectLst>
                    <a:outerShdw blurRad="38100" dist="38100" dir="2700000" algn="tl">
                      <a:srgbClr val="000000">
                        <a:alpha val="43137"/>
                      </a:srgbClr>
                    </a:outerShdw>
                  </a:effectLst>
                  <a:ea typeface="ＭＳ Ｐゴシック" pitchFamily="34" charset="-128"/>
                </a:rPr>
                <a:t>world</a:t>
              </a:r>
            </a:p>
            <a:p>
              <a:pPr defTabSz="914400" fontAlgn="base">
                <a:spcBef>
                  <a:spcPct val="0"/>
                </a:spcBef>
                <a:spcAft>
                  <a:spcPct val="0"/>
                </a:spcAft>
                <a:buFont typeface="Arial" pitchFamily="34" charset="0"/>
                <a:buChar char="•"/>
              </a:pPr>
              <a:r>
                <a:rPr lang="en-US" sz="1300" b="1" dirty="0">
                  <a:solidFill>
                    <a:srgbClr val="F2F2F2"/>
                  </a:solidFill>
                  <a:effectLst>
                    <a:outerShdw blurRad="38100" dist="38100" dir="2700000" algn="tl">
                      <a:srgbClr val="000000">
                        <a:alpha val="43137"/>
                      </a:srgbClr>
                    </a:outerShdw>
                  </a:effectLst>
                  <a:ea typeface="ＭＳ Ｐゴシック" pitchFamily="34" charset="-128"/>
                </a:rPr>
                <a:t>Increase efficiencies and reduce costs. </a:t>
              </a:r>
              <a:endParaRPr lang="en-US" sz="1300" dirty="0">
                <a:solidFill>
                  <a:srgbClr val="F2F2F2"/>
                </a:solidFill>
                <a:effectLst>
                  <a:outerShdw blurRad="38100" dist="38100" dir="2700000" algn="tl">
                    <a:srgbClr val="000000">
                      <a:alpha val="43137"/>
                    </a:srgbClr>
                  </a:outerShdw>
                </a:effectLst>
                <a:ea typeface="ＭＳ Ｐゴシック" pitchFamily="34" charset="-128"/>
              </a:endParaRPr>
            </a:p>
          </p:txBody>
        </p:sp>
        <p:pic>
          <p:nvPicPr>
            <p:cNvPr id="40981" name="Picture 11"/>
            <p:cNvPicPr>
              <a:picLocks noChangeAspect="1"/>
            </p:cNvPicPr>
            <p:nvPr/>
          </p:nvPicPr>
          <p:blipFill>
            <a:blip r:embed="rId3" cstate="print"/>
            <a:srcRect/>
            <a:stretch>
              <a:fillRect/>
            </a:stretch>
          </p:blipFill>
          <p:spPr bwMode="auto">
            <a:xfrm>
              <a:off x="3482510" y="1135728"/>
              <a:ext cx="2044530" cy="624098"/>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dist="23000" dir="5400000" rotWithShape="0">
                <a:srgbClr val="808080">
                  <a:alpha val="34999"/>
                </a:srgbClr>
              </a:outerShdw>
            </a:effectLst>
          </p:spPr>
        </p:pic>
      </p:grpSp>
      <p:grpSp>
        <p:nvGrpSpPr>
          <p:cNvPr id="3" name="Group 2"/>
          <p:cNvGrpSpPr>
            <a:grpSpLocks/>
          </p:cNvGrpSpPr>
          <p:nvPr/>
        </p:nvGrpSpPr>
        <p:grpSpPr bwMode="auto">
          <a:xfrm>
            <a:off x="1619250" y="3779838"/>
            <a:ext cx="5761038" cy="1260475"/>
            <a:chOff x="1620000" y="3780000"/>
            <a:chExt cx="5760000" cy="1260000"/>
          </a:xfrm>
        </p:grpSpPr>
        <p:sp>
          <p:nvSpPr>
            <p:cNvPr id="10" name="Rectangle 9"/>
            <p:cNvSpPr>
              <a:spLocks noChangeArrowheads="1"/>
            </p:cNvSpPr>
            <p:nvPr/>
          </p:nvSpPr>
          <p:spPr bwMode="auto">
            <a:xfrm>
              <a:off x="1620000" y="3780000"/>
              <a:ext cx="5760000" cy="720453"/>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Collaboration &amp; Innovation</a:t>
              </a: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Support greater collaboration and innovation between libraries.</a:t>
              </a:r>
              <a:endParaRPr lang="en-US" sz="2000" u="sng" dirty="0">
                <a:solidFill>
                  <a:prstClr val="white"/>
                </a:solidFill>
                <a:ea typeface="ＭＳ Ｐゴシック" pitchFamily="34" charset="-128"/>
              </a:endParaRPr>
            </a:p>
          </p:txBody>
        </p:sp>
        <p:sp>
          <p:nvSpPr>
            <p:cNvPr id="16" name="Rectangle 15"/>
            <p:cNvSpPr>
              <a:spLocks noChangeArrowheads="1"/>
            </p:cNvSpPr>
            <p:nvPr/>
          </p:nvSpPr>
          <p:spPr bwMode="auto">
            <a:xfrm>
              <a:off x="1620000" y="3780000"/>
              <a:ext cx="5760000" cy="12600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1300" b="1" dirty="0">
                <a:solidFill>
                  <a:prstClr val="white">
                    <a:lumMod val="85000"/>
                  </a:prstClr>
                </a:solidFill>
                <a:effectLst>
                  <a:outerShdw blurRad="38100" dist="38100" dir="2700000" algn="tl">
                    <a:srgbClr val="000000">
                      <a:alpha val="43137"/>
                    </a:srgbClr>
                  </a:outerShdw>
                </a:effectLst>
                <a:ea typeface="ＭＳ Ｐゴシック" pitchFamily="34" charset="-128"/>
              </a:endParaRPr>
            </a:p>
            <a:p>
              <a:pPr algn="ctr" defTabSz="914400" fontAlgn="base">
                <a:spcBef>
                  <a:spcPct val="0"/>
                </a:spcBef>
                <a:spcAft>
                  <a:spcPct val="0"/>
                </a:spcAft>
                <a:defRPr/>
              </a:pPr>
              <a:endParaRPr lang="en-US" sz="1300" b="1" dirty="0">
                <a:solidFill>
                  <a:prstClr val="white">
                    <a:lumMod val="85000"/>
                  </a:prstClr>
                </a:solidFill>
                <a:effectLst>
                  <a:outerShdw blurRad="38100" dist="38100" dir="2700000" algn="tl">
                    <a:srgbClr val="000000">
                      <a:alpha val="43137"/>
                    </a:srgbClr>
                  </a:outerShdw>
                </a:effectLst>
                <a:ea typeface="ＭＳ Ｐゴシック" pitchFamily="34" charset="-128"/>
              </a:endParaRPr>
            </a:p>
            <a:p>
              <a:pPr defTabSz="914400" fontAlgn="base">
                <a:spcBef>
                  <a:spcPct val="0"/>
                </a:spcBef>
                <a:spcAft>
                  <a:spcPct val="0"/>
                </a:spcAft>
                <a:defRPr/>
              </a:pPr>
              <a:endParaRPr lang="en-US" sz="1300" b="1" dirty="0">
                <a:solidFill>
                  <a:prstClr val="white">
                    <a:lumMod val="95000"/>
                  </a:prstClr>
                </a:solidFill>
                <a:effectLst>
                  <a:outerShdw blurRad="38100" dist="38100" dir="2700000" algn="tl">
                    <a:srgbClr val="000000">
                      <a:alpha val="43137"/>
                    </a:srgbClr>
                  </a:outerShdw>
                </a:effectLst>
                <a:ea typeface="ＭＳ Ｐゴシック" pitchFamily="34" charset="-128"/>
              </a:endParaRPr>
            </a:p>
            <a:p>
              <a:pPr defTabSz="914400" fontAlgn="base">
                <a:spcBef>
                  <a:spcPct val="0"/>
                </a:spcBef>
                <a:spcAft>
                  <a:spcPct val="0"/>
                </a:spcAft>
                <a:defRPr/>
              </a:pPr>
              <a:endParaRPr lang="en-US" sz="1300" b="1" dirty="0">
                <a:solidFill>
                  <a:prstClr val="white">
                    <a:lumMod val="95000"/>
                  </a:prstClr>
                </a:solidFill>
                <a:effectLst>
                  <a:outerShdw blurRad="38100" dist="38100" dir="2700000" algn="tl">
                    <a:srgbClr val="000000">
                      <a:alpha val="43137"/>
                    </a:srgbClr>
                  </a:outerShdw>
                </a:effectLst>
                <a:ea typeface="ＭＳ Ｐゴシック" pitchFamily="34" charset="-128"/>
              </a:endParaRPr>
            </a:p>
            <a:p>
              <a:pPr defTabSz="914400" fontAlgn="base">
                <a:spcBef>
                  <a:spcPct val="0"/>
                </a:spcBef>
                <a:spcAft>
                  <a:spcPct val="0"/>
                </a:spcAft>
                <a:defRPr/>
              </a:pPr>
              <a:r>
                <a:rPr lang="en-US" sz="1300" b="1" dirty="0">
                  <a:solidFill>
                    <a:prstClr val="white">
                      <a:lumMod val="85000"/>
                    </a:prstClr>
                  </a:solidFill>
                  <a:effectLst>
                    <a:outerShdw blurRad="38100" dist="38100" dir="2700000" algn="tl">
                      <a:srgbClr val="000000">
                        <a:alpha val="43137"/>
                      </a:srgbClr>
                    </a:outerShdw>
                  </a:effectLst>
                  <a:ea typeface="ＭＳ Ｐゴシック" pitchFamily="34" charset="-128"/>
                </a:rPr>
                <a:t>Support library collaboration and innovation at scale, by providing an open, </a:t>
              </a:r>
              <a:r>
                <a:rPr lang="en-US" sz="13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Webscale </a:t>
              </a:r>
              <a:r>
                <a:rPr lang="en-US" sz="1300" b="1" dirty="0">
                  <a:solidFill>
                    <a:prstClr val="white">
                      <a:lumMod val="85000"/>
                    </a:prstClr>
                  </a:solidFill>
                  <a:effectLst>
                    <a:outerShdw blurRad="38100" dist="38100" dir="2700000" algn="tl">
                      <a:srgbClr val="000000">
                        <a:alpha val="43137"/>
                      </a:srgbClr>
                    </a:outerShdw>
                  </a:effectLst>
                  <a:ea typeface="ＭＳ Ｐゴシック" pitchFamily="34" charset="-128"/>
                </a:rPr>
                <a:t>technical infrastructure.</a:t>
              </a:r>
            </a:p>
          </p:txBody>
        </p:sp>
        <p:pic>
          <p:nvPicPr>
            <p:cNvPr id="37907" name="Picture 16" descr="worldshare-platform.png"/>
            <p:cNvPicPr>
              <a:picLocks noChangeAspect="1"/>
            </p:cNvPicPr>
            <p:nvPr/>
          </p:nvPicPr>
          <p:blipFill>
            <a:blip r:embed="rId4" cstate="print"/>
            <a:srcRect t="30000" b="39999"/>
            <a:stretch>
              <a:fillRect/>
            </a:stretch>
          </p:blipFill>
          <p:spPr bwMode="auto">
            <a:xfrm>
              <a:off x="3122790" y="3847455"/>
              <a:ext cx="2758930" cy="639570"/>
            </a:xfrm>
            <a:prstGeom prst="rect">
              <a:avLst/>
            </a:prstGeom>
            <a:solidFill>
              <a:schemeClr val="bg1"/>
            </a:solidFill>
            <a:ln w="9525">
              <a:noFill/>
              <a:miter lim="800000"/>
              <a:headEnd/>
              <a:tailEnd/>
            </a:ln>
          </p:spPr>
        </p:pic>
      </p:grpSp>
      <p:grpSp>
        <p:nvGrpSpPr>
          <p:cNvPr id="4" name="Group 19"/>
          <p:cNvGrpSpPr>
            <a:grpSpLocks/>
          </p:cNvGrpSpPr>
          <p:nvPr/>
        </p:nvGrpSpPr>
        <p:grpSpPr bwMode="auto">
          <a:xfrm>
            <a:off x="1619250" y="2519361"/>
            <a:ext cx="5761038" cy="1261887"/>
            <a:chOff x="1619250" y="2519363"/>
            <a:chExt cx="5761038" cy="1261710"/>
          </a:xfrm>
        </p:grpSpPr>
        <p:grpSp>
          <p:nvGrpSpPr>
            <p:cNvPr id="5" name="Group 3"/>
            <p:cNvGrpSpPr>
              <a:grpSpLocks/>
            </p:cNvGrpSpPr>
            <p:nvPr/>
          </p:nvGrpSpPr>
          <p:grpSpPr bwMode="auto">
            <a:xfrm>
              <a:off x="1619250" y="2519363"/>
              <a:ext cx="5761038" cy="1261710"/>
              <a:chOff x="1620000" y="2519999"/>
              <a:chExt cx="5760000" cy="1261234"/>
            </a:xfrm>
          </p:grpSpPr>
          <p:sp>
            <p:nvSpPr>
              <p:cNvPr id="25" name="Rectangle 24"/>
              <p:cNvSpPr>
                <a:spLocks noChangeArrowheads="1"/>
              </p:cNvSpPr>
              <p:nvPr/>
            </p:nvSpPr>
            <p:spPr bwMode="auto">
              <a:xfrm>
                <a:off x="1620000" y="2519999"/>
                <a:ext cx="5760000" cy="1259822"/>
              </a:xfrm>
              <a:prstGeom prst="rect">
                <a:avLst/>
              </a:pr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000" u="sng" dirty="0">
                  <a:solidFill>
                    <a:prstClr val="white">
                      <a:lumMod val="85000"/>
                    </a:prstClr>
                  </a:solidFill>
                  <a:ea typeface="ＭＳ Ｐゴシック" pitchFamily="34" charset="-128"/>
                </a:endParaRPr>
              </a:p>
            </p:txBody>
          </p:sp>
          <p:sp>
            <p:nvSpPr>
              <p:cNvPr id="26" name="TextBox 2"/>
              <p:cNvSpPr txBox="1">
                <a:spLocks noChangeArrowheads="1"/>
              </p:cNvSpPr>
              <p:nvPr/>
            </p:nvSpPr>
            <p:spPr bwMode="auto">
              <a:xfrm>
                <a:off x="4500794" y="2520002"/>
                <a:ext cx="2879206" cy="1261231"/>
              </a:xfrm>
              <a:prstGeom prst="rect">
                <a:avLst/>
              </a:pr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dist="23000" dir="5400000" rotWithShape="0">
                  <a:srgbClr val="808080">
                    <a:alpha val="34999"/>
                  </a:srgbClr>
                </a:outerShdw>
              </a:effectLst>
            </p:spPr>
            <p:txBody>
              <a:bodyPr>
                <a:spAutoFit/>
              </a:bodyPr>
              <a:lstStyle/>
              <a:p>
                <a:pPr algn="ctr" defTabSz="914400" fontAlgn="base">
                  <a:spcBef>
                    <a:spcPct val="0"/>
                  </a:spcBef>
                  <a:spcAft>
                    <a:spcPct val="0"/>
                  </a:spcAft>
                  <a:defRPr/>
                </a:pPr>
                <a:endParaRPr lang="en-US" sz="2000" b="1" u="sng" dirty="0">
                  <a:solidFill>
                    <a:prstClr val="white"/>
                  </a:solidFill>
                  <a:ea typeface="ＭＳ Ｐゴシック" pitchFamily="34" charset="-128"/>
                </a:endParaRPr>
              </a:p>
              <a:p>
                <a:pPr algn="ctr" defTabSz="914400" fontAlgn="base">
                  <a:spcBef>
                    <a:spcPct val="0"/>
                  </a:spcBef>
                  <a:spcAft>
                    <a:spcPct val="0"/>
                  </a:spcAft>
                  <a:defRPr/>
                </a:pPr>
                <a:endParaRPr lang="en-US" sz="2000" b="1" u="sng" dirty="0">
                  <a:solidFill>
                    <a:prstClr val="white"/>
                  </a:solidFill>
                  <a:ea typeface="ＭＳ Ｐゴシック" pitchFamily="34" charset="-128"/>
                </a:endParaRPr>
              </a:p>
              <a:p>
                <a:pPr algn="ctr" defTabSz="914400" fontAlgn="base">
                  <a:spcBef>
                    <a:spcPct val="0"/>
                  </a:spcBef>
                  <a:spcAft>
                    <a:spcPct val="0"/>
                  </a:spcAft>
                  <a:defRPr/>
                </a:pP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Offer Webscale </a:t>
                </a: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management of library services across Print, Licensed &amp; </a:t>
                </a: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Digital.</a:t>
                </a:r>
                <a:endParaRPr lang="en-US" sz="1200" dirty="0">
                  <a:solidFill>
                    <a:prstClr val="white"/>
                  </a:solidFill>
                  <a:effectLst>
                    <a:outerShdw blurRad="38100" dist="38100" dir="2700000" algn="tl">
                      <a:srgbClr val="000000">
                        <a:alpha val="43137"/>
                      </a:srgbClr>
                    </a:outerShdw>
                  </a:effectLst>
                  <a:ea typeface="ＭＳ Ｐゴシック" pitchFamily="34" charset="-128"/>
                </a:endParaRPr>
              </a:p>
            </p:txBody>
          </p:sp>
        </p:grpSp>
        <p:pic>
          <p:nvPicPr>
            <p:cNvPr id="40974" name="Picture 15"/>
            <p:cNvPicPr>
              <a:picLocks noChangeAspect="1" noChangeArrowheads="1"/>
            </p:cNvPicPr>
            <p:nvPr/>
          </p:nvPicPr>
          <p:blipFill>
            <a:blip r:embed="rId5" cstate="print"/>
            <a:srcRect/>
            <a:stretch>
              <a:fillRect/>
            </a:stretch>
          </p:blipFill>
          <p:spPr bwMode="auto">
            <a:xfrm>
              <a:off x="4787155" y="2594948"/>
              <a:ext cx="2282423" cy="546285"/>
            </a:xfrm>
            <a:prstGeom prst="rect">
              <a:avLst/>
            </a:prstGeom>
            <a:gradFill rotWithShape="1">
              <a:gsLst>
                <a:gs pos="0">
                  <a:srgbClr val="7B57A8"/>
                </a:gs>
                <a:gs pos="20000">
                  <a:srgbClr val="7B58A6"/>
                </a:gs>
                <a:gs pos="100000">
                  <a:srgbClr val="5D417E"/>
                </a:gs>
              </a:gsLst>
              <a:lin ang="5400000"/>
            </a:gradFill>
            <a:ln w="9525">
              <a:noFill/>
              <a:miter lim="800000"/>
              <a:headEnd/>
              <a:tailEnd/>
            </a:ln>
            <a:effectLst>
              <a:outerShdw dist="23000" dir="5400000" rotWithShape="0">
                <a:srgbClr val="808080">
                  <a:alpha val="34999"/>
                </a:srgbClr>
              </a:outerShdw>
            </a:effectLst>
          </p:spPr>
        </p:pic>
      </p:grpSp>
      <p:grpSp>
        <p:nvGrpSpPr>
          <p:cNvPr id="6" name="Group 26"/>
          <p:cNvGrpSpPr>
            <a:grpSpLocks/>
          </p:cNvGrpSpPr>
          <p:nvPr/>
        </p:nvGrpSpPr>
        <p:grpSpPr bwMode="auto">
          <a:xfrm>
            <a:off x="1692275" y="2592388"/>
            <a:ext cx="2735263" cy="1116012"/>
            <a:chOff x="1692275" y="2592388"/>
            <a:chExt cx="2735263" cy="1116012"/>
          </a:xfrm>
        </p:grpSpPr>
        <p:sp>
          <p:nvSpPr>
            <p:cNvPr id="28" name="Rectangle 27"/>
            <p:cNvSpPr>
              <a:spLocks noChangeArrowheads="1"/>
            </p:cNvSpPr>
            <p:nvPr/>
          </p:nvSpPr>
          <p:spPr bwMode="auto">
            <a:xfrm>
              <a:off x="1692275" y="2592388"/>
              <a:ext cx="2735263" cy="1116012"/>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9"/>
                </a:srgbClr>
              </a:outerShdw>
            </a:effectLst>
          </p:spPr>
          <p:txBody>
            <a:bodyPr lIns="36000" rIns="36000" anchor="ctr"/>
            <a:lstStyle/>
            <a:p>
              <a:pPr algn="ctr" defTabSz="914400" fontAlgn="base">
                <a:spcBef>
                  <a:spcPct val="0"/>
                </a:spcBef>
                <a:spcAft>
                  <a:spcPct val="0"/>
                </a:spcAft>
                <a:defRPr/>
              </a:pPr>
              <a:endParaRPr lang="en-US" u="sng" dirty="0">
                <a:solidFill>
                  <a:prstClr val="white"/>
                </a:solidFill>
                <a:ea typeface="ＭＳ Ｐゴシック" pitchFamily="34" charset="-128"/>
              </a:endParaRPr>
            </a:p>
            <a:p>
              <a:pPr algn="ctr" defTabSz="914400" fontAlgn="base">
                <a:spcBef>
                  <a:spcPct val="0"/>
                </a:spcBef>
                <a:spcAft>
                  <a:spcPct val="0"/>
                </a:spcAft>
                <a:defRPr/>
              </a:pPr>
              <a:endParaRPr lang="en-US" sz="1600" b="1" dirty="0">
                <a:solidFill>
                  <a:prstClr val="white">
                    <a:lumMod val="95000"/>
                  </a:prstClr>
                </a:solidFill>
                <a:ea typeface="ＭＳ Ｐゴシック" pitchFamily="34" charset="-128"/>
              </a:endParaRPr>
            </a:p>
            <a:p>
              <a:pPr algn="ctr" defTabSz="914400" fontAlgn="base">
                <a:spcBef>
                  <a:spcPct val="0"/>
                </a:spcBef>
                <a:spcAft>
                  <a:spcPct val="0"/>
                </a:spcAft>
                <a:defRPr/>
              </a:pPr>
              <a:r>
                <a:rPr lang="en-US" sz="13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Provide Webscale </a:t>
              </a:r>
              <a:r>
                <a:rPr lang="en-US" sz="1300" b="1" dirty="0">
                  <a:solidFill>
                    <a:prstClr val="white">
                      <a:lumMod val="95000"/>
                    </a:prstClr>
                  </a:solidFill>
                  <a:effectLst>
                    <a:outerShdw blurRad="38100" dist="38100" dir="2700000" algn="tl">
                      <a:srgbClr val="000000">
                        <a:alpha val="43137"/>
                      </a:srgbClr>
                    </a:outerShdw>
                  </a:effectLst>
                  <a:ea typeface="ＭＳ Ｐゴシック" pitchFamily="34" charset="-128"/>
                </a:rPr>
                <a:t>d</a:t>
              </a:r>
              <a:r>
                <a:rPr lang="en-US" sz="13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ata</a:t>
              </a:r>
              <a:r>
                <a:rPr lang="en-US" sz="1300" b="1" dirty="0">
                  <a:solidFill>
                    <a:prstClr val="white">
                      <a:lumMod val="95000"/>
                    </a:prstClr>
                  </a:solidFill>
                  <a:effectLst>
                    <a:outerShdw blurRad="38100" dist="38100" dir="2700000" algn="tl">
                      <a:srgbClr val="000000">
                        <a:alpha val="43137"/>
                      </a:srgbClr>
                    </a:outerShdw>
                  </a:effectLst>
                  <a:ea typeface="ＭＳ Ｐゴシック" pitchFamily="34" charset="-128"/>
                </a:rPr>
                <a:t>, </a:t>
              </a:r>
              <a:r>
                <a:rPr lang="en-US" sz="13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discovery </a:t>
              </a:r>
              <a:r>
                <a:rPr lang="en-US" sz="1300" b="1" dirty="0">
                  <a:solidFill>
                    <a:prstClr val="white">
                      <a:lumMod val="95000"/>
                    </a:prstClr>
                  </a:solidFill>
                  <a:effectLst>
                    <a:outerShdw blurRad="38100" dist="38100" dir="2700000" algn="tl">
                      <a:srgbClr val="000000">
                        <a:alpha val="43137"/>
                      </a:srgbClr>
                    </a:outerShdw>
                  </a:effectLst>
                  <a:ea typeface="ＭＳ Ｐゴシック" pitchFamily="34" charset="-128"/>
                </a:rPr>
                <a:t>and </a:t>
              </a:r>
              <a:r>
                <a:rPr lang="en-US" sz="13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syndication Services.</a:t>
              </a:r>
              <a:endParaRPr lang="en-US" sz="1300" b="1" dirty="0">
                <a:solidFill>
                  <a:prstClr val="white">
                    <a:lumMod val="95000"/>
                  </a:prstClr>
                </a:solidFill>
                <a:effectLst>
                  <a:outerShdw blurRad="38100" dist="38100" dir="2700000" algn="tl">
                    <a:srgbClr val="000000">
                      <a:alpha val="43137"/>
                    </a:srgbClr>
                  </a:outerShdw>
                </a:effectLst>
                <a:ea typeface="ＭＳ Ｐゴシック" pitchFamily="34" charset="-128"/>
              </a:endParaRPr>
            </a:p>
          </p:txBody>
        </p:sp>
        <p:pic>
          <p:nvPicPr>
            <p:cNvPr id="40972" name="Picture 16"/>
            <p:cNvPicPr>
              <a:picLocks noChangeAspect="1" noChangeArrowheads="1"/>
            </p:cNvPicPr>
            <p:nvPr/>
          </p:nvPicPr>
          <p:blipFill>
            <a:blip r:embed="rId6" cstate="print"/>
            <a:srcRect/>
            <a:stretch>
              <a:fillRect/>
            </a:stretch>
          </p:blipFill>
          <p:spPr bwMode="auto">
            <a:xfrm>
              <a:off x="2222795" y="2651759"/>
              <a:ext cx="1750809" cy="500231"/>
            </a:xfrm>
            <a:prstGeom prst="rect">
              <a:avLst/>
            </a:prstGeom>
            <a:gradFill rotWithShape="1">
              <a:gsLst>
                <a:gs pos="0">
                  <a:srgbClr val="FF8F26"/>
                </a:gs>
                <a:gs pos="20000">
                  <a:srgbClr val="FF8F2A"/>
                </a:gs>
                <a:gs pos="100000">
                  <a:srgbClr val="CB6C1D"/>
                </a:gs>
              </a:gsLst>
              <a:lin ang="5400000"/>
            </a:gradFill>
            <a:ln w="9525">
              <a:noFill/>
              <a:miter lim="800000"/>
              <a:headEnd/>
              <a:tailEnd/>
            </a:ln>
            <a:effectLst>
              <a:outerShdw dist="23000" dir="5400000" rotWithShape="0">
                <a:srgbClr val="808080">
                  <a:alpha val="34999"/>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619250" y="1079500"/>
            <a:ext cx="5761038" cy="1439863"/>
            <a:chOff x="1620000" y="1080000"/>
            <a:chExt cx="5760000" cy="1440000"/>
          </a:xfrm>
        </p:grpSpPr>
        <p:sp>
          <p:nvSpPr>
            <p:cNvPr id="19" name="Rectangle 10"/>
            <p:cNvSpPr>
              <a:spLocks noChangeArrowheads="1"/>
            </p:cNvSpPr>
            <p:nvPr/>
          </p:nvSpPr>
          <p:spPr bwMode="auto">
            <a:xfrm>
              <a:off x="1620000" y="1080000"/>
              <a:ext cx="5760000" cy="144000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pPr>
              <a:endParaRPr lang="en-US" sz="2000" u="sng" dirty="0">
                <a:solidFill>
                  <a:srgbClr val="FFFFFF"/>
                </a:solidFill>
                <a:ea typeface="ＭＳ Ｐゴシック" pitchFamily="34" charset="-128"/>
              </a:endParaRPr>
            </a:p>
            <a:p>
              <a:pPr algn="ctr" defTabSz="914400" fontAlgn="base">
                <a:spcBef>
                  <a:spcPct val="0"/>
                </a:spcBef>
                <a:spcAft>
                  <a:spcPct val="0"/>
                </a:spcAft>
              </a:pPr>
              <a:endParaRPr lang="en-US" sz="1300" u="sng" dirty="0">
                <a:solidFill>
                  <a:srgbClr val="F2F2F2"/>
                </a:solidFill>
                <a:effectLst>
                  <a:outerShdw blurRad="38100" dist="38100" dir="2700000" algn="tl">
                    <a:srgbClr val="000000">
                      <a:alpha val="43137"/>
                    </a:srgbClr>
                  </a:outerShdw>
                </a:effectLst>
                <a:ea typeface="ＭＳ Ｐゴシック" pitchFamily="34" charset="-128"/>
              </a:endParaRPr>
            </a:p>
            <a:p>
              <a:pPr defTabSz="914400" fontAlgn="base">
                <a:spcBef>
                  <a:spcPct val="0"/>
                </a:spcBef>
                <a:spcAft>
                  <a:spcPct val="0"/>
                </a:spcAft>
              </a:pPr>
              <a:r>
                <a:rPr lang="en-US" sz="1300" b="1" dirty="0">
                  <a:solidFill>
                    <a:srgbClr val="F2F2F2"/>
                  </a:solidFill>
                  <a:effectLst>
                    <a:outerShdw blurRad="38100" dist="38100" dir="2700000" algn="tl">
                      <a:srgbClr val="000000">
                        <a:alpha val="43137"/>
                      </a:srgbClr>
                    </a:outerShdw>
                  </a:effectLst>
                  <a:ea typeface="ＭＳ Ｐゴシック" pitchFamily="34" charset="-128"/>
                </a:rPr>
                <a:t>Strategic Initiative to Collaboratively build </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Webscale </a:t>
              </a:r>
              <a:r>
                <a:rPr lang="en-US" sz="1300" b="1" dirty="0">
                  <a:solidFill>
                    <a:srgbClr val="F2F2F2"/>
                  </a:solidFill>
                  <a:effectLst>
                    <a:outerShdw blurRad="38100" dist="38100" dir="2700000" algn="tl">
                      <a:srgbClr val="000000">
                        <a:alpha val="43137"/>
                      </a:srgbClr>
                    </a:outerShdw>
                  </a:effectLst>
                  <a:ea typeface="ＭＳ Ｐゴシック" pitchFamily="34" charset="-128"/>
                </a:rPr>
                <a:t>with Libraries. </a:t>
              </a:r>
            </a:p>
            <a:p>
              <a:pPr defTabSz="914400" fontAlgn="base">
                <a:spcBef>
                  <a:spcPct val="0"/>
                </a:spcBef>
                <a:spcAft>
                  <a:spcPct val="0"/>
                </a:spcAft>
                <a:buFont typeface="Arial" pitchFamily="34" charset="0"/>
                <a:buChar char="•"/>
              </a:pPr>
              <a:r>
                <a:rPr lang="en-US" sz="1300" b="1" dirty="0">
                  <a:solidFill>
                    <a:srgbClr val="F2F2F2"/>
                  </a:solidFill>
                  <a:effectLst>
                    <a:outerShdw blurRad="38100" dist="38100" dir="2700000" algn="tl">
                      <a:srgbClr val="000000">
                        <a:alpha val="43137"/>
                      </a:srgbClr>
                    </a:outerShdw>
                  </a:effectLst>
                  <a:ea typeface="ＭＳ Ｐゴシック" pitchFamily="34" charset="-128"/>
                </a:rPr>
                <a:t>Increase the relevance and visibility of libraries in a </a:t>
              </a:r>
              <a:r>
                <a:rPr lang="en-US" altLang="en-US" sz="1300" b="1" dirty="0" smtClean="0">
                  <a:solidFill>
                    <a:srgbClr val="F2F2F2"/>
                  </a:solidFill>
                  <a:effectLst>
                    <a:outerShdw blurRad="38100" dist="38100" dir="2700000" algn="tl">
                      <a:srgbClr val="000000">
                        <a:alpha val="43137"/>
                      </a:srgbClr>
                    </a:outerShdw>
                  </a:effectLst>
                  <a:ea typeface="ＭＳ Ｐゴシック" pitchFamily="34" charset="-128"/>
                </a:rPr>
                <a:t>‘</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Webscale</a:t>
              </a:r>
              <a:r>
                <a:rPr lang="en-US" altLang="en-US" sz="1300" b="1" dirty="0" smtClean="0">
                  <a:solidFill>
                    <a:srgbClr val="F2F2F2"/>
                  </a:solidFill>
                  <a:effectLst>
                    <a:outerShdw blurRad="38100" dist="38100" dir="2700000" algn="tl">
                      <a:srgbClr val="000000">
                        <a:alpha val="43137"/>
                      </a:srgbClr>
                    </a:outerShdw>
                  </a:effectLst>
                  <a:ea typeface="ＭＳ Ｐゴシック" pitchFamily="34" charset="-128"/>
                </a:rPr>
                <a:t>’</a:t>
              </a:r>
              <a:r>
                <a:rPr lang="en-US" sz="1300" b="1" dirty="0" smtClean="0">
                  <a:solidFill>
                    <a:srgbClr val="F2F2F2"/>
                  </a:solidFill>
                  <a:effectLst>
                    <a:outerShdw blurRad="38100" dist="38100" dir="2700000" algn="tl">
                      <a:srgbClr val="000000">
                        <a:alpha val="43137"/>
                      </a:srgbClr>
                    </a:outerShdw>
                  </a:effectLst>
                  <a:ea typeface="ＭＳ Ｐゴシック" pitchFamily="34" charset="-128"/>
                </a:rPr>
                <a:t> </a:t>
              </a:r>
              <a:r>
                <a:rPr lang="en-US" sz="1300" b="1" dirty="0">
                  <a:solidFill>
                    <a:srgbClr val="F2F2F2"/>
                  </a:solidFill>
                  <a:effectLst>
                    <a:outerShdw blurRad="38100" dist="38100" dir="2700000" algn="tl">
                      <a:srgbClr val="000000">
                        <a:alpha val="43137"/>
                      </a:srgbClr>
                    </a:outerShdw>
                  </a:effectLst>
                  <a:ea typeface="ＭＳ Ｐゴシック" pitchFamily="34" charset="-128"/>
                </a:rPr>
                <a:t>world</a:t>
              </a:r>
            </a:p>
            <a:p>
              <a:pPr defTabSz="914400" fontAlgn="base">
                <a:spcBef>
                  <a:spcPct val="0"/>
                </a:spcBef>
                <a:spcAft>
                  <a:spcPct val="0"/>
                </a:spcAft>
                <a:buFont typeface="Arial" pitchFamily="34" charset="0"/>
                <a:buChar char="•"/>
              </a:pPr>
              <a:r>
                <a:rPr lang="en-US" sz="1300" b="1" dirty="0">
                  <a:solidFill>
                    <a:srgbClr val="F2F2F2"/>
                  </a:solidFill>
                  <a:effectLst>
                    <a:outerShdw blurRad="38100" dist="38100" dir="2700000" algn="tl">
                      <a:srgbClr val="000000">
                        <a:alpha val="43137"/>
                      </a:srgbClr>
                    </a:outerShdw>
                  </a:effectLst>
                  <a:ea typeface="ＭＳ Ｐゴシック" pitchFamily="34" charset="-128"/>
                </a:rPr>
                <a:t>Increase efficiencies and reduce costs. </a:t>
              </a:r>
              <a:endParaRPr lang="en-US" sz="1300" dirty="0">
                <a:solidFill>
                  <a:srgbClr val="F2F2F2"/>
                </a:solidFill>
                <a:effectLst>
                  <a:outerShdw blurRad="38100" dist="38100" dir="2700000" algn="tl">
                    <a:srgbClr val="000000">
                      <a:alpha val="43137"/>
                    </a:srgbClr>
                  </a:outerShdw>
                </a:effectLst>
                <a:ea typeface="ＭＳ Ｐゴシック" pitchFamily="34" charset="-128"/>
              </a:endParaRPr>
            </a:p>
          </p:txBody>
        </p:sp>
        <p:pic>
          <p:nvPicPr>
            <p:cNvPr id="20" name="Picture 11"/>
            <p:cNvPicPr>
              <a:picLocks noChangeAspect="1"/>
            </p:cNvPicPr>
            <p:nvPr/>
          </p:nvPicPr>
          <p:blipFill>
            <a:blip r:embed="rId3" cstate="print"/>
            <a:srcRect/>
            <a:stretch>
              <a:fillRect/>
            </a:stretch>
          </p:blipFill>
          <p:spPr bwMode="auto">
            <a:xfrm>
              <a:off x="3482510" y="1135728"/>
              <a:ext cx="2044530" cy="624098"/>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dist="23000" dir="5400000" rotWithShape="0">
                <a:srgbClr val="808080">
                  <a:alpha val="34999"/>
                </a:srgbClr>
              </a:outerShdw>
            </a:effectLst>
          </p:spPr>
        </p:pic>
      </p:grpSp>
      <p:sp>
        <p:nvSpPr>
          <p:cNvPr id="22" name="Rectangle 21"/>
          <p:cNvSpPr>
            <a:spLocks noChangeArrowheads="1"/>
          </p:cNvSpPr>
          <p:nvPr/>
        </p:nvSpPr>
        <p:spPr bwMode="auto">
          <a:xfrm>
            <a:off x="1619250" y="3779838"/>
            <a:ext cx="5761038" cy="7207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defTabSz="914400" fontAlgn="base">
              <a:spcBef>
                <a:spcPct val="0"/>
              </a:spcBef>
              <a:spcAft>
                <a:spcPct val="0"/>
              </a:spcAft>
              <a:defRPr/>
            </a:pPr>
            <a:r>
              <a:rPr lang="en-US" sz="2000" u="sng" dirty="0">
                <a:solidFill>
                  <a:prstClr val="white"/>
                </a:solidFill>
                <a:ea typeface="ＭＳ Ｐゴシック" pitchFamily="34" charset="-128"/>
              </a:rPr>
              <a:t>Collaboration &amp; Innovation</a:t>
            </a:r>
          </a:p>
          <a:p>
            <a:pPr algn="ctr" defTabSz="914400" fontAlgn="base">
              <a:spcBef>
                <a:spcPct val="0"/>
              </a:spcBef>
              <a:spcAft>
                <a:spcPct val="0"/>
              </a:spcAft>
              <a:defRPr/>
            </a:pPr>
            <a:r>
              <a:rPr lang="en-US" sz="1200" b="1" dirty="0">
                <a:solidFill>
                  <a:prstClr val="white">
                    <a:lumMod val="85000"/>
                  </a:prstClr>
                </a:solidFill>
                <a:ea typeface="ＭＳ Ｐゴシック" pitchFamily="34" charset="-128"/>
              </a:rPr>
              <a:t>Support greater collaboration and innovation between libraries.</a:t>
            </a:r>
            <a:endParaRPr lang="en-US" sz="2000" u="sng" dirty="0">
              <a:solidFill>
                <a:prstClr val="white"/>
              </a:solidFill>
              <a:ea typeface="ＭＳ Ｐゴシック" pitchFamily="34" charset="-128"/>
            </a:endParaRPr>
          </a:p>
        </p:txBody>
      </p:sp>
      <p:sp>
        <p:nvSpPr>
          <p:cNvPr id="23" name="Rectangle 22"/>
          <p:cNvSpPr>
            <a:spLocks noChangeArrowheads="1"/>
          </p:cNvSpPr>
          <p:nvPr/>
        </p:nvSpPr>
        <p:spPr bwMode="auto">
          <a:xfrm>
            <a:off x="1619250" y="3779838"/>
            <a:ext cx="5761038" cy="126047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1300" b="1" dirty="0">
              <a:solidFill>
                <a:prstClr val="white">
                  <a:lumMod val="85000"/>
                </a:prstClr>
              </a:solidFill>
              <a:effectLst>
                <a:outerShdw blurRad="38100" dist="38100" dir="2700000" algn="tl">
                  <a:srgbClr val="000000">
                    <a:alpha val="43137"/>
                  </a:srgbClr>
                </a:outerShdw>
              </a:effectLst>
              <a:ea typeface="ＭＳ Ｐゴシック" pitchFamily="34" charset="-128"/>
            </a:endParaRPr>
          </a:p>
          <a:p>
            <a:pPr algn="ctr" defTabSz="914400" fontAlgn="base">
              <a:spcBef>
                <a:spcPct val="0"/>
              </a:spcBef>
              <a:spcAft>
                <a:spcPct val="0"/>
              </a:spcAft>
              <a:defRPr/>
            </a:pPr>
            <a:endParaRPr lang="en-US" sz="1300" b="1" dirty="0">
              <a:solidFill>
                <a:prstClr val="white">
                  <a:lumMod val="85000"/>
                </a:prstClr>
              </a:solidFill>
              <a:effectLst>
                <a:outerShdw blurRad="38100" dist="38100" dir="2700000" algn="tl">
                  <a:srgbClr val="000000">
                    <a:alpha val="43137"/>
                  </a:srgbClr>
                </a:outerShdw>
              </a:effectLst>
              <a:ea typeface="ＭＳ Ｐゴシック" pitchFamily="34" charset="-128"/>
            </a:endParaRPr>
          </a:p>
          <a:p>
            <a:pPr defTabSz="914400" fontAlgn="base">
              <a:spcBef>
                <a:spcPct val="0"/>
              </a:spcBef>
              <a:spcAft>
                <a:spcPct val="0"/>
              </a:spcAft>
              <a:defRPr/>
            </a:pPr>
            <a:endParaRPr lang="en-US" sz="1300" b="1" dirty="0">
              <a:solidFill>
                <a:prstClr val="white">
                  <a:lumMod val="95000"/>
                </a:prstClr>
              </a:solidFill>
              <a:effectLst>
                <a:outerShdw blurRad="38100" dist="38100" dir="2700000" algn="tl">
                  <a:srgbClr val="000000">
                    <a:alpha val="43137"/>
                  </a:srgbClr>
                </a:outerShdw>
              </a:effectLst>
              <a:ea typeface="ＭＳ Ｐゴシック" pitchFamily="34" charset="-128"/>
            </a:endParaRPr>
          </a:p>
          <a:p>
            <a:pPr defTabSz="914400" fontAlgn="base">
              <a:spcBef>
                <a:spcPct val="0"/>
              </a:spcBef>
              <a:spcAft>
                <a:spcPct val="0"/>
              </a:spcAft>
              <a:defRPr/>
            </a:pPr>
            <a:endParaRPr lang="en-US" sz="1300" b="1" dirty="0">
              <a:solidFill>
                <a:prstClr val="white">
                  <a:lumMod val="95000"/>
                </a:prstClr>
              </a:solidFill>
              <a:effectLst>
                <a:outerShdw blurRad="38100" dist="38100" dir="2700000" algn="tl">
                  <a:srgbClr val="000000">
                    <a:alpha val="43137"/>
                  </a:srgbClr>
                </a:outerShdw>
              </a:effectLst>
              <a:ea typeface="ＭＳ Ｐゴシック" pitchFamily="34" charset="-128"/>
            </a:endParaRPr>
          </a:p>
          <a:p>
            <a:pPr defTabSz="914400" fontAlgn="base">
              <a:spcBef>
                <a:spcPct val="0"/>
              </a:spcBef>
              <a:spcAft>
                <a:spcPct val="0"/>
              </a:spcAft>
              <a:defRPr/>
            </a:pPr>
            <a:r>
              <a:rPr lang="en-US" sz="1300" b="1" dirty="0">
                <a:solidFill>
                  <a:prstClr val="white">
                    <a:lumMod val="85000"/>
                  </a:prstClr>
                </a:solidFill>
                <a:effectLst>
                  <a:outerShdw blurRad="38100" dist="38100" dir="2700000" algn="tl">
                    <a:srgbClr val="000000">
                      <a:alpha val="43137"/>
                    </a:srgbClr>
                  </a:outerShdw>
                </a:effectLst>
                <a:ea typeface="ＭＳ Ｐゴシック" pitchFamily="34" charset="-128"/>
              </a:rPr>
              <a:t>Support library collaboration and innovation at scale, by providing an open, </a:t>
            </a:r>
            <a:r>
              <a:rPr lang="en-US" sz="13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Webscale </a:t>
            </a:r>
            <a:r>
              <a:rPr lang="en-US" sz="1300" b="1" dirty="0">
                <a:solidFill>
                  <a:prstClr val="white">
                    <a:lumMod val="85000"/>
                  </a:prstClr>
                </a:solidFill>
                <a:effectLst>
                  <a:outerShdw blurRad="38100" dist="38100" dir="2700000" algn="tl">
                    <a:srgbClr val="000000">
                      <a:alpha val="43137"/>
                    </a:srgbClr>
                  </a:outerShdw>
                </a:effectLst>
                <a:ea typeface="ＭＳ Ｐゴシック" pitchFamily="34" charset="-128"/>
              </a:rPr>
              <a:t>technical infrastructure.</a:t>
            </a:r>
          </a:p>
        </p:txBody>
      </p:sp>
      <p:grpSp>
        <p:nvGrpSpPr>
          <p:cNvPr id="3" name="Group 19"/>
          <p:cNvGrpSpPr>
            <a:grpSpLocks/>
          </p:cNvGrpSpPr>
          <p:nvPr/>
        </p:nvGrpSpPr>
        <p:grpSpPr bwMode="auto">
          <a:xfrm>
            <a:off x="1619250" y="2519361"/>
            <a:ext cx="5761038" cy="1261887"/>
            <a:chOff x="1619250" y="2519363"/>
            <a:chExt cx="5761038" cy="1261710"/>
          </a:xfrm>
        </p:grpSpPr>
        <p:grpSp>
          <p:nvGrpSpPr>
            <p:cNvPr id="10" name="Group 3"/>
            <p:cNvGrpSpPr>
              <a:grpSpLocks/>
            </p:cNvGrpSpPr>
            <p:nvPr/>
          </p:nvGrpSpPr>
          <p:grpSpPr bwMode="auto">
            <a:xfrm>
              <a:off x="1619250" y="2519363"/>
              <a:ext cx="5761038" cy="1261710"/>
              <a:chOff x="1620000" y="2519999"/>
              <a:chExt cx="5760000" cy="1261234"/>
            </a:xfrm>
          </p:grpSpPr>
          <p:sp>
            <p:nvSpPr>
              <p:cNvPr id="28" name="Rectangle 27"/>
              <p:cNvSpPr>
                <a:spLocks noChangeArrowheads="1"/>
              </p:cNvSpPr>
              <p:nvPr/>
            </p:nvSpPr>
            <p:spPr bwMode="auto">
              <a:xfrm>
                <a:off x="1620000" y="2519999"/>
                <a:ext cx="5760000" cy="1259822"/>
              </a:xfrm>
              <a:prstGeom prst="rect">
                <a:avLst/>
              </a:pr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000" u="sng" dirty="0">
                  <a:solidFill>
                    <a:prstClr val="white">
                      <a:lumMod val="85000"/>
                    </a:prstClr>
                  </a:solidFill>
                  <a:ea typeface="ＭＳ Ｐゴシック" pitchFamily="34" charset="-128"/>
                </a:endParaRPr>
              </a:p>
            </p:txBody>
          </p:sp>
          <p:sp>
            <p:nvSpPr>
              <p:cNvPr id="29" name="TextBox 2"/>
              <p:cNvSpPr txBox="1">
                <a:spLocks noChangeArrowheads="1"/>
              </p:cNvSpPr>
              <p:nvPr/>
            </p:nvSpPr>
            <p:spPr bwMode="auto">
              <a:xfrm>
                <a:off x="4500794" y="2520002"/>
                <a:ext cx="2879206" cy="1261231"/>
              </a:xfrm>
              <a:prstGeom prst="rect">
                <a:avLst/>
              </a:pr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dist="23000" dir="5400000" rotWithShape="0">
                  <a:srgbClr val="808080">
                    <a:alpha val="34999"/>
                  </a:srgbClr>
                </a:outerShdw>
              </a:effectLst>
            </p:spPr>
            <p:txBody>
              <a:bodyPr>
                <a:spAutoFit/>
              </a:bodyPr>
              <a:lstStyle/>
              <a:p>
                <a:pPr algn="ctr" defTabSz="914400" fontAlgn="base">
                  <a:spcBef>
                    <a:spcPct val="0"/>
                  </a:spcBef>
                  <a:spcAft>
                    <a:spcPct val="0"/>
                  </a:spcAft>
                  <a:defRPr/>
                </a:pPr>
                <a:endParaRPr lang="en-US" sz="2000" b="1" u="sng" dirty="0">
                  <a:solidFill>
                    <a:prstClr val="white"/>
                  </a:solidFill>
                  <a:ea typeface="ＭＳ Ｐゴシック" pitchFamily="34" charset="-128"/>
                </a:endParaRPr>
              </a:p>
              <a:p>
                <a:pPr algn="ctr" defTabSz="914400" fontAlgn="base">
                  <a:spcBef>
                    <a:spcPct val="0"/>
                  </a:spcBef>
                  <a:spcAft>
                    <a:spcPct val="0"/>
                  </a:spcAft>
                  <a:defRPr/>
                </a:pPr>
                <a:endParaRPr lang="en-US" sz="2000" b="1" u="sng" dirty="0">
                  <a:solidFill>
                    <a:prstClr val="white"/>
                  </a:solidFill>
                  <a:ea typeface="ＭＳ Ｐゴシック" pitchFamily="34" charset="-128"/>
                </a:endParaRPr>
              </a:p>
              <a:p>
                <a:pPr algn="ctr" defTabSz="914400" fontAlgn="base">
                  <a:spcBef>
                    <a:spcPct val="0"/>
                  </a:spcBef>
                  <a:spcAft>
                    <a:spcPct val="0"/>
                  </a:spcAft>
                  <a:defRPr/>
                </a:pPr>
                <a:r>
                  <a:rPr lang="en-US" sz="1200" b="1" dirty="0" smtClean="0">
                    <a:solidFill>
                      <a:prstClr val="white">
                        <a:lumMod val="85000"/>
                      </a:prstClr>
                    </a:solidFill>
                    <a:effectLst>
                      <a:outerShdw blurRad="38100" dist="38100" dir="2700000" algn="tl">
                        <a:srgbClr val="000000">
                          <a:alpha val="43137"/>
                        </a:srgbClr>
                      </a:outerShdw>
                    </a:effectLst>
                    <a:ea typeface="ＭＳ Ｐゴシック" pitchFamily="34" charset="-128"/>
                  </a:rPr>
                  <a:t>Webscale </a:t>
                </a:r>
                <a:r>
                  <a:rPr lang="en-US" sz="1200" b="1" dirty="0">
                    <a:solidFill>
                      <a:prstClr val="white">
                        <a:lumMod val="85000"/>
                      </a:prstClr>
                    </a:solidFill>
                    <a:effectLst>
                      <a:outerShdw blurRad="38100" dist="38100" dir="2700000" algn="tl">
                        <a:srgbClr val="000000">
                          <a:alpha val="43137"/>
                        </a:srgbClr>
                      </a:outerShdw>
                    </a:effectLst>
                    <a:ea typeface="ＭＳ Ｐゴシック" pitchFamily="34" charset="-128"/>
                  </a:rPr>
                  <a:t>management of library services across Print, Licensed &amp; Digital</a:t>
                </a:r>
                <a:endParaRPr lang="en-US" sz="1200" dirty="0">
                  <a:solidFill>
                    <a:prstClr val="white"/>
                  </a:solidFill>
                  <a:effectLst>
                    <a:outerShdw blurRad="38100" dist="38100" dir="2700000" algn="tl">
                      <a:srgbClr val="000000">
                        <a:alpha val="43137"/>
                      </a:srgbClr>
                    </a:outerShdw>
                  </a:effectLst>
                  <a:ea typeface="ＭＳ Ｐゴシック" pitchFamily="34" charset="-128"/>
                </a:endParaRPr>
              </a:p>
            </p:txBody>
          </p:sp>
        </p:grpSp>
        <p:pic>
          <p:nvPicPr>
            <p:cNvPr id="27" name="Picture 15"/>
            <p:cNvPicPr>
              <a:picLocks noChangeAspect="1" noChangeArrowheads="1"/>
            </p:cNvPicPr>
            <p:nvPr/>
          </p:nvPicPr>
          <p:blipFill>
            <a:blip r:embed="rId4" cstate="print"/>
            <a:srcRect/>
            <a:stretch>
              <a:fillRect/>
            </a:stretch>
          </p:blipFill>
          <p:spPr bwMode="auto">
            <a:xfrm>
              <a:off x="4787155" y="2594948"/>
              <a:ext cx="2282423" cy="546285"/>
            </a:xfrm>
            <a:prstGeom prst="rect">
              <a:avLst/>
            </a:prstGeom>
            <a:gradFill rotWithShape="1">
              <a:gsLst>
                <a:gs pos="0">
                  <a:srgbClr val="7B57A8"/>
                </a:gs>
                <a:gs pos="20000">
                  <a:srgbClr val="7B58A6"/>
                </a:gs>
                <a:gs pos="100000">
                  <a:srgbClr val="5D417E"/>
                </a:gs>
              </a:gsLst>
              <a:lin ang="5400000"/>
            </a:gradFill>
            <a:ln w="9525">
              <a:noFill/>
              <a:miter lim="800000"/>
              <a:headEnd/>
              <a:tailEnd/>
            </a:ln>
            <a:effectLst>
              <a:outerShdw dist="23000" dir="5400000" rotWithShape="0">
                <a:srgbClr val="808080">
                  <a:alpha val="34999"/>
                </a:srgbClr>
              </a:outerShdw>
            </a:effectLst>
          </p:spPr>
        </p:pic>
      </p:grpSp>
      <p:grpSp>
        <p:nvGrpSpPr>
          <p:cNvPr id="11" name="Group 26"/>
          <p:cNvGrpSpPr>
            <a:grpSpLocks/>
          </p:cNvGrpSpPr>
          <p:nvPr/>
        </p:nvGrpSpPr>
        <p:grpSpPr bwMode="auto">
          <a:xfrm>
            <a:off x="1692275" y="2592388"/>
            <a:ext cx="2735263" cy="1116012"/>
            <a:chOff x="1692275" y="2592388"/>
            <a:chExt cx="2735263" cy="1116012"/>
          </a:xfrm>
        </p:grpSpPr>
        <p:sp>
          <p:nvSpPr>
            <p:cNvPr id="31" name="Rectangle 30"/>
            <p:cNvSpPr>
              <a:spLocks noChangeArrowheads="1"/>
            </p:cNvSpPr>
            <p:nvPr/>
          </p:nvSpPr>
          <p:spPr bwMode="auto">
            <a:xfrm>
              <a:off x="1692275" y="2592388"/>
              <a:ext cx="2735263" cy="1116012"/>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9"/>
                </a:srgbClr>
              </a:outerShdw>
            </a:effectLst>
          </p:spPr>
          <p:txBody>
            <a:bodyPr lIns="36000" rIns="36000" anchor="ctr"/>
            <a:lstStyle/>
            <a:p>
              <a:pPr algn="ctr" defTabSz="914400" fontAlgn="base">
                <a:spcBef>
                  <a:spcPct val="0"/>
                </a:spcBef>
                <a:spcAft>
                  <a:spcPct val="0"/>
                </a:spcAft>
                <a:defRPr/>
              </a:pPr>
              <a:endParaRPr lang="en-US" sz="2000" u="sng" dirty="0">
                <a:solidFill>
                  <a:prstClr val="white"/>
                </a:solidFill>
                <a:ea typeface="ＭＳ Ｐゴシック" pitchFamily="34" charset="-128"/>
              </a:endParaRPr>
            </a:p>
            <a:p>
              <a:pPr algn="ctr" defTabSz="914400" fontAlgn="base">
                <a:spcBef>
                  <a:spcPct val="0"/>
                </a:spcBef>
                <a:spcAft>
                  <a:spcPct val="0"/>
                </a:spcAft>
                <a:defRPr/>
              </a:pPr>
              <a:endParaRPr lang="en-US" sz="1200" b="1" dirty="0">
                <a:solidFill>
                  <a:prstClr val="white">
                    <a:lumMod val="95000"/>
                  </a:prstClr>
                </a:solidFill>
                <a:ea typeface="ＭＳ Ｐゴシック" pitchFamily="34" charset="-128"/>
              </a:endParaRPr>
            </a:p>
            <a:p>
              <a:pPr algn="ctr" defTabSz="914400" fontAlgn="base">
                <a:spcBef>
                  <a:spcPct val="0"/>
                </a:spcBef>
                <a:spcAft>
                  <a:spcPct val="0"/>
                </a:spcAft>
                <a:defRPr/>
              </a:pPr>
              <a:r>
                <a:rPr lang="en-US" sz="1300" b="1" dirty="0" smtClean="0">
                  <a:solidFill>
                    <a:prstClr val="white">
                      <a:lumMod val="95000"/>
                    </a:prstClr>
                  </a:solidFill>
                  <a:effectLst>
                    <a:outerShdw blurRad="38100" dist="38100" dir="2700000" algn="tl">
                      <a:srgbClr val="000000">
                        <a:alpha val="43137"/>
                      </a:srgbClr>
                    </a:outerShdw>
                  </a:effectLst>
                  <a:ea typeface="ＭＳ Ｐゴシック" pitchFamily="34" charset="-128"/>
                </a:rPr>
                <a:t>Webscale </a:t>
              </a:r>
              <a:r>
                <a:rPr lang="en-US" sz="1300" b="1" dirty="0">
                  <a:solidFill>
                    <a:prstClr val="white">
                      <a:lumMod val="95000"/>
                    </a:prstClr>
                  </a:solidFill>
                  <a:effectLst>
                    <a:outerShdw blurRad="38100" dist="38100" dir="2700000" algn="tl">
                      <a:srgbClr val="000000">
                        <a:alpha val="43137"/>
                      </a:srgbClr>
                    </a:outerShdw>
                  </a:effectLst>
                  <a:ea typeface="ＭＳ Ｐゴシック" pitchFamily="34" charset="-128"/>
                </a:rPr>
                <a:t>Data, Discovery and Syndication Services</a:t>
              </a:r>
            </a:p>
          </p:txBody>
        </p:sp>
        <p:pic>
          <p:nvPicPr>
            <p:cNvPr id="32" name="Picture 16"/>
            <p:cNvPicPr>
              <a:picLocks noChangeAspect="1" noChangeArrowheads="1"/>
            </p:cNvPicPr>
            <p:nvPr/>
          </p:nvPicPr>
          <p:blipFill>
            <a:blip r:embed="rId5" cstate="print"/>
            <a:srcRect/>
            <a:stretch>
              <a:fillRect/>
            </a:stretch>
          </p:blipFill>
          <p:spPr bwMode="auto">
            <a:xfrm>
              <a:off x="2222795" y="2651759"/>
              <a:ext cx="1750809" cy="500231"/>
            </a:xfrm>
            <a:prstGeom prst="rect">
              <a:avLst/>
            </a:prstGeom>
            <a:gradFill rotWithShape="1">
              <a:gsLst>
                <a:gs pos="0">
                  <a:srgbClr val="FF8F26"/>
                </a:gs>
                <a:gs pos="20000">
                  <a:srgbClr val="FF8F2A"/>
                </a:gs>
                <a:gs pos="100000">
                  <a:srgbClr val="CB6C1D"/>
                </a:gs>
              </a:gsLst>
              <a:lin ang="5400000"/>
            </a:gradFill>
            <a:ln w="9525">
              <a:noFill/>
              <a:miter lim="800000"/>
              <a:headEnd/>
              <a:tailEnd/>
            </a:ln>
            <a:effectLst>
              <a:outerShdw dist="23000" dir="5400000" rotWithShape="0">
                <a:srgbClr val="808080">
                  <a:alpha val="34999"/>
                </a:srgbClr>
              </a:outerShdw>
            </a:effectLst>
          </p:spPr>
        </p:pic>
      </p:grpSp>
      <p:pic>
        <p:nvPicPr>
          <p:cNvPr id="24" name="Picture 16" descr="worldshare-platform.png"/>
          <p:cNvPicPr>
            <a:picLocks noChangeAspect="1"/>
          </p:cNvPicPr>
          <p:nvPr/>
        </p:nvPicPr>
        <p:blipFill>
          <a:blip r:embed="rId6" cstate="print"/>
          <a:srcRect t="30000" b="39999"/>
          <a:stretch>
            <a:fillRect/>
          </a:stretch>
        </p:blipFill>
        <p:spPr bwMode="auto">
          <a:xfrm>
            <a:off x="3122311" y="3847318"/>
            <a:ext cx="2759427" cy="639811"/>
          </a:xfrm>
          <a:prstGeom prst="rect">
            <a:avLst/>
          </a:prstGeom>
          <a:solidFill>
            <a:schemeClr val="bg1"/>
          </a:solidFill>
          <a:ln w="9525">
            <a:noFill/>
            <a:miter lim="800000"/>
            <a:headEnd/>
            <a:tailEnd/>
          </a:ln>
        </p:spPr>
      </p:pic>
      <p:sp>
        <p:nvSpPr>
          <p:cNvPr id="12" name="Rectangle 11"/>
          <p:cNvSpPr/>
          <p:nvPr/>
        </p:nvSpPr>
        <p:spPr>
          <a:xfrm>
            <a:off x="143939" y="986365"/>
            <a:ext cx="8846820" cy="5052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sz="2400" dirty="0">
              <a:solidFill>
                <a:prstClr val="white"/>
              </a:solidFill>
            </a:endParaRPr>
          </a:p>
        </p:txBody>
      </p:sp>
      <p:sp>
        <p:nvSpPr>
          <p:cNvPr id="4" name="Rounded Rectangle 3"/>
          <p:cNvSpPr>
            <a:spLocks noChangeArrowheads="1"/>
          </p:cNvSpPr>
          <p:nvPr/>
        </p:nvSpPr>
        <p:spPr bwMode="auto">
          <a:xfrm>
            <a:off x="3479800" y="3398838"/>
            <a:ext cx="4953000" cy="2514600"/>
          </a:xfrm>
          <a:prstGeom prst="roundRect">
            <a:avLst>
              <a:gd name="adj" fmla="val 5546"/>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wrap="none" lIns="3200400" anchor="ctr"/>
          <a:lstStyle/>
          <a:p>
            <a:pPr defTabSz="914400" fontAlgn="base">
              <a:spcAft>
                <a:spcPct val="0"/>
              </a:spcAft>
              <a:defRPr/>
            </a:pPr>
            <a:r>
              <a:rPr lang="en-US" dirty="0">
                <a:solidFill>
                  <a:srgbClr val="9BBB59">
                    <a:lumMod val="75000"/>
                  </a:srgbClr>
                </a:solidFill>
                <a:ea typeface="ＭＳ Ｐゴシック" pitchFamily="34" charset="-128"/>
              </a:rPr>
              <a:t>Platform </a:t>
            </a:r>
            <a:br>
              <a:rPr lang="en-US" dirty="0">
                <a:solidFill>
                  <a:srgbClr val="9BBB59">
                    <a:lumMod val="75000"/>
                  </a:srgbClr>
                </a:solidFill>
                <a:ea typeface="ＭＳ Ｐゴシック" pitchFamily="34" charset="-128"/>
              </a:rPr>
            </a:br>
            <a:r>
              <a:rPr lang="en-US" dirty="0">
                <a:solidFill>
                  <a:srgbClr val="9BBB59">
                    <a:lumMod val="75000"/>
                  </a:srgbClr>
                </a:solidFill>
                <a:ea typeface="ＭＳ Ｐゴシック" pitchFamily="34" charset="-128"/>
              </a:rPr>
              <a:t>Management</a:t>
            </a:r>
          </a:p>
        </p:txBody>
      </p:sp>
      <p:sp>
        <p:nvSpPr>
          <p:cNvPr id="5" name="Rounded Rectangle 4"/>
          <p:cNvSpPr>
            <a:spLocks noChangeArrowheads="1"/>
          </p:cNvSpPr>
          <p:nvPr/>
        </p:nvSpPr>
        <p:spPr bwMode="auto">
          <a:xfrm>
            <a:off x="3632200" y="5075238"/>
            <a:ext cx="2895600" cy="685800"/>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4F81BD">
                    <a:lumMod val="75000"/>
                  </a:srgbClr>
                </a:solidFill>
                <a:ea typeface="ＭＳ Ｐゴシック" pitchFamily="34" charset="-128"/>
              </a:rPr>
              <a:t>Infrastructure</a:t>
            </a:r>
          </a:p>
        </p:txBody>
      </p:sp>
      <p:sp>
        <p:nvSpPr>
          <p:cNvPr id="6" name="Rounded Rectangle 5"/>
          <p:cNvSpPr>
            <a:spLocks noChangeArrowheads="1"/>
          </p:cNvSpPr>
          <p:nvPr/>
        </p:nvSpPr>
        <p:spPr bwMode="auto">
          <a:xfrm>
            <a:off x="3632200" y="4313238"/>
            <a:ext cx="2895600" cy="6858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C0504D"/>
                </a:solidFill>
                <a:ea typeface="ＭＳ Ｐゴシック" pitchFamily="34" charset="-128"/>
              </a:rPr>
              <a:t>Data</a:t>
            </a:r>
          </a:p>
        </p:txBody>
      </p:sp>
      <p:sp>
        <p:nvSpPr>
          <p:cNvPr id="7" name="Rounded Rectangle 6"/>
          <p:cNvSpPr>
            <a:spLocks noChangeArrowheads="1"/>
          </p:cNvSpPr>
          <p:nvPr/>
        </p:nvSpPr>
        <p:spPr bwMode="auto">
          <a:xfrm>
            <a:off x="3632200" y="3551238"/>
            <a:ext cx="2895600" cy="685800"/>
          </a:xfrm>
          <a:prstGeom prst="roundRect">
            <a:avLst>
              <a:gd name="adj" fmla="val 16667"/>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F79646">
                    <a:lumMod val="75000"/>
                  </a:srgbClr>
                </a:solidFill>
                <a:ea typeface="ＭＳ Ｐゴシック" pitchFamily="34" charset="-128"/>
              </a:rPr>
              <a:t>Web Services</a:t>
            </a:r>
          </a:p>
        </p:txBody>
      </p:sp>
      <p:sp>
        <p:nvSpPr>
          <p:cNvPr id="8" name="Rounded Rectangle 7"/>
          <p:cNvSpPr>
            <a:spLocks noChangeArrowheads="1"/>
          </p:cNvSpPr>
          <p:nvPr/>
        </p:nvSpPr>
        <p:spPr bwMode="auto">
          <a:xfrm>
            <a:off x="3479800" y="2408238"/>
            <a:ext cx="4953000" cy="914400"/>
          </a:xfrm>
          <a:prstGeom prst="roundRect">
            <a:avLst>
              <a:gd name="adj" fmla="val 31514"/>
            </a:avLst>
          </a:prstGeom>
          <a:gradFill rotWithShape="1">
            <a:gsLst>
              <a:gs pos="0">
                <a:srgbClr val="7B57A8"/>
              </a:gs>
              <a:gs pos="20000">
                <a:srgbClr val="7B58A6"/>
              </a:gs>
              <a:gs pos="100000">
                <a:srgbClr val="5D417E"/>
              </a:gs>
            </a:gsLst>
            <a:lin ang="5400000"/>
          </a:gradFill>
          <a:ln w="9525">
            <a:solidFill>
              <a:srgbClr val="7D60A0"/>
            </a:solidFill>
            <a:round/>
            <a:headEnd/>
            <a:tailEnd/>
          </a:ln>
          <a:effectLst>
            <a:outerShdw dist="23000" dir="5400000" rotWithShape="0">
              <a:srgbClr val="808080">
                <a:alpha val="34998"/>
              </a:srgbClr>
            </a:outerShdw>
          </a:effectLst>
        </p:spPr>
        <p:txBody>
          <a:bodyPr wrap="none" anchor="b"/>
          <a:lstStyle/>
          <a:p>
            <a:pPr algn="ctr" defTabSz="914400" fontAlgn="base">
              <a:spcAft>
                <a:spcPct val="0"/>
              </a:spcAft>
              <a:defRPr/>
            </a:pPr>
            <a:r>
              <a:rPr lang="en-US" dirty="0">
                <a:solidFill>
                  <a:prstClr val="black"/>
                </a:solidFill>
                <a:ea typeface="ＭＳ Ｐゴシック" pitchFamily="34" charset="-128"/>
              </a:rPr>
              <a:t>App Gallery</a:t>
            </a:r>
          </a:p>
        </p:txBody>
      </p:sp>
      <p:pic>
        <p:nvPicPr>
          <p:cNvPr id="9" name="Picture 8" descr="worldcatlogo-gray.png"/>
          <p:cNvPicPr>
            <a:picLocks noChangeAspect="1"/>
          </p:cNvPicPr>
          <p:nvPr/>
        </p:nvPicPr>
        <p:blipFill>
          <a:blip r:embed="rId7" cstate="print">
            <a:duotone>
              <a:schemeClr val="accent2">
                <a:shade val="45000"/>
                <a:satMod val="135000"/>
              </a:schemeClr>
              <a:prstClr val="white"/>
            </a:duotone>
          </a:blip>
          <a:srcRect l="16364" t="7273" r="12727" b="3636"/>
          <a:stretch>
            <a:fillRect/>
          </a:stretch>
        </p:blipFill>
        <p:spPr>
          <a:xfrm>
            <a:off x="5918200" y="4419893"/>
            <a:ext cx="533400" cy="502627"/>
          </a:xfrm>
          <a:prstGeom prst="rect">
            <a:avLst/>
          </a:prstGeom>
        </p:spPr>
      </p:pic>
      <p:sp>
        <p:nvSpPr>
          <p:cNvPr id="20489" name="TextBox 11"/>
          <p:cNvSpPr txBox="1">
            <a:spLocks noChangeArrowheads="1"/>
          </p:cNvSpPr>
          <p:nvPr/>
        </p:nvSpPr>
        <p:spPr bwMode="auto">
          <a:xfrm>
            <a:off x="434975" y="1090613"/>
            <a:ext cx="5610225" cy="1169987"/>
          </a:xfrm>
          <a:prstGeom prst="rect">
            <a:avLst/>
          </a:prstGeom>
          <a:noFill/>
          <a:ln w="9525">
            <a:noFill/>
            <a:miter lim="800000"/>
            <a:headEnd/>
            <a:tailEnd/>
          </a:ln>
        </p:spPr>
        <p:txBody>
          <a:bodyPr>
            <a:spAutoFit/>
          </a:bodyPr>
          <a:lstStyle/>
          <a:p>
            <a:pPr defTabSz="914400" fontAlgn="base">
              <a:spcBef>
                <a:spcPct val="0"/>
              </a:spcBef>
              <a:spcAft>
                <a:spcPct val="0"/>
              </a:spcAft>
              <a:buFont typeface="Arial" pitchFamily="34" charset="0"/>
              <a:buChar char="•"/>
            </a:pPr>
            <a:r>
              <a:rPr lang="en-GB" sz="1400" b="1" dirty="0">
                <a:solidFill>
                  <a:prstClr val="black"/>
                </a:solidFill>
                <a:latin typeface="Arial" pitchFamily="34" charset="0"/>
                <a:ea typeface="ＭＳ Ｐゴシック" pitchFamily="34" charset="-128"/>
              </a:rPr>
              <a:t> The core infrastructure underlying all OCLC applications.</a:t>
            </a:r>
          </a:p>
          <a:p>
            <a:pPr defTabSz="914400" fontAlgn="base">
              <a:spcBef>
                <a:spcPct val="0"/>
              </a:spcBef>
              <a:spcAft>
                <a:spcPct val="0"/>
              </a:spcAft>
              <a:buFont typeface="Arial" pitchFamily="34" charset="0"/>
              <a:buChar char="•"/>
            </a:pPr>
            <a:endParaRPr lang="en-GB" sz="1400" b="1" dirty="0">
              <a:solidFill>
                <a:prstClr val="black"/>
              </a:solidFill>
              <a:latin typeface="Arial" pitchFamily="34" charset="0"/>
              <a:ea typeface="ＭＳ Ｐゴシック" pitchFamily="34" charset="-128"/>
            </a:endParaRPr>
          </a:p>
          <a:p>
            <a:pPr defTabSz="914400" fontAlgn="base">
              <a:spcBef>
                <a:spcPct val="0"/>
              </a:spcBef>
              <a:spcAft>
                <a:spcPct val="0"/>
              </a:spcAft>
              <a:buFont typeface="Arial" pitchFamily="34" charset="0"/>
              <a:buChar char="•"/>
            </a:pPr>
            <a:r>
              <a:rPr lang="en-GB" sz="1400" b="1" dirty="0">
                <a:solidFill>
                  <a:prstClr val="black"/>
                </a:solidFill>
                <a:latin typeface="Arial" pitchFamily="34" charset="0"/>
                <a:ea typeface="ＭＳ Ｐゴシック" pitchFamily="34" charset="-128"/>
              </a:rPr>
              <a:t> Designed from the ground up for </a:t>
            </a:r>
            <a:r>
              <a:rPr lang="en-GB" sz="1400" b="1" dirty="0" smtClean="0">
                <a:solidFill>
                  <a:prstClr val="black"/>
                </a:solidFill>
                <a:latin typeface="Arial" pitchFamily="34" charset="0"/>
                <a:ea typeface="ＭＳ Ｐゴシック" pitchFamily="34" charset="-128"/>
              </a:rPr>
              <a:t>Webscale </a:t>
            </a:r>
            <a:r>
              <a:rPr lang="en-GB" sz="1400" b="1" dirty="0">
                <a:solidFill>
                  <a:prstClr val="black"/>
                </a:solidFill>
                <a:latin typeface="Arial" pitchFamily="34" charset="0"/>
                <a:ea typeface="ＭＳ Ｐゴシック" pitchFamily="34" charset="-128"/>
              </a:rPr>
              <a:t>operations </a:t>
            </a:r>
          </a:p>
          <a:p>
            <a:pPr defTabSz="914400" fontAlgn="base">
              <a:spcBef>
                <a:spcPct val="0"/>
              </a:spcBef>
              <a:spcAft>
                <a:spcPct val="0"/>
              </a:spcAft>
              <a:buFont typeface="Arial" pitchFamily="34" charset="0"/>
              <a:buChar char="•"/>
            </a:pPr>
            <a:endParaRPr lang="en-GB" sz="1400" b="1" i="1" dirty="0">
              <a:solidFill>
                <a:prstClr val="black"/>
              </a:solidFill>
              <a:latin typeface="Arial" pitchFamily="34" charset="0"/>
              <a:ea typeface="ＭＳ Ｐゴシック" pitchFamily="34" charset="-128"/>
            </a:endParaRPr>
          </a:p>
          <a:p>
            <a:pPr defTabSz="914400" fontAlgn="base">
              <a:spcBef>
                <a:spcPct val="0"/>
              </a:spcBef>
              <a:spcAft>
                <a:spcPct val="0"/>
              </a:spcAft>
            </a:pPr>
            <a:endParaRPr lang="en-GB" sz="1400" b="1" dirty="0">
              <a:solidFill>
                <a:prstClr val="black"/>
              </a:solidFill>
              <a:latin typeface="Arial" pitchFamily="34" charset="0"/>
              <a:ea typeface="ＭＳ Ｐゴシック" pitchFamily="34" charset="-128"/>
            </a:endParaRPr>
          </a:p>
        </p:txBody>
      </p:sp>
      <p:sp>
        <p:nvSpPr>
          <p:cNvPr id="22539" name="TextBox 11"/>
          <p:cNvSpPr txBox="1">
            <a:spLocks noChangeArrowheads="1"/>
          </p:cNvSpPr>
          <p:nvPr/>
        </p:nvSpPr>
        <p:spPr bwMode="auto">
          <a:xfrm>
            <a:off x="300038" y="3486150"/>
            <a:ext cx="2817812" cy="1476375"/>
          </a:xfrm>
          <a:prstGeom prst="rect">
            <a:avLst/>
          </a:prstGeom>
          <a:noFill/>
          <a:ln w="9525">
            <a:noFill/>
            <a:miter lim="800000"/>
            <a:headEnd/>
            <a:tailEnd/>
          </a:ln>
        </p:spPr>
        <p:txBody>
          <a:bodyPr>
            <a:spAutoFit/>
          </a:bodyPr>
          <a:lstStyle/>
          <a:p>
            <a:pPr defTabSz="914400" fontAlgn="base">
              <a:spcBef>
                <a:spcPct val="0"/>
              </a:spcBef>
              <a:spcAft>
                <a:spcPct val="0"/>
              </a:spcAft>
            </a:pPr>
            <a:r>
              <a:rPr lang="en-GB" b="1" dirty="0">
                <a:solidFill>
                  <a:srgbClr val="1F497D"/>
                </a:solidFill>
                <a:latin typeface="Arial" pitchFamily="34" charset="0"/>
                <a:ea typeface="ＭＳ Ｐゴシック" pitchFamily="34" charset="-128"/>
              </a:rPr>
              <a:t>Open to the community to enable </a:t>
            </a:r>
          </a:p>
          <a:p>
            <a:pPr defTabSz="914400" fontAlgn="base">
              <a:spcBef>
                <a:spcPct val="0"/>
              </a:spcBef>
              <a:spcAft>
                <a:spcPct val="0"/>
              </a:spcAft>
            </a:pPr>
            <a:r>
              <a:rPr lang="en-GB" altLang="en-US" b="1" dirty="0">
                <a:solidFill>
                  <a:srgbClr val="1F497D"/>
                </a:solidFill>
                <a:latin typeface="Arial" pitchFamily="34" charset="0"/>
                <a:ea typeface="ＭＳ Ｐゴシック" pitchFamily="34" charset="-128"/>
              </a:rPr>
              <a:t>“</a:t>
            </a:r>
            <a:r>
              <a:rPr lang="en-GB" b="1" dirty="0">
                <a:solidFill>
                  <a:srgbClr val="1F497D"/>
                </a:solidFill>
                <a:latin typeface="Arial" pitchFamily="34" charset="0"/>
                <a:ea typeface="ＭＳ Ｐゴシック" pitchFamily="34" charset="-128"/>
              </a:rPr>
              <a:t>Collective Innovation</a:t>
            </a:r>
            <a:r>
              <a:rPr lang="en-GB" altLang="en-US" b="1" dirty="0">
                <a:solidFill>
                  <a:srgbClr val="1F497D"/>
                </a:solidFill>
                <a:latin typeface="Arial" pitchFamily="34" charset="0"/>
                <a:ea typeface="ＭＳ Ｐゴシック" pitchFamily="34" charset="-128"/>
              </a:rPr>
              <a:t>”</a:t>
            </a:r>
            <a:r>
              <a:rPr lang="en-GB" b="1" dirty="0">
                <a:solidFill>
                  <a:srgbClr val="1F497D"/>
                </a:solidFill>
                <a:latin typeface="Arial" pitchFamily="34" charset="0"/>
                <a:ea typeface="ＭＳ Ｐゴシック" pitchFamily="34" charset="-128"/>
              </a:rPr>
              <a:t> and </a:t>
            </a:r>
            <a:r>
              <a:rPr lang="en-GB" b="1" dirty="0" smtClean="0">
                <a:solidFill>
                  <a:srgbClr val="1F497D"/>
                </a:solidFill>
                <a:latin typeface="Arial" pitchFamily="34" charset="0"/>
                <a:ea typeface="ＭＳ Ｐゴシック" pitchFamily="34" charset="-128"/>
              </a:rPr>
              <a:t>sharing</a:t>
            </a:r>
            <a:endParaRPr lang="en-GB" b="1" dirty="0">
              <a:solidFill>
                <a:srgbClr val="1F497D"/>
              </a:solidFill>
              <a:latin typeface="Arial" pitchFamily="34" charset="0"/>
              <a:ea typeface="ＭＳ Ｐゴシック" pitchFamily="34" charset="-128"/>
            </a:endParaRPr>
          </a:p>
          <a:p>
            <a:pPr defTabSz="914400" fontAlgn="base">
              <a:spcBef>
                <a:spcPct val="0"/>
              </a:spcBef>
              <a:spcAft>
                <a:spcPct val="0"/>
              </a:spcAft>
              <a:buFont typeface="Arial" pitchFamily="34" charset="0"/>
              <a:buChar char="•"/>
            </a:pPr>
            <a:endParaRPr lang="en-GB" b="1" dirty="0">
              <a:solidFill>
                <a:prstClr val="black"/>
              </a:solidFill>
              <a:latin typeface="Arial" pitchFamily="34" charset="0"/>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1.11111E-6 1.11111E-6 L -0.24444 -0.50764 " pathEditMode="relative" rAng="0" ptsTypes="AA">
                                      <p:cBhvr>
                                        <p:cTn id="6" dur="2000" fill="hold"/>
                                        <p:tgtEl>
                                          <p:spTgt spid="24"/>
                                        </p:tgtEl>
                                        <p:attrNameLst>
                                          <p:attrName>ppt_x</p:attrName>
                                          <p:attrName>ppt_y</p:attrName>
                                        </p:attrNameLst>
                                      </p:cBhvr>
                                      <p:rCtr x="-122" y="-254"/>
                                    </p:animMotion>
                                  </p:childTnLst>
                                </p:cTn>
                              </p:par>
                              <p:par>
                                <p:cTn id="7" presetID="6" presetClass="emph" presetSubtype="0" fill="hold" nodeType="withEffect">
                                  <p:stCondLst>
                                    <p:cond delay="0"/>
                                  </p:stCondLst>
                                  <p:childTnLst>
                                    <p:animScale>
                                      <p:cBhvr>
                                        <p:cTn id="8" dur="2000" fill="hold"/>
                                        <p:tgtEl>
                                          <p:spTgt spid="24"/>
                                        </p:tgtEl>
                                      </p:cBhvr>
                                      <p:by x="150000" y="150000"/>
                                    </p:animScale>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20489"/>
                                        </p:tgtEl>
                                        <p:attrNameLst>
                                          <p:attrName>style.visibility</p:attrName>
                                        </p:attrNameLst>
                                      </p:cBhvr>
                                      <p:to>
                                        <p:strVal val="visible"/>
                                      </p:to>
                                    </p:se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4500"/>
                            </p:stCondLst>
                            <p:childTnLst>
                              <p:par>
                                <p:cTn id="35" presetID="10" presetClass="entr" presetSubtype="0" fill="hold" grpId="0" nodeType="afterEffect">
                                  <p:stCondLst>
                                    <p:cond delay="5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5500"/>
                            </p:stCondLst>
                            <p:childTnLst>
                              <p:par>
                                <p:cTn id="39" presetID="10" presetClass="entr" presetSubtype="0" fill="hold" grpId="0" nodeType="afterEffect">
                                  <p:stCondLst>
                                    <p:cond delay="0"/>
                                  </p:stCondLst>
                                  <p:childTnLst>
                                    <p:set>
                                      <p:cBhvr>
                                        <p:cTn id="40" dur="1" fill="hold">
                                          <p:stCondLst>
                                            <p:cond delay="0"/>
                                          </p:stCondLst>
                                        </p:cTn>
                                        <p:tgtEl>
                                          <p:spTgt spid="22539"/>
                                        </p:tgtEl>
                                        <p:attrNameLst>
                                          <p:attrName>style.visibility</p:attrName>
                                        </p:attrNameLst>
                                      </p:cBhvr>
                                      <p:to>
                                        <p:strVal val="visible"/>
                                      </p:to>
                                    </p:set>
                                    <p:animEffect transition="in" filter="fade">
                                      <p:cBhvr>
                                        <p:cTn id="41"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6" grpId="0" animBg="1"/>
      <p:bldP spid="7" grpId="0" animBg="1"/>
      <p:bldP spid="8" grpId="0" animBg="1"/>
      <p:bldP spid="20489" grpId="0"/>
      <p:bldP spid="225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3479800" y="2408238"/>
            <a:ext cx="4953000" cy="3505200"/>
            <a:chOff x="3479800" y="2408238"/>
            <a:chExt cx="4953000" cy="3505200"/>
          </a:xfrm>
        </p:grpSpPr>
        <p:sp>
          <p:nvSpPr>
            <p:cNvPr id="4" name="Rounded Rectangle 3"/>
            <p:cNvSpPr>
              <a:spLocks noChangeArrowheads="1"/>
            </p:cNvSpPr>
            <p:nvPr/>
          </p:nvSpPr>
          <p:spPr bwMode="auto">
            <a:xfrm>
              <a:off x="3479800" y="3398838"/>
              <a:ext cx="4953000" cy="2514600"/>
            </a:xfrm>
            <a:prstGeom prst="roundRect">
              <a:avLst>
                <a:gd name="adj" fmla="val 5546"/>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wrap="none" lIns="3200400" anchor="ctr"/>
            <a:lstStyle/>
            <a:p>
              <a:pPr defTabSz="914400" fontAlgn="base">
                <a:spcAft>
                  <a:spcPct val="0"/>
                </a:spcAft>
                <a:defRPr/>
              </a:pPr>
              <a:r>
                <a:rPr lang="en-US" dirty="0">
                  <a:solidFill>
                    <a:srgbClr val="9BBB59">
                      <a:lumMod val="75000"/>
                    </a:srgbClr>
                  </a:solidFill>
                  <a:ea typeface="ＭＳ Ｐゴシック" pitchFamily="34" charset="-128"/>
                </a:rPr>
                <a:t>Platform </a:t>
              </a:r>
              <a:br>
                <a:rPr lang="en-US" dirty="0">
                  <a:solidFill>
                    <a:srgbClr val="9BBB59">
                      <a:lumMod val="75000"/>
                    </a:srgbClr>
                  </a:solidFill>
                  <a:ea typeface="ＭＳ Ｐゴシック" pitchFamily="34" charset="-128"/>
                </a:rPr>
              </a:br>
              <a:r>
                <a:rPr lang="en-US" dirty="0">
                  <a:solidFill>
                    <a:srgbClr val="9BBB59">
                      <a:lumMod val="75000"/>
                    </a:srgbClr>
                  </a:solidFill>
                  <a:ea typeface="ＭＳ Ｐゴシック" pitchFamily="34" charset="-128"/>
                </a:rPr>
                <a:t>Management</a:t>
              </a:r>
            </a:p>
          </p:txBody>
        </p:sp>
        <p:sp>
          <p:nvSpPr>
            <p:cNvPr id="6" name="Rounded Rectangle 5"/>
            <p:cNvSpPr>
              <a:spLocks noChangeArrowheads="1"/>
            </p:cNvSpPr>
            <p:nvPr/>
          </p:nvSpPr>
          <p:spPr bwMode="auto">
            <a:xfrm>
              <a:off x="3632200" y="4313238"/>
              <a:ext cx="2895600" cy="6858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C0504D"/>
                  </a:solidFill>
                  <a:ea typeface="ＭＳ Ｐゴシック" pitchFamily="34" charset="-128"/>
                </a:rPr>
                <a:t>Data</a:t>
              </a:r>
            </a:p>
          </p:txBody>
        </p:sp>
        <p:sp>
          <p:nvSpPr>
            <p:cNvPr id="7" name="Rounded Rectangle 6"/>
            <p:cNvSpPr>
              <a:spLocks noChangeArrowheads="1"/>
            </p:cNvSpPr>
            <p:nvPr/>
          </p:nvSpPr>
          <p:spPr bwMode="auto">
            <a:xfrm>
              <a:off x="3632200" y="3551238"/>
              <a:ext cx="2895600" cy="685800"/>
            </a:xfrm>
            <a:prstGeom prst="roundRect">
              <a:avLst>
                <a:gd name="adj" fmla="val 16667"/>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F79646">
                      <a:lumMod val="75000"/>
                    </a:srgbClr>
                  </a:solidFill>
                  <a:ea typeface="ＭＳ Ｐゴシック" pitchFamily="34" charset="-128"/>
                </a:rPr>
                <a:t>Web Services</a:t>
              </a:r>
            </a:p>
          </p:txBody>
        </p:sp>
        <p:sp>
          <p:nvSpPr>
            <p:cNvPr id="8" name="Rounded Rectangle 7"/>
            <p:cNvSpPr>
              <a:spLocks noChangeArrowheads="1"/>
            </p:cNvSpPr>
            <p:nvPr/>
          </p:nvSpPr>
          <p:spPr bwMode="auto">
            <a:xfrm>
              <a:off x="3479800" y="2408238"/>
              <a:ext cx="4953000" cy="914400"/>
            </a:xfrm>
            <a:prstGeom prst="roundRect">
              <a:avLst>
                <a:gd name="adj" fmla="val 31514"/>
              </a:avLst>
            </a:prstGeom>
            <a:gradFill rotWithShape="1">
              <a:gsLst>
                <a:gs pos="0">
                  <a:srgbClr val="7B57A8"/>
                </a:gs>
                <a:gs pos="20000">
                  <a:srgbClr val="7B58A6"/>
                </a:gs>
                <a:gs pos="100000">
                  <a:srgbClr val="5D417E"/>
                </a:gs>
              </a:gsLst>
              <a:lin ang="5400000"/>
            </a:gradFill>
            <a:ln w="9525">
              <a:solidFill>
                <a:srgbClr val="7D60A0"/>
              </a:solidFill>
              <a:round/>
              <a:headEnd/>
              <a:tailEnd/>
            </a:ln>
            <a:effectLst>
              <a:outerShdw dist="23000" dir="5400000" rotWithShape="0">
                <a:srgbClr val="808080">
                  <a:alpha val="34998"/>
                </a:srgbClr>
              </a:outerShdw>
            </a:effectLst>
          </p:spPr>
          <p:txBody>
            <a:bodyPr wrap="none" anchor="b"/>
            <a:lstStyle/>
            <a:p>
              <a:pPr algn="ctr" defTabSz="914400" fontAlgn="base">
                <a:spcAft>
                  <a:spcPct val="0"/>
                </a:spcAft>
                <a:defRPr/>
              </a:pPr>
              <a:r>
                <a:rPr lang="en-US" dirty="0">
                  <a:solidFill>
                    <a:prstClr val="black"/>
                  </a:solidFill>
                  <a:ea typeface="ＭＳ Ｐゴシック" pitchFamily="34" charset="-128"/>
                </a:rPr>
                <a:t>App Gallery</a:t>
              </a:r>
            </a:p>
          </p:txBody>
        </p:sp>
        <p:pic>
          <p:nvPicPr>
            <p:cNvPr id="9" name="Picture 8" descr="worldcatlogo-gray.png"/>
            <p:cNvPicPr>
              <a:picLocks noChangeAspect="1"/>
            </p:cNvPicPr>
            <p:nvPr/>
          </p:nvPicPr>
          <p:blipFill>
            <a:blip r:embed="rId3" cstate="print">
              <a:duotone>
                <a:schemeClr val="accent2">
                  <a:shade val="45000"/>
                  <a:satMod val="135000"/>
                </a:schemeClr>
                <a:prstClr val="white"/>
              </a:duotone>
            </a:blip>
            <a:srcRect l="16364" t="7273" r="12727" b="3636"/>
            <a:stretch>
              <a:fillRect/>
            </a:stretch>
          </p:blipFill>
          <p:spPr>
            <a:xfrm>
              <a:off x="5918200" y="4419893"/>
              <a:ext cx="533400" cy="502627"/>
            </a:xfrm>
            <a:prstGeom prst="rect">
              <a:avLst/>
            </a:prstGeom>
          </p:spPr>
        </p:pic>
      </p:grpSp>
      <p:pic>
        <p:nvPicPr>
          <p:cNvPr id="21507" name="Picture 12" descr="worldshare-platform.png"/>
          <p:cNvPicPr>
            <a:picLocks noChangeAspect="1"/>
          </p:cNvPicPr>
          <p:nvPr/>
        </p:nvPicPr>
        <p:blipFill>
          <a:blip r:embed="rId4" cstate="print"/>
          <a:srcRect t="30000" b="39999"/>
          <a:stretch>
            <a:fillRect/>
          </a:stretch>
        </p:blipFill>
        <p:spPr bwMode="auto">
          <a:xfrm>
            <a:off x="512763" y="238125"/>
            <a:ext cx="3490912" cy="809625"/>
          </a:xfrm>
          <a:prstGeom prst="rect">
            <a:avLst/>
          </a:prstGeom>
          <a:noFill/>
          <a:ln w="9525">
            <a:noFill/>
            <a:miter lim="800000"/>
            <a:headEnd/>
            <a:tailEnd/>
          </a:ln>
        </p:spPr>
      </p:pic>
      <p:sp>
        <p:nvSpPr>
          <p:cNvPr id="5" name="Rounded Rectangle 4"/>
          <p:cNvSpPr>
            <a:spLocks noChangeArrowheads="1"/>
          </p:cNvSpPr>
          <p:nvPr/>
        </p:nvSpPr>
        <p:spPr bwMode="auto">
          <a:xfrm>
            <a:off x="3632200" y="5075238"/>
            <a:ext cx="2895600" cy="685800"/>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4F81BD">
                    <a:lumMod val="75000"/>
                  </a:srgbClr>
                </a:solidFill>
                <a:ea typeface="ＭＳ Ｐゴシック" pitchFamily="34" charset="-128"/>
              </a:rPr>
              <a:t>Infrastructure</a:t>
            </a:r>
          </a:p>
        </p:txBody>
      </p:sp>
      <p:grpSp>
        <p:nvGrpSpPr>
          <p:cNvPr id="3" name="Group 23568"/>
          <p:cNvGrpSpPr>
            <a:grpSpLocks/>
          </p:cNvGrpSpPr>
          <p:nvPr/>
        </p:nvGrpSpPr>
        <p:grpSpPr bwMode="auto">
          <a:xfrm>
            <a:off x="157163" y="1227138"/>
            <a:ext cx="8807450" cy="4805362"/>
            <a:chOff x="156800" y="1227889"/>
            <a:chExt cx="8807875" cy="4804322"/>
          </a:xfrm>
        </p:grpSpPr>
        <p:sp>
          <p:nvSpPr>
            <p:cNvPr id="14" name="Rectangle 13"/>
            <p:cNvSpPr/>
            <p:nvPr/>
          </p:nvSpPr>
          <p:spPr>
            <a:xfrm>
              <a:off x="156800" y="1227889"/>
              <a:ext cx="8807875" cy="4804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dirty="0">
                <a:solidFill>
                  <a:prstClr val="white"/>
                </a:solidFill>
              </a:endParaRPr>
            </a:p>
          </p:txBody>
        </p:sp>
        <p:pic>
          <p:nvPicPr>
            <p:cNvPr id="21512" name="Picture 5" descr="C:\Users\oliver\AppData\Local\Microsoft\Windows\Temporary Internet Files\Content.IE5\GVPNIIFN\MC910216337[1].png"/>
            <p:cNvPicPr>
              <a:picLocks noChangeAspect="1" noChangeArrowheads="1"/>
            </p:cNvPicPr>
            <p:nvPr/>
          </p:nvPicPr>
          <p:blipFill>
            <a:blip r:embed="rId5" cstate="print"/>
            <a:srcRect/>
            <a:stretch>
              <a:fillRect/>
            </a:stretch>
          </p:blipFill>
          <p:spPr bwMode="auto">
            <a:xfrm>
              <a:off x="828290" y="1953588"/>
              <a:ext cx="7224411" cy="4054807"/>
            </a:xfrm>
            <a:prstGeom prst="rect">
              <a:avLst/>
            </a:prstGeom>
            <a:noFill/>
            <a:ln w="9525">
              <a:noFill/>
              <a:miter lim="800000"/>
              <a:headEnd/>
              <a:tailEnd/>
            </a:ln>
          </p:spPr>
        </p:pic>
        <p:sp>
          <p:nvSpPr>
            <p:cNvPr id="21513" name="TextBox 2"/>
            <p:cNvSpPr txBox="1">
              <a:spLocks noChangeArrowheads="1"/>
            </p:cNvSpPr>
            <p:nvPr/>
          </p:nvSpPr>
          <p:spPr bwMode="auto">
            <a:xfrm>
              <a:off x="248493" y="1477211"/>
              <a:ext cx="3154830" cy="46166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400" b="1" dirty="0">
                  <a:solidFill>
                    <a:srgbClr val="1F497D"/>
                  </a:solidFill>
                  <a:latin typeface="Arial" pitchFamily="34" charset="0"/>
                  <a:ea typeface="ＭＳ Ｐゴシック" pitchFamily="34" charset="-128"/>
                </a:rPr>
                <a:t>Data Centers Today:</a:t>
              </a:r>
            </a:p>
          </p:txBody>
        </p:sp>
        <p:sp>
          <p:nvSpPr>
            <p:cNvPr id="38" name="Oval 37"/>
            <p:cNvSpPr>
              <a:spLocks noChangeArrowheads="1"/>
            </p:cNvSpPr>
            <p:nvPr/>
          </p:nvSpPr>
          <p:spPr bwMode="auto">
            <a:xfrm flipH="1" flipV="1">
              <a:off x="2084118" y="2926146"/>
              <a:ext cx="152407" cy="166651"/>
            </a:xfrm>
            <a:prstGeom prst="ellipse">
              <a:avLst/>
            </a:prstGeom>
            <a:solidFill>
              <a:srgbClr val="FF00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sp>
          <p:nvSpPr>
            <p:cNvPr id="39" name="Oval 38"/>
            <p:cNvSpPr>
              <a:spLocks noChangeArrowheads="1"/>
            </p:cNvSpPr>
            <p:nvPr/>
          </p:nvSpPr>
          <p:spPr bwMode="auto">
            <a:xfrm flipH="1" flipV="1">
              <a:off x="2236525" y="3092797"/>
              <a:ext cx="152407" cy="166652"/>
            </a:xfrm>
            <a:prstGeom prst="ellipse">
              <a:avLst/>
            </a:prstGeom>
            <a:solidFill>
              <a:srgbClr val="FF00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sp>
          <p:nvSpPr>
            <p:cNvPr id="40" name="Oval 39"/>
            <p:cNvSpPr>
              <a:spLocks noChangeArrowheads="1"/>
            </p:cNvSpPr>
            <p:nvPr/>
          </p:nvSpPr>
          <p:spPr bwMode="auto">
            <a:xfrm flipH="1" flipV="1">
              <a:off x="2236525" y="3078513"/>
              <a:ext cx="152407" cy="166651"/>
            </a:xfrm>
            <a:prstGeom prst="ellipse">
              <a:avLst/>
            </a:prstGeom>
            <a:solidFill>
              <a:srgbClr val="FF00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sp>
          <p:nvSpPr>
            <p:cNvPr id="41" name="Oval 40"/>
            <p:cNvSpPr>
              <a:spLocks noChangeArrowheads="1"/>
            </p:cNvSpPr>
            <p:nvPr/>
          </p:nvSpPr>
          <p:spPr bwMode="auto">
            <a:xfrm flipH="1" flipV="1">
              <a:off x="3728847" y="3024550"/>
              <a:ext cx="152407" cy="166651"/>
            </a:xfrm>
            <a:prstGeom prst="ellipse">
              <a:avLst/>
            </a:prstGeom>
            <a:solidFill>
              <a:srgbClr val="FF00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cxnSp>
          <p:nvCxnSpPr>
            <p:cNvPr id="23553" name="Straight Connector 23552"/>
            <p:cNvCxnSpPr>
              <a:cxnSpLocks noChangeShapeType="1"/>
              <a:stCxn id="40" idx="2"/>
              <a:endCxn id="41" idx="6"/>
            </p:cNvCxnSpPr>
            <p:nvPr/>
          </p:nvCxnSpPr>
          <p:spPr bwMode="auto">
            <a:xfrm flipV="1">
              <a:off x="2388933" y="3107082"/>
              <a:ext cx="1339915" cy="55550"/>
            </a:xfrm>
            <a:prstGeom prst="line">
              <a:avLst/>
            </a:prstGeom>
            <a:noFill/>
            <a:ln w="25400">
              <a:solidFill>
                <a:srgbClr val="FF0000"/>
              </a:solidFill>
              <a:round/>
              <a:headEnd/>
              <a:tailEnd/>
            </a:ln>
            <a:effectLst>
              <a:outerShdw dist="20000" dir="5400000" rotWithShape="0">
                <a:srgbClr val="808080">
                  <a:alpha val="37999"/>
                </a:srgbClr>
              </a:outerShdw>
            </a:effectLst>
          </p:spPr>
        </p:cxnSp>
        <p:cxnSp>
          <p:nvCxnSpPr>
            <p:cNvPr id="23561" name="Straight Connector 23560"/>
            <p:cNvCxnSpPr>
              <a:cxnSpLocks noChangeShapeType="1"/>
              <a:stCxn id="40" idx="5"/>
              <a:endCxn id="38" idx="1"/>
            </p:cNvCxnSpPr>
            <p:nvPr/>
          </p:nvCxnSpPr>
          <p:spPr bwMode="auto">
            <a:xfrm flipH="1" flipV="1">
              <a:off x="2214299" y="3068990"/>
              <a:ext cx="44452" cy="34917"/>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21520" name="TextBox 23561"/>
            <p:cNvSpPr txBox="1">
              <a:spLocks noChangeArrowheads="1"/>
            </p:cNvSpPr>
            <p:nvPr/>
          </p:nvSpPr>
          <p:spPr bwMode="auto">
            <a:xfrm>
              <a:off x="2257585" y="3245741"/>
              <a:ext cx="683601" cy="40011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000" b="1" dirty="0">
                  <a:solidFill>
                    <a:prstClr val="black"/>
                  </a:solidFill>
                  <a:latin typeface="Arial" pitchFamily="34" charset="0"/>
                  <a:ea typeface="ＭＳ Ｐゴシック" pitchFamily="34" charset="-128"/>
                </a:rPr>
                <a:t>US1</a:t>
              </a:r>
            </a:p>
          </p:txBody>
        </p:sp>
        <p:sp>
          <p:nvSpPr>
            <p:cNvPr id="21521" name="TextBox 51"/>
            <p:cNvSpPr txBox="1">
              <a:spLocks noChangeArrowheads="1"/>
            </p:cNvSpPr>
            <p:nvPr/>
          </p:nvSpPr>
          <p:spPr bwMode="auto">
            <a:xfrm>
              <a:off x="1532027" y="2629826"/>
              <a:ext cx="683601" cy="40011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000" b="1" dirty="0">
                  <a:solidFill>
                    <a:prstClr val="black"/>
                  </a:solidFill>
                  <a:latin typeface="Arial" pitchFamily="34" charset="0"/>
                  <a:ea typeface="ＭＳ Ｐゴシック" pitchFamily="34" charset="-128"/>
                </a:rPr>
                <a:t>US2</a:t>
              </a:r>
            </a:p>
          </p:txBody>
        </p:sp>
        <p:sp>
          <p:nvSpPr>
            <p:cNvPr id="21522" name="TextBox 52"/>
            <p:cNvSpPr txBox="1">
              <a:spLocks noChangeArrowheads="1"/>
            </p:cNvSpPr>
            <p:nvPr/>
          </p:nvSpPr>
          <p:spPr bwMode="auto">
            <a:xfrm>
              <a:off x="3691177" y="2688146"/>
              <a:ext cx="1130062" cy="40011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000" b="1" dirty="0">
                  <a:solidFill>
                    <a:prstClr val="black"/>
                  </a:solidFill>
                  <a:latin typeface="Arial" pitchFamily="34" charset="0"/>
                  <a:ea typeface="ＭＳ Ｐゴシック" pitchFamily="34" charset="-128"/>
                </a:rPr>
                <a:t>EMEA 1</a:t>
              </a:r>
            </a:p>
          </p:txBody>
        </p:sp>
        <p:sp>
          <p:nvSpPr>
            <p:cNvPr id="21523" name="TextBox 23562"/>
            <p:cNvSpPr txBox="1">
              <a:spLocks noChangeArrowheads="1"/>
            </p:cNvSpPr>
            <p:nvPr/>
          </p:nvSpPr>
          <p:spPr bwMode="auto">
            <a:xfrm>
              <a:off x="156800" y="4377002"/>
              <a:ext cx="5897234" cy="1630863"/>
            </a:xfrm>
            <a:prstGeom prst="rect">
              <a:avLst/>
            </a:prstGeom>
            <a:solidFill>
              <a:schemeClr val="bg1">
                <a:lumMod val="85000"/>
                <a:alpha val="65000"/>
              </a:schemeClr>
            </a:solidFill>
            <a:ln w="9525">
              <a:noFill/>
              <a:miter lim="800000"/>
              <a:headEnd/>
              <a:tailEnd/>
            </a:ln>
          </p:spPr>
          <p:txBody>
            <a:bodyPr>
              <a:spAutoFit/>
            </a:bodyPr>
            <a:lstStyle/>
            <a:p>
              <a:pPr marL="342900" indent="-342900" defTabSz="914400" fontAlgn="base">
                <a:spcBef>
                  <a:spcPct val="0"/>
                </a:spcBef>
                <a:spcAft>
                  <a:spcPct val="0"/>
                </a:spcAft>
                <a:buFont typeface="Arial" pitchFamily="34" charset="0"/>
                <a:buChar char="•"/>
              </a:pPr>
              <a:r>
                <a:rPr lang="en-US" sz="2000" b="1" dirty="0">
                  <a:solidFill>
                    <a:prstClr val="black"/>
                  </a:solidFill>
                  <a:latin typeface="Arial" pitchFamily="34" charset="0"/>
                  <a:ea typeface="ＭＳ Ｐゴシック" pitchFamily="34" charset="-128"/>
                </a:rPr>
                <a:t>600Tb of </a:t>
              </a:r>
              <a:r>
                <a:rPr lang="en-US" sz="2000" b="1" dirty="0" smtClean="0">
                  <a:solidFill>
                    <a:prstClr val="black"/>
                  </a:solidFill>
                  <a:latin typeface="Arial" pitchFamily="34" charset="0"/>
                  <a:ea typeface="ＭＳ Ｐゴシック" pitchFamily="34" charset="-128"/>
                </a:rPr>
                <a:t>online storage</a:t>
              </a:r>
              <a:endParaRPr lang="en-US" sz="2000" b="1" dirty="0">
                <a:solidFill>
                  <a:prstClr val="black"/>
                </a:solidFill>
                <a:latin typeface="Arial" pitchFamily="34" charset="0"/>
                <a:ea typeface="ＭＳ Ｐゴシック" pitchFamily="34" charset="-128"/>
              </a:endParaRPr>
            </a:p>
            <a:p>
              <a:pPr marL="342900" indent="-342900" defTabSz="914400" fontAlgn="base">
                <a:spcBef>
                  <a:spcPct val="0"/>
                </a:spcBef>
                <a:spcAft>
                  <a:spcPct val="0"/>
                </a:spcAft>
                <a:buFont typeface="Arial" pitchFamily="34" charset="0"/>
                <a:buChar char="•"/>
              </a:pPr>
              <a:r>
                <a:rPr lang="en-US" sz="2000" b="1" dirty="0">
                  <a:solidFill>
                    <a:prstClr val="black"/>
                  </a:solidFill>
                  <a:latin typeface="Arial" pitchFamily="34" charset="0"/>
                  <a:ea typeface="ＭＳ Ｐゴシック" pitchFamily="34" charset="-128"/>
                </a:rPr>
                <a:t>4,000 </a:t>
              </a:r>
              <a:r>
                <a:rPr lang="en-US" sz="2000" b="1" dirty="0" smtClean="0">
                  <a:solidFill>
                    <a:prstClr val="black"/>
                  </a:solidFill>
                  <a:latin typeface="Arial" pitchFamily="34" charset="0"/>
                  <a:ea typeface="ＭＳ Ｐゴシック" pitchFamily="34" charset="-128"/>
                </a:rPr>
                <a:t>virtual machines</a:t>
              </a:r>
              <a:endParaRPr lang="en-US" sz="2000" b="1" dirty="0">
                <a:solidFill>
                  <a:prstClr val="black"/>
                </a:solidFill>
                <a:latin typeface="Arial" pitchFamily="34" charset="0"/>
                <a:ea typeface="ＭＳ Ｐゴシック" pitchFamily="34" charset="-128"/>
              </a:endParaRPr>
            </a:p>
            <a:p>
              <a:pPr marL="342900" indent="-342900" defTabSz="914400" fontAlgn="base">
                <a:spcBef>
                  <a:spcPct val="0"/>
                </a:spcBef>
                <a:spcAft>
                  <a:spcPct val="0"/>
                </a:spcAft>
                <a:buFont typeface="Arial" pitchFamily="34" charset="0"/>
                <a:buChar char="•"/>
              </a:pPr>
              <a:r>
                <a:rPr lang="en-US" sz="2000" b="1" dirty="0">
                  <a:solidFill>
                    <a:prstClr val="black"/>
                  </a:solidFill>
                  <a:latin typeface="Arial" pitchFamily="34" charset="0"/>
                  <a:ea typeface="ＭＳ Ｐゴシック" pitchFamily="34" charset="-128"/>
                </a:rPr>
                <a:t>High </a:t>
              </a:r>
              <a:r>
                <a:rPr lang="en-US" sz="2000" b="1" dirty="0" smtClean="0">
                  <a:solidFill>
                    <a:prstClr val="black"/>
                  </a:solidFill>
                  <a:latin typeface="Arial" pitchFamily="34" charset="0"/>
                  <a:ea typeface="ＭＳ Ｐゴシック" pitchFamily="34" charset="-128"/>
                </a:rPr>
                <a:t>resilience</a:t>
              </a:r>
              <a:endParaRPr lang="en-US" sz="2000" b="1" dirty="0">
                <a:solidFill>
                  <a:prstClr val="black"/>
                </a:solidFill>
                <a:latin typeface="Arial" pitchFamily="34" charset="0"/>
                <a:ea typeface="ＭＳ Ｐゴシック" pitchFamily="34" charset="-128"/>
              </a:endParaRPr>
            </a:p>
            <a:p>
              <a:pPr marL="342900" indent="-342900" defTabSz="914400" fontAlgn="base">
                <a:spcBef>
                  <a:spcPct val="0"/>
                </a:spcBef>
                <a:spcAft>
                  <a:spcPct val="0"/>
                </a:spcAft>
                <a:buFont typeface="Arial" pitchFamily="34" charset="0"/>
                <a:buChar char="•"/>
              </a:pPr>
              <a:r>
                <a:rPr lang="en-US" sz="2000" b="1" dirty="0">
                  <a:solidFill>
                    <a:prstClr val="black"/>
                  </a:solidFill>
                  <a:latin typeface="Arial" pitchFamily="34" charset="0"/>
                  <a:ea typeface="ＭＳ Ｐゴシック" pitchFamily="34" charset="-128"/>
                </a:rPr>
                <a:t>Geographically distributed for </a:t>
              </a:r>
              <a:r>
                <a:rPr lang="en-US" sz="2000" b="1" dirty="0" smtClean="0">
                  <a:solidFill>
                    <a:prstClr val="black"/>
                  </a:solidFill>
                  <a:latin typeface="Arial" pitchFamily="34" charset="0"/>
                  <a:ea typeface="ＭＳ Ｐゴシック" pitchFamily="34" charset="-128"/>
                </a:rPr>
                <a:t>legal</a:t>
              </a:r>
              <a:r>
                <a:rPr lang="en-US" sz="2000" b="1" dirty="0">
                  <a:solidFill>
                    <a:prstClr val="black"/>
                  </a:solidFill>
                  <a:latin typeface="Arial" pitchFamily="34" charset="0"/>
                  <a:ea typeface="ＭＳ Ｐゴシック" pitchFamily="34" charset="-128"/>
                </a:rPr>
                <a:t>, </a:t>
              </a:r>
              <a:r>
                <a:rPr lang="en-US" sz="2000" b="1" dirty="0" smtClean="0">
                  <a:solidFill>
                    <a:prstClr val="black"/>
                  </a:solidFill>
                  <a:latin typeface="Arial" pitchFamily="34" charset="0"/>
                  <a:ea typeface="ＭＳ Ｐゴシック" pitchFamily="34" charset="-128"/>
                </a:rPr>
                <a:t>data protection </a:t>
              </a:r>
              <a:r>
                <a:rPr lang="en-US" sz="2000" b="1" dirty="0">
                  <a:solidFill>
                    <a:prstClr val="black"/>
                  </a:solidFill>
                  <a:latin typeface="Arial" pitchFamily="34" charset="0"/>
                  <a:ea typeface="ＭＳ Ｐゴシック" pitchFamily="34" charset="-128"/>
                </a:rPr>
                <a:t>and </a:t>
              </a:r>
              <a:r>
                <a:rPr lang="en-US" sz="2000" b="1" dirty="0" smtClean="0">
                  <a:solidFill>
                    <a:prstClr val="black"/>
                  </a:solidFill>
                  <a:latin typeface="Arial" pitchFamily="34" charset="0"/>
                  <a:ea typeface="ＭＳ Ｐゴシック" pitchFamily="34" charset="-128"/>
                </a:rPr>
                <a:t>performance reasons</a:t>
              </a:r>
              <a:endParaRPr lang="en-US" sz="2000" b="1" dirty="0">
                <a:solidFill>
                  <a:prstClr val="black"/>
                </a:solidFill>
                <a:latin typeface="Arial" pitchFamily="34" charset="0"/>
                <a:ea typeface="ＭＳ Ｐゴシック" pitchFamily="34" charset="-128"/>
              </a:endParaRPr>
            </a:p>
          </p:txBody>
        </p:sp>
      </p:grpSp>
      <p:pic>
        <p:nvPicPr>
          <p:cNvPr id="58" name="Content Placeholder 5" descr="OCLC_OpCenter_1565 (2).jpg"/>
          <p:cNvPicPr>
            <a:picLocks noGrp="1" noChangeAspect="1"/>
          </p:cNvPicPr>
          <p:nvPr>
            <p:ph sz="half" idx="4294967295"/>
          </p:nvPr>
        </p:nvPicPr>
        <p:blipFill>
          <a:blip r:embed="rId6" cstate="print">
            <a:lum/>
          </a:blip>
          <a:stretch>
            <a:fillRect/>
          </a:stretch>
        </p:blipFill>
        <p:spPr>
          <a:xfrm>
            <a:off x="6922678" y="4629098"/>
            <a:ext cx="1928462" cy="1281943"/>
          </a:xfrm>
          <a:prstGeom prst="roundRect">
            <a:avLst>
              <a:gd name="adj" fmla="val 5151"/>
            </a:avLst>
          </a:prstGeom>
          <a:ln>
            <a:miter lim="800000"/>
            <a:headEnd/>
            <a:tailEnd/>
          </a:ln>
          <a:effectLst>
            <a:outerShdw blurRad="50800" dist="38100" dir="2700000" algn="br">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withEffect">
                                  <p:stCondLst>
                                    <p:cond delay="0"/>
                                  </p:stCondLst>
                                  <p:childTnLst>
                                    <p:animMotion origin="layout" path="M 4.44444E-6 4.55134E-6 L 0.11388 -0.68039 " pathEditMode="relative" rAng="0" ptsTypes="AA">
                                      <p:cBhvr>
                                        <p:cTn id="6" dur="2000" fill="hold"/>
                                        <p:tgtEl>
                                          <p:spTgt spid="5"/>
                                        </p:tgtEl>
                                        <p:attrNameLst>
                                          <p:attrName>ppt_x</p:attrName>
                                          <p:attrName>ppt_y</p:attrName>
                                        </p:attrNameLst>
                                      </p:cBhvr>
                                      <p:rCtr x="57" y="-340"/>
                                    </p:animMotion>
                                  </p:childTnLst>
                                </p:cTn>
                              </p:par>
                              <p:par>
                                <p:cTn id="7" presetID="10" presetClass="exit" presetSubtype="0" fill="hold" nodeType="withEffect">
                                  <p:stCondLst>
                                    <p:cond delay="0"/>
                                  </p:stCondLst>
                                  <p:childTnLst>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565"/>
          <p:cNvGrpSpPr>
            <a:grpSpLocks/>
          </p:cNvGrpSpPr>
          <p:nvPr/>
        </p:nvGrpSpPr>
        <p:grpSpPr bwMode="auto">
          <a:xfrm>
            <a:off x="157163" y="1227138"/>
            <a:ext cx="8807450" cy="4805362"/>
            <a:chOff x="156799" y="1227889"/>
            <a:chExt cx="8807876" cy="4804396"/>
          </a:xfrm>
        </p:grpSpPr>
        <p:sp>
          <p:nvSpPr>
            <p:cNvPr id="14" name="Rectangle 13"/>
            <p:cNvSpPr/>
            <p:nvPr/>
          </p:nvSpPr>
          <p:spPr>
            <a:xfrm>
              <a:off x="156799" y="1227889"/>
              <a:ext cx="8807876" cy="48043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dirty="0">
                <a:solidFill>
                  <a:prstClr val="white"/>
                </a:solidFill>
              </a:endParaRPr>
            </a:p>
          </p:txBody>
        </p:sp>
        <p:pic>
          <p:nvPicPr>
            <p:cNvPr id="22548" name="Picture 5" descr="C:\Users\oliver\AppData\Local\Microsoft\Windows\Temporary Internet Files\Content.IE5\GVPNIIFN\MC910216337[1].png"/>
            <p:cNvPicPr>
              <a:picLocks noChangeAspect="1" noChangeArrowheads="1"/>
            </p:cNvPicPr>
            <p:nvPr/>
          </p:nvPicPr>
          <p:blipFill>
            <a:blip r:embed="rId3" cstate="print"/>
            <a:srcRect/>
            <a:stretch>
              <a:fillRect/>
            </a:stretch>
          </p:blipFill>
          <p:spPr bwMode="auto">
            <a:xfrm>
              <a:off x="828290" y="1953588"/>
              <a:ext cx="7224411" cy="4054807"/>
            </a:xfrm>
            <a:prstGeom prst="rect">
              <a:avLst/>
            </a:prstGeom>
            <a:noFill/>
            <a:ln w="9525">
              <a:noFill/>
              <a:miter lim="800000"/>
              <a:headEnd/>
              <a:tailEnd/>
            </a:ln>
          </p:spPr>
        </p:pic>
        <p:sp>
          <p:nvSpPr>
            <p:cNvPr id="22549" name="TextBox 2"/>
            <p:cNvSpPr txBox="1">
              <a:spLocks noChangeArrowheads="1"/>
            </p:cNvSpPr>
            <p:nvPr/>
          </p:nvSpPr>
          <p:spPr bwMode="auto">
            <a:xfrm>
              <a:off x="248493" y="1477211"/>
              <a:ext cx="3365975" cy="46166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400" b="1" dirty="0">
                  <a:solidFill>
                    <a:srgbClr val="1F497D"/>
                  </a:solidFill>
                  <a:latin typeface="Arial" pitchFamily="34" charset="0"/>
                  <a:ea typeface="ＭＳ Ｐゴシック" pitchFamily="34" charset="-128"/>
                </a:rPr>
                <a:t>Data Centers Planned</a:t>
              </a:r>
            </a:p>
          </p:txBody>
        </p:sp>
        <p:sp>
          <p:nvSpPr>
            <p:cNvPr id="38" name="Oval 37"/>
            <p:cNvSpPr>
              <a:spLocks noChangeArrowheads="1"/>
            </p:cNvSpPr>
            <p:nvPr/>
          </p:nvSpPr>
          <p:spPr bwMode="auto">
            <a:xfrm flipH="1" flipV="1">
              <a:off x="2084117" y="2926173"/>
              <a:ext cx="152407" cy="166653"/>
            </a:xfrm>
            <a:prstGeom prst="ellipse">
              <a:avLst/>
            </a:prstGeom>
            <a:solidFill>
              <a:srgbClr val="FF00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sp>
          <p:nvSpPr>
            <p:cNvPr id="39" name="Oval 38"/>
            <p:cNvSpPr>
              <a:spLocks noChangeArrowheads="1"/>
            </p:cNvSpPr>
            <p:nvPr/>
          </p:nvSpPr>
          <p:spPr bwMode="auto">
            <a:xfrm flipH="1" flipV="1">
              <a:off x="2236525" y="3092826"/>
              <a:ext cx="152407" cy="166654"/>
            </a:xfrm>
            <a:prstGeom prst="ellipse">
              <a:avLst/>
            </a:prstGeom>
            <a:solidFill>
              <a:srgbClr val="FF00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sp>
          <p:nvSpPr>
            <p:cNvPr id="40" name="Oval 39"/>
            <p:cNvSpPr>
              <a:spLocks noChangeArrowheads="1"/>
            </p:cNvSpPr>
            <p:nvPr/>
          </p:nvSpPr>
          <p:spPr bwMode="auto">
            <a:xfrm flipH="1" flipV="1">
              <a:off x="2236525" y="3078542"/>
              <a:ext cx="152407" cy="166653"/>
            </a:xfrm>
            <a:prstGeom prst="ellipse">
              <a:avLst/>
            </a:prstGeom>
            <a:solidFill>
              <a:srgbClr val="FF00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sp>
          <p:nvSpPr>
            <p:cNvPr id="41" name="Oval 40"/>
            <p:cNvSpPr>
              <a:spLocks noChangeArrowheads="1"/>
            </p:cNvSpPr>
            <p:nvPr/>
          </p:nvSpPr>
          <p:spPr bwMode="auto">
            <a:xfrm flipH="1" flipV="1">
              <a:off x="3728847" y="3024578"/>
              <a:ext cx="152407" cy="166653"/>
            </a:xfrm>
            <a:prstGeom prst="ellipse">
              <a:avLst/>
            </a:prstGeom>
            <a:solidFill>
              <a:srgbClr val="FF00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cxnSp>
          <p:nvCxnSpPr>
            <p:cNvPr id="23553" name="Straight Connector 23552"/>
            <p:cNvCxnSpPr>
              <a:cxnSpLocks noChangeShapeType="1"/>
              <a:stCxn id="40" idx="2"/>
              <a:endCxn id="41" idx="6"/>
            </p:cNvCxnSpPr>
            <p:nvPr/>
          </p:nvCxnSpPr>
          <p:spPr bwMode="auto">
            <a:xfrm flipV="1">
              <a:off x="2388932" y="3107111"/>
              <a:ext cx="1339915" cy="55551"/>
            </a:xfrm>
            <a:prstGeom prst="line">
              <a:avLst/>
            </a:prstGeom>
            <a:noFill/>
            <a:ln w="25400">
              <a:solidFill>
                <a:srgbClr val="FF0000"/>
              </a:solidFill>
              <a:round/>
              <a:headEnd/>
              <a:tailEnd/>
            </a:ln>
            <a:effectLst>
              <a:outerShdw dist="20000" dir="5400000" rotWithShape="0">
                <a:srgbClr val="808080">
                  <a:alpha val="37999"/>
                </a:srgbClr>
              </a:outerShdw>
            </a:effectLst>
          </p:spPr>
        </p:cxnSp>
        <p:cxnSp>
          <p:nvCxnSpPr>
            <p:cNvPr id="23561" name="Straight Connector 23560"/>
            <p:cNvCxnSpPr>
              <a:cxnSpLocks noChangeShapeType="1"/>
              <a:stCxn id="40" idx="5"/>
              <a:endCxn id="38" idx="1"/>
            </p:cNvCxnSpPr>
            <p:nvPr/>
          </p:nvCxnSpPr>
          <p:spPr bwMode="auto">
            <a:xfrm flipH="1" flipV="1">
              <a:off x="2214299" y="3069019"/>
              <a:ext cx="44452" cy="34918"/>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22556" name="TextBox 51"/>
            <p:cNvSpPr txBox="1">
              <a:spLocks noChangeArrowheads="1"/>
            </p:cNvSpPr>
            <p:nvPr/>
          </p:nvSpPr>
          <p:spPr bwMode="auto">
            <a:xfrm>
              <a:off x="1532027" y="2629826"/>
              <a:ext cx="683601" cy="40011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000" b="1" dirty="0">
                  <a:solidFill>
                    <a:prstClr val="black"/>
                  </a:solidFill>
                  <a:latin typeface="Arial" pitchFamily="34" charset="0"/>
                  <a:ea typeface="ＭＳ Ｐゴシック" pitchFamily="34" charset="-128"/>
                </a:rPr>
                <a:t>US2</a:t>
              </a:r>
            </a:p>
          </p:txBody>
        </p:sp>
        <p:sp>
          <p:nvSpPr>
            <p:cNvPr id="22557" name="TextBox 52"/>
            <p:cNvSpPr txBox="1">
              <a:spLocks noChangeArrowheads="1"/>
            </p:cNvSpPr>
            <p:nvPr/>
          </p:nvSpPr>
          <p:spPr bwMode="auto">
            <a:xfrm>
              <a:off x="3496931" y="2673204"/>
              <a:ext cx="1130062" cy="40011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000" b="1" dirty="0">
                  <a:solidFill>
                    <a:prstClr val="black"/>
                  </a:solidFill>
                  <a:latin typeface="Arial" pitchFamily="34" charset="0"/>
                  <a:ea typeface="ＭＳ Ｐゴシック" pitchFamily="34" charset="-128"/>
                </a:rPr>
                <a:t>EMEA 1</a:t>
              </a:r>
            </a:p>
          </p:txBody>
        </p:sp>
        <p:sp>
          <p:nvSpPr>
            <p:cNvPr id="22558" name="TextBox 23562"/>
            <p:cNvSpPr txBox="1">
              <a:spLocks noChangeArrowheads="1"/>
            </p:cNvSpPr>
            <p:nvPr/>
          </p:nvSpPr>
          <p:spPr bwMode="auto">
            <a:xfrm>
              <a:off x="156799" y="4399078"/>
              <a:ext cx="5700177" cy="707886"/>
            </a:xfrm>
            <a:prstGeom prst="rect">
              <a:avLst/>
            </a:prstGeom>
            <a:noFill/>
            <a:ln w="9525">
              <a:noFill/>
              <a:miter lim="800000"/>
              <a:headEnd/>
              <a:tailEnd/>
            </a:ln>
          </p:spPr>
          <p:txBody>
            <a:bodyPr>
              <a:spAutoFit/>
            </a:bodyPr>
            <a:lstStyle/>
            <a:p>
              <a:pPr marL="342900" indent="-342900" defTabSz="914400" fontAlgn="base">
                <a:spcBef>
                  <a:spcPct val="0"/>
                </a:spcBef>
                <a:spcAft>
                  <a:spcPct val="0"/>
                </a:spcAft>
                <a:buFont typeface="Arial" pitchFamily="34" charset="0"/>
                <a:buChar char="•"/>
              </a:pPr>
              <a:r>
                <a:rPr lang="en-US" sz="2000" b="1" dirty="0">
                  <a:solidFill>
                    <a:prstClr val="black"/>
                  </a:solidFill>
                  <a:latin typeface="Arial" pitchFamily="34" charset="0"/>
                  <a:ea typeface="ＭＳ Ｐゴシック" pitchFamily="34" charset="-128"/>
                </a:rPr>
                <a:t>Additional data centers</a:t>
              </a:r>
            </a:p>
            <a:p>
              <a:pPr marL="342900" indent="-342900" defTabSz="914400" fontAlgn="base">
                <a:spcBef>
                  <a:spcPct val="0"/>
                </a:spcBef>
                <a:spcAft>
                  <a:spcPct val="0"/>
                </a:spcAft>
                <a:buFont typeface="Arial" pitchFamily="34" charset="0"/>
                <a:buChar char="•"/>
              </a:pPr>
              <a:r>
                <a:rPr lang="en-US" sz="2000" b="1" dirty="0">
                  <a:solidFill>
                    <a:prstClr val="black"/>
                  </a:solidFill>
                  <a:latin typeface="Arial" pitchFamily="34" charset="0"/>
                  <a:ea typeface="ＭＳ Ｐゴシック" pitchFamily="34" charset="-128"/>
                </a:rPr>
                <a:t>Partner-managed data centers</a:t>
              </a:r>
            </a:p>
          </p:txBody>
        </p:sp>
        <p:sp>
          <p:nvSpPr>
            <p:cNvPr id="22559" name="TextBox 23561"/>
            <p:cNvSpPr txBox="1">
              <a:spLocks noChangeArrowheads="1"/>
            </p:cNvSpPr>
            <p:nvPr/>
          </p:nvSpPr>
          <p:spPr bwMode="auto">
            <a:xfrm>
              <a:off x="1898977" y="3193444"/>
              <a:ext cx="683601" cy="40011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000" b="1" dirty="0">
                  <a:solidFill>
                    <a:prstClr val="black"/>
                  </a:solidFill>
                  <a:latin typeface="Arial" pitchFamily="34" charset="0"/>
                  <a:ea typeface="ＭＳ Ｐゴシック" pitchFamily="34" charset="-128"/>
                </a:rPr>
                <a:t>US1</a:t>
              </a:r>
            </a:p>
          </p:txBody>
        </p:sp>
      </p:grpSp>
      <p:pic>
        <p:nvPicPr>
          <p:cNvPr id="22531" name="Picture 12" descr="worldshare-platform.png"/>
          <p:cNvPicPr>
            <a:picLocks noChangeAspect="1"/>
          </p:cNvPicPr>
          <p:nvPr/>
        </p:nvPicPr>
        <p:blipFill>
          <a:blip r:embed="rId4" cstate="print"/>
          <a:srcRect t="30000" b="39999"/>
          <a:stretch>
            <a:fillRect/>
          </a:stretch>
        </p:blipFill>
        <p:spPr bwMode="auto">
          <a:xfrm>
            <a:off x="512763" y="238125"/>
            <a:ext cx="3490912" cy="809625"/>
          </a:xfrm>
          <a:prstGeom prst="rect">
            <a:avLst/>
          </a:prstGeom>
          <a:noFill/>
          <a:ln w="9525">
            <a:noFill/>
            <a:miter lim="800000"/>
            <a:headEnd/>
            <a:tailEnd/>
          </a:ln>
        </p:spPr>
      </p:pic>
      <p:sp>
        <p:nvSpPr>
          <p:cNvPr id="5" name="Rounded Rectangle 4"/>
          <p:cNvSpPr>
            <a:spLocks noChangeArrowheads="1"/>
          </p:cNvSpPr>
          <p:nvPr/>
        </p:nvSpPr>
        <p:spPr bwMode="auto">
          <a:xfrm>
            <a:off x="4683125" y="403225"/>
            <a:ext cx="2895600" cy="685800"/>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4F81BD">
                    <a:lumMod val="75000"/>
                  </a:srgbClr>
                </a:solidFill>
                <a:ea typeface="ＭＳ Ｐゴシック" pitchFamily="34" charset="-128"/>
              </a:rPr>
              <a:t>Infrastructure</a:t>
            </a:r>
          </a:p>
        </p:txBody>
      </p:sp>
      <p:sp>
        <p:nvSpPr>
          <p:cNvPr id="24" name="Oval 23"/>
          <p:cNvSpPr>
            <a:spLocks noChangeArrowheads="1"/>
          </p:cNvSpPr>
          <p:nvPr/>
        </p:nvSpPr>
        <p:spPr bwMode="auto">
          <a:xfrm flipH="1" flipV="1">
            <a:off x="3943350" y="3255963"/>
            <a:ext cx="152400" cy="165100"/>
          </a:xfrm>
          <a:prstGeom prst="ellipse">
            <a:avLst/>
          </a:prstGeom>
          <a:solidFill>
            <a:srgbClr val="FF00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sp>
        <p:nvSpPr>
          <p:cNvPr id="25" name="Oval 24"/>
          <p:cNvSpPr>
            <a:spLocks noChangeArrowheads="1"/>
          </p:cNvSpPr>
          <p:nvPr/>
        </p:nvSpPr>
        <p:spPr bwMode="auto">
          <a:xfrm flipH="1" flipV="1">
            <a:off x="3927475" y="3240088"/>
            <a:ext cx="152400" cy="165100"/>
          </a:xfrm>
          <a:prstGeom prst="ellipse">
            <a:avLst/>
          </a:prstGeom>
          <a:solidFill>
            <a:srgbClr val="FF00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sp>
        <p:nvSpPr>
          <p:cNvPr id="26" name="Oval 25"/>
          <p:cNvSpPr>
            <a:spLocks noChangeArrowheads="1"/>
          </p:cNvSpPr>
          <p:nvPr/>
        </p:nvSpPr>
        <p:spPr bwMode="auto">
          <a:xfrm flipH="1" flipV="1">
            <a:off x="6557963" y="5367338"/>
            <a:ext cx="152400" cy="166687"/>
          </a:xfrm>
          <a:prstGeom prst="ellipse">
            <a:avLst/>
          </a:prstGeom>
          <a:solidFill>
            <a:srgbClr val="FF00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sp>
        <p:nvSpPr>
          <p:cNvPr id="27" name="Oval 26"/>
          <p:cNvSpPr>
            <a:spLocks noChangeArrowheads="1"/>
          </p:cNvSpPr>
          <p:nvPr/>
        </p:nvSpPr>
        <p:spPr bwMode="auto">
          <a:xfrm flipH="1" flipV="1">
            <a:off x="2449513" y="2765425"/>
            <a:ext cx="152400" cy="165100"/>
          </a:xfrm>
          <a:prstGeom prst="ellipse">
            <a:avLst/>
          </a:prstGeom>
          <a:solidFill>
            <a:srgbClr val="FF00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cxnSp>
        <p:nvCxnSpPr>
          <p:cNvPr id="11" name="Straight Connector 10"/>
          <p:cNvCxnSpPr>
            <a:cxnSpLocks noChangeShapeType="1"/>
            <a:stCxn id="27" idx="7"/>
            <a:endCxn id="40" idx="3"/>
          </p:cNvCxnSpPr>
          <p:nvPr/>
        </p:nvCxnSpPr>
        <p:spPr bwMode="auto">
          <a:xfrm flipH="1">
            <a:off x="2366963" y="2906713"/>
            <a:ext cx="104775" cy="196850"/>
          </a:xfrm>
          <a:prstGeom prst="line">
            <a:avLst/>
          </a:prstGeom>
          <a:noFill/>
          <a:ln w="25400">
            <a:solidFill>
              <a:srgbClr val="FF0000"/>
            </a:solidFill>
            <a:round/>
            <a:headEnd/>
            <a:tailEnd/>
          </a:ln>
          <a:effectLst>
            <a:outerShdw dist="20000" dir="5400000" rotWithShape="0">
              <a:srgbClr val="808080">
                <a:alpha val="37999"/>
              </a:srgbClr>
            </a:outerShdw>
          </a:effectLst>
        </p:spPr>
      </p:cxnSp>
      <p:cxnSp>
        <p:nvCxnSpPr>
          <p:cNvPr id="19" name="Straight Connector 18"/>
          <p:cNvCxnSpPr>
            <a:cxnSpLocks noChangeShapeType="1"/>
            <a:stCxn id="40" idx="1"/>
            <a:endCxn id="26" idx="6"/>
          </p:cNvCxnSpPr>
          <p:nvPr/>
        </p:nvCxnSpPr>
        <p:spPr bwMode="auto">
          <a:xfrm>
            <a:off x="2366963" y="3221038"/>
            <a:ext cx="4191000" cy="2230437"/>
          </a:xfrm>
          <a:prstGeom prst="line">
            <a:avLst/>
          </a:prstGeom>
          <a:noFill/>
          <a:ln w="25400">
            <a:solidFill>
              <a:srgbClr val="FF0000"/>
            </a:solidFill>
            <a:round/>
            <a:headEnd/>
            <a:tailEnd/>
          </a:ln>
          <a:effectLst>
            <a:outerShdw dist="20000" dir="5400000" rotWithShape="0">
              <a:srgbClr val="808080">
                <a:alpha val="37999"/>
              </a:srgbClr>
            </a:outerShdw>
          </a:effectLst>
        </p:spPr>
      </p:cxnSp>
      <p:cxnSp>
        <p:nvCxnSpPr>
          <p:cNvPr id="13" name="Straight Connector 12"/>
          <p:cNvCxnSpPr>
            <a:cxnSpLocks noChangeShapeType="1"/>
            <a:stCxn id="25" idx="5"/>
            <a:endCxn id="41" idx="1"/>
          </p:cNvCxnSpPr>
          <p:nvPr/>
        </p:nvCxnSpPr>
        <p:spPr bwMode="auto">
          <a:xfrm flipH="1" flipV="1">
            <a:off x="3859213" y="3167063"/>
            <a:ext cx="90487" cy="96837"/>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22540" name="TextBox 31"/>
          <p:cNvSpPr txBox="1">
            <a:spLocks noChangeArrowheads="1"/>
          </p:cNvSpPr>
          <p:nvPr/>
        </p:nvSpPr>
        <p:spPr bwMode="auto">
          <a:xfrm>
            <a:off x="2438400" y="2444750"/>
            <a:ext cx="955675" cy="40005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000" b="1" dirty="0">
                <a:solidFill>
                  <a:prstClr val="black"/>
                </a:solidFill>
                <a:latin typeface="Arial" pitchFamily="34" charset="0"/>
                <a:ea typeface="ＭＳ Ｐゴシック" pitchFamily="34" charset="-128"/>
              </a:rPr>
              <a:t>CAN 1</a:t>
            </a:r>
          </a:p>
        </p:txBody>
      </p:sp>
      <p:sp>
        <p:nvSpPr>
          <p:cNvPr id="22541" name="TextBox 32"/>
          <p:cNvSpPr txBox="1">
            <a:spLocks noChangeArrowheads="1"/>
          </p:cNvSpPr>
          <p:nvPr/>
        </p:nvSpPr>
        <p:spPr bwMode="auto">
          <a:xfrm>
            <a:off x="3186113" y="3370263"/>
            <a:ext cx="1130300" cy="40005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000" b="1" dirty="0">
                <a:solidFill>
                  <a:prstClr val="black"/>
                </a:solidFill>
                <a:latin typeface="Arial" pitchFamily="34" charset="0"/>
                <a:ea typeface="ＭＳ Ｐゴシック" pitchFamily="34" charset="-128"/>
              </a:rPr>
              <a:t>EMEA 2</a:t>
            </a:r>
          </a:p>
        </p:txBody>
      </p:sp>
      <p:sp>
        <p:nvSpPr>
          <p:cNvPr id="15" name="Isosceles Triangle 14"/>
          <p:cNvSpPr>
            <a:spLocks noChangeArrowheads="1"/>
          </p:cNvSpPr>
          <p:nvPr/>
        </p:nvSpPr>
        <p:spPr bwMode="auto">
          <a:xfrm>
            <a:off x="4332288" y="3100388"/>
            <a:ext cx="195262" cy="157162"/>
          </a:xfrm>
          <a:prstGeom prst="triangle">
            <a:avLst>
              <a:gd name="adj" fmla="val 50000"/>
            </a:avLst>
          </a:prstGeom>
          <a:solidFill>
            <a:srgbClr val="FFFF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914400" fontAlgn="base">
              <a:spcBef>
                <a:spcPct val="0"/>
              </a:spcBef>
              <a:spcAft>
                <a:spcPct val="0"/>
              </a:spcAft>
              <a:defRPr/>
            </a:pPr>
            <a:endParaRPr lang="en-US" sz="2400" dirty="0">
              <a:solidFill>
                <a:prstClr val="white"/>
              </a:solidFill>
              <a:ea typeface="ＭＳ Ｐゴシック" pitchFamily="34" charset="-128"/>
            </a:endParaRPr>
          </a:p>
        </p:txBody>
      </p:sp>
      <p:cxnSp>
        <p:nvCxnSpPr>
          <p:cNvPr id="17" name="Straight Connector 16"/>
          <p:cNvCxnSpPr>
            <a:cxnSpLocks noChangeShapeType="1"/>
            <a:stCxn id="41" idx="2"/>
            <a:endCxn id="15" idx="1"/>
          </p:cNvCxnSpPr>
          <p:nvPr/>
        </p:nvCxnSpPr>
        <p:spPr bwMode="auto">
          <a:xfrm>
            <a:off x="3881438" y="3108325"/>
            <a:ext cx="500062" cy="69850"/>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22544" name="TextBox 41"/>
          <p:cNvSpPr txBox="1">
            <a:spLocks noChangeArrowheads="1"/>
          </p:cNvSpPr>
          <p:nvPr/>
        </p:nvSpPr>
        <p:spPr bwMode="auto">
          <a:xfrm>
            <a:off x="4448175" y="3071813"/>
            <a:ext cx="1296988" cy="40005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000" b="1" dirty="0">
                <a:solidFill>
                  <a:prstClr val="black"/>
                </a:solidFill>
                <a:latin typeface="Arial" pitchFamily="34" charset="0"/>
                <a:ea typeface="ＭＳ Ｐゴシック" pitchFamily="34" charset="-128"/>
              </a:rPr>
              <a:t>Partner 1</a:t>
            </a:r>
          </a:p>
        </p:txBody>
      </p:sp>
      <p:sp>
        <p:nvSpPr>
          <p:cNvPr id="22545" name="TextBox 42"/>
          <p:cNvSpPr txBox="1">
            <a:spLocks noChangeArrowheads="1"/>
          </p:cNvSpPr>
          <p:nvPr/>
        </p:nvSpPr>
        <p:spPr bwMode="auto">
          <a:xfrm>
            <a:off x="5794375" y="4979988"/>
            <a:ext cx="1106488" cy="40005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000" b="1" dirty="0">
                <a:solidFill>
                  <a:prstClr val="black"/>
                </a:solidFill>
                <a:latin typeface="Arial" pitchFamily="34" charset="0"/>
                <a:ea typeface="ＭＳ Ｐゴシック" pitchFamily="34" charset="-128"/>
              </a:rPr>
              <a:t>APAC 1</a:t>
            </a:r>
          </a:p>
        </p:txBody>
      </p:sp>
      <p:pic>
        <p:nvPicPr>
          <p:cNvPr id="44" name="Content Placeholder 5" descr="OCLC_OpCenter_1565 (2).jpg"/>
          <p:cNvPicPr>
            <a:picLocks noGrp="1" noChangeAspect="1"/>
          </p:cNvPicPr>
          <p:nvPr>
            <p:ph sz="half" idx="4294967295"/>
          </p:nvPr>
        </p:nvPicPr>
        <p:blipFill>
          <a:blip r:embed="rId5" cstate="print">
            <a:lum/>
          </a:blip>
          <a:stretch>
            <a:fillRect/>
          </a:stretch>
        </p:blipFill>
        <p:spPr>
          <a:xfrm>
            <a:off x="6922678" y="4629098"/>
            <a:ext cx="1928462" cy="1281943"/>
          </a:xfrm>
          <a:prstGeom prst="roundRect">
            <a:avLst>
              <a:gd name="adj" fmla="val 5151"/>
            </a:avLst>
          </a:prstGeom>
          <a:ln>
            <a:miter lim="800000"/>
            <a:headEnd/>
            <a:tailEnd/>
          </a:ln>
          <a:effectLst>
            <a:outerShdw blurRad="50800" dist="38100" dir="2700000" algn="br">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479800" y="2408238"/>
            <a:ext cx="4953000" cy="3505200"/>
            <a:chOff x="3479800" y="2408238"/>
            <a:chExt cx="4953000" cy="3505200"/>
          </a:xfrm>
        </p:grpSpPr>
        <p:sp>
          <p:nvSpPr>
            <p:cNvPr id="4" name="Rounded Rectangle 3"/>
            <p:cNvSpPr>
              <a:spLocks noChangeArrowheads="1"/>
            </p:cNvSpPr>
            <p:nvPr/>
          </p:nvSpPr>
          <p:spPr bwMode="auto">
            <a:xfrm>
              <a:off x="3479800" y="3398838"/>
              <a:ext cx="4953000" cy="2514600"/>
            </a:xfrm>
            <a:prstGeom prst="roundRect">
              <a:avLst>
                <a:gd name="adj" fmla="val 5546"/>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wrap="none" lIns="3200400" anchor="ctr"/>
            <a:lstStyle/>
            <a:p>
              <a:pPr defTabSz="914400" fontAlgn="base">
                <a:spcAft>
                  <a:spcPct val="0"/>
                </a:spcAft>
                <a:defRPr/>
              </a:pPr>
              <a:r>
                <a:rPr lang="en-US" dirty="0">
                  <a:solidFill>
                    <a:srgbClr val="9BBB59">
                      <a:lumMod val="75000"/>
                    </a:srgbClr>
                  </a:solidFill>
                  <a:ea typeface="ＭＳ Ｐゴシック" pitchFamily="34" charset="-128"/>
                </a:rPr>
                <a:t>Platform </a:t>
              </a:r>
              <a:br>
                <a:rPr lang="en-US" dirty="0">
                  <a:solidFill>
                    <a:srgbClr val="9BBB59">
                      <a:lumMod val="75000"/>
                    </a:srgbClr>
                  </a:solidFill>
                  <a:ea typeface="ＭＳ Ｐゴシック" pitchFamily="34" charset="-128"/>
                </a:rPr>
              </a:br>
              <a:r>
                <a:rPr lang="en-US" dirty="0">
                  <a:solidFill>
                    <a:srgbClr val="9BBB59">
                      <a:lumMod val="75000"/>
                    </a:srgbClr>
                  </a:solidFill>
                  <a:ea typeface="ＭＳ Ｐゴシック" pitchFamily="34" charset="-128"/>
                </a:rPr>
                <a:t>Management</a:t>
              </a:r>
            </a:p>
          </p:txBody>
        </p:sp>
        <p:sp>
          <p:nvSpPr>
            <p:cNvPr id="7" name="Rounded Rectangle 6"/>
            <p:cNvSpPr>
              <a:spLocks noChangeArrowheads="1"/>
            </p:cNvSpPr>
            <p:nvPr/>
          </p:nvSpPr>
          <p:spPr bwMode="auto">
            <a:xfrm>
              <a:off x="3632200" y="3551238"/>
              <a:ext cx="2895600" cy="685800"/>
            </a:xfrm>
            <a:prstGeom prst="roundRect">
              <a:avLst>
                <a:gd name="adj" fmla="val 16667"/>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F79646">
                      <a:lumMod val="75000"/>
                    </a:srgbClr>
                  </a:solidFill>
                  <a:ea typeface="ＭＳ Ｐゴシック" pitchFamily="34" charset="-128"/>
                </a:rPr>
                <a:t>Web Services</a:t>
              </a:r>
            </a:p>
          </p:txBody>
        </p:sp>
        <p:sp>
          <p:nvSpPr>
            <p:cNvPr id="8" name="Rounded Rectangle 7"/>
            <p:cNvSpPr>
              <a:spLocks noChangeArrowheads="1"/>
            </p:cNvSpPr>
            <p:nvPr/>
          </p:nvSpPr>
          <p:spPr bwMode="auto">
            <a:xfrm>
              <a:off x="3479800" y="2408238"/>
              <a:ext cx="4953000" cy="914400"/>
            </a:xfrm>
            <a:prstGeom prst="roundRect">
              <a:avLst>
                <a:gd name="adj" fmla="val 31514"/>
              </a:avLst>
            </a:prstGeom>
            <a:gradFill rotWithShape="1">
              <a:gsLst>
                <a:gs pos="0">
                  <a:srgbClr val="7B57A8"/>
                </a:gs>
                <a:gs pos="20000">
                  <a:srgbClr val="7B58A6"/>
                </a:gs>
                <a:gs pos="100000">
                  <a:srgbClr val="5D417E"/>
                </a:gs>
              </a:gsLst>
              <a:lin ang="5400000"/>
            </a:gradFill>
            <a:ln w="9525">
              <a:solidFill>
                <a:srgbClr val="7D60A0"/>
              </a:solidFill>
              <a:round/>
              <a:headEnd/>
              <a:tailEnd/>
            </a:ln>
            <a:effectLst>
              <a:outerShdw dist="23000" dir="5400000" rotWithShape="0">
                <a:srgbClr val="808080">
                  <a:alpha val="34998"/>
                </a:srgbClr>
              </a:outerShdw>
            </a:effectLst>
          </p:spPr>
          <p:txBody>
            <a:bodyPr wrap="none" anchor="b"/>
            <a:lstStyle/>
            <a:p>
              <a:pPr algn="ctr" defTabSz="914400" fontAlgn="base">
                <a:spcAft>
                  <a:spcPct val="0"/>
                </a:spcAft>
                <a:defRPr/>
              </a:pPr>
              <a:r>
                <a:rPr lang="en-US" dirty="0">
                  <a:solidFill>
                    <a:prstClr val="black"/>
                  </a:solidFill>
                  <a:ea typeface="ＭＳ Ｐゴシック" pitchFamily="34" charset="-128"/>
                </a:rPr>
                <a:t>App Gallery</a:t>
              </a:r>
            </a:p>
          </p:txBody>
        </p:sp>
        <p:sp>
          <p:nvSpPr>
            <p:cNvPr id="5" name="Rounded Rectangle 4"/>
            <p:cNvSpPr>
              <a:spLocks noChangeArrowheads="1"/>
            </p:cNvSpPr>
            <p:nvPr/>
          </p:nvSpPr>
          <p:spPr bwMode="auto">
            <a:xfrm>
              <a:off x="3632200" y="5075238"/>
              <a:ext cx="2895600" cy="685800"/>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4F81BD">
                      <a:lumMod val="75000"/>
                    </a:srgbClr>
                  </a:solidFill>
                  <a:ea typeface="ＭＳ Ｐゴシック" pitchFamily="34" charset="-128"/>
                </a:rPr>
                <a:t>Infrastructure</a:t>
              </a:r>
            </a:p>
          </p:txBody>
        </p:sp>
      </p:grpSp>
      <p:grpSp>
        <p:nvGrpSpPr>
          <p:cNvPr id="3" name="Group 11"/>
          <p:cNvGrpSpPr>
            <a:grpSpLocks/>
          </p:cNvGrpSpPr>
          <p:nvPr/>
        </p:nvGrpSpPr>
        <p:grpSpPr bwMode="auto">
          <a:xfrm>
            <a:off x="3632200" y="4313238"/>
            <a:ext cx="2895600" cy="685800"/>
            <a:chOff x="3632200" y="4313238"/>
            <a:chExt cx="2895600" cy="685800"/>
          </a:xfrm>
        </p:grpSpPr>
        <p:sp>
          <p:nvSpPr>
            <p:cNvPr id="6" name="Rounded Rectangle 5"/>
            <p:cNvSpPr>
              <a:spLocks noChangeArrowheads="1"/>
            </p:cNvSpPr>
            <p:nvPr/>
          </p:nvSpPr>
          <p:spPr bwMode="auto">
            <a:xfrm>
              <a:off x="3632200" y="4313238"/>
              <a:ext cx="2895600" cy="6858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C0504D"/>
                  </a:solidFill>
                  <a:ea typeface="ＭＳ Ｐゴシック" pitchFamily="34" charset="-128"/>
                </a:rPr>
                <a:t>Data</a:t>
              </a:r>
            </a:p>
          </p:txBody>
        </p:sp>
        <p:pic>
          <p:nvPicPr>
            <p:cNvPr id="9" name="Picture 8" descr="worldcatlogo-gray.png"/>
            <p:cNvPicPr>
              <a:picLocks noChangeAspect="1"/>
            </p:cNvPicPr>
            <p:nvPr/>
          </p:nvPicPr>
          <p:blipFill>
            <a:blip r:embed="rId3" cstate="print">
              <a:duotone>
                <a:schemeClr val="accent2">
                  <a:shade val="45000"/>
                  <a:satMod val="135000"/>
                </a:schemeClr>
                <a:prstClr val="white"/>
              </a:duotone>
            </a:blip>
            <a:srcRect l="16364" t="7273" r="12727" b="3636"/>
            <a:stretch>
              <a:fillRect/>
            </a:stretch>
          </p:blipFill>
          <p:spPr>
            <a:xfrm>
              <a:off x="5918200" y="4419893"/>
              <a:ext cx="533400" cy="502627"/>
            </a:xfrm>
            <a:prstGeom prst="rect">
              <a:avLst/>
            </a:prstGeom>
          </p:spPr>
        </p:pic>
      </p:grpSp>
      <p:sp>
        <p:nvSpPr>
          <p:cNvPr id="23556" name="Rectangle 10"/>
          <p:cNvSpPr>
            <a:spLocks noChangeArrowheads="1"/>
          </p:cNvSpPr>
          <p:nvPr/>
        </p:nvSpPr>
        <p:spPr bwMode="auto">
          <a:xfrm>
            <a:off x="609600" y="1692275"/>
            <a:ext cx="1751013" cy="1168400"/>
          </a:xfrm>
          <a:prstGeom prst="rect">
            <a:avLst/>
          </a:prstGeom>
          <a:noFill/>
          <a:ln w="9525">
            <a:noFill/>
            <a:miter lim="800000"/>
            <a:headEnd/>
            <a:tailEnd/>
          </a:ln>
        </p:spPr>
        <p:txBody>
          <a:bodyPr>
            <a:spAutoFit/>
          </a:bodyPr>
          <a:lstStyle/>
          <a:p>
            <a:pPr defTabSz="914400" fontAlgn="base">
              <a:spcBef>
                <a:spcPct val="0"/>
              </a:spcBef>
              <a:spcAft>
                <a:spcPct val="0"/>
              </a:spcAft>
            </a:pPr>
            <a:r>
              <a:rPr lang="en-US" sz="1400" dirty="0">
                <a:solidFill>
                  <a:prstClr val="white"/>
                </a:solidFill>
                <a:latin typeface="Arial" pitchFamily="34" charset="0"/>
                <a:ea typeface="ＭＳ Ｐゴシック" pitchFamily="34" charset="-128"/>
              </a:rPr>
              <a:t>Flexible, open platform for the community to share applications and innovation</a:t>
            </a:r>
          </a:p>
        </p:txBody>
      </p:sp>
      <p:pic>
        <p:nvPicPr>
          <p:cNvPr id="23557" name="Picture 12" descr="worldshare-platform.png"/>
          <p:cNvPicPr>
            <a:picLocks noChangeAspect="1"/>
          </p:cNvPicPr>
          <p:nvPr/>
        </p:nvPicPr>
        <p:blipFill>
          <a:blip r:embed="rId4" cstate="print"/>
          <a:srcRect t="30000" b="39999"/>
          <a:stretch>
            <a:fillRect/>
          </a:stretch>
        </p:blipFill>
        <p:spPr bwMode="auto">
          <a:xfrm>
            <a:off x="512763" y="238125"/>
            <a:ext cx="3490912" cy="809625"/>
          </a:xfrm>
          <a:prstGeom prst="rect">
            <a:avLst/>
          </a:prstGeom>
          <a:noFill/>
          <a:ln w="9525">
            <a:noFill/>
            <a:miter lim="800000"/>
            <a:headEnd/>
            <a:tailEnd/>
          </a:ln>
        </p:spPr>
      </p:pic>
      <p:grpSp>
        <p:nvGrpSpPr>
          <p:cNvPr id="11" name="Group 32"/>
          <p:cNvGrpSpPr>
            <a:grpSpLocks/>
          </p:cNvGrpSpPr>
          <p:nvPr/>
        </p:nvGrpSpPr>
        <p:grpSpPr bwMode="auto">
          <a:xfrm>
            <a:off x="157163" y="1227138"/>
            <a:ext cx="8807450" cy="4805362"/>
            <a:chOff x="157163" y="1227138"/>
            <a:chExt cx="8807450" cy="4805362"/>
          </a:xfrm>
        </p:grpSpPr>
        <p:grpSp>
          <p:nvGrpSpPr>
            <p:cNvPr id="13" name="Group 12"/>
            <p:cNvGrpSpPr>
              <a:grpSpLocks/>
            </p:cNvGrpSpPr>
            <p:nvPr/>
          </p:nvGrpSpPr>
          <p:grpSpPr bwMode="auto">
            <a:xfrm>
              <a:off x="157163" y="1227138"/>
              <a:ext cx="8807450" cy="4805362"/>
              <a:chOff x="157168" y="1227889"/>
              <a:chExt cx="8807507" cy="4804396"/>
            </a:xfrm>
          </p:grpSpPr>
          <p:sp>
            <p:nvSpPr>
              <p:cNvPr id="12" name="Rectangle 11"/>
              <p:cNvSpPr/>
              <p:nvPr/>
            </p:nvSpPr>
            <p:spPr>
              <a:xfrm>
                <a:off x="157168" y="1227889"/>
                <a:ext cx="8807507" cy="48043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dirty="0">
                  <a:solidFill>
                    <a:prstClr val="white"/>
                  </a:solidFill>
                </a:endParaRPr>
              </a:p>
            </p:txBody>
          </p:sp>
          <p:sp>
            <p:nvSpPr>
              <p:cNvPr id="10" name="Can 9"/>
              <p:cNvSpPr>
                <a:spLocks noChangeArrowheads="1"/>
              </p:cNvSpPr>
              <p:nvPr/>
            </p:nvSpPr>
            <p:spPr bwMode="auto">
              <a:xfrm>
                <a:off x="2976586" y="1524691"/>
                <a:ext cx="252414" cy="358703"/>
              </a:xfrm>
              <a:prstGeom prst="can">
                <a:avLst>
                  <a:gd name="adj" fmla="val 25002"/>
                </a:avLst>
              </a:prstGeom>
              <a:solidFill>
                <a:srgbClr val="A6A6A6"/>
              </a:solidFill>
              <a:ln w="9525">
                <a:solidFill>
                  <a:srgbClr val="000000"/>
                </a:solidFill>
                <a:round/>
                <a:headEnd/>
                <a:tailEnd/>
              </a:ln>
              <a:effectLst>
                <a:outerShdw dist="20000" dir="5400000" rotWithShape="0">
                  <a:srgbClr val="808080">
                    <a:alpha val="37999"/>
                  </a:srgbClr>
                </a:outerShdw>
              </a:effectLst>
            </p:spPr>
            <p:txBody>
              <a:bodyPr anchor="ctr"/>
              <a:lstStyle/>
              <a:p>
                <a:pPr algn="ctr" defTabSz="914400" fontAlgn="base">
                  <a:spcBef>
                    <a:spcPct val="0"/>
                  </a:spcBef>
                  <a:spcAft>
                    <a:spcPct val="0"/>
                  </a:spcAft>
                  <a:defRPr/>
                </a:pPr>
                <a:endParaRPr lang="en-US" sz="2400" dirty="0">
                  <a:solidFill>
                    <a:prstClr val="black"/>
                  </a:solidFill>
                  <a:ea typeface="ＭＳ Ｐゴシック" pitchFamily="34" charset="-128"/>
                </a:endParaRPr>
              </a:p>
            </p:txBody>
          </p:sp>
          <p:sp>
            <p:nvSpPr>
              <p:cNvPr id="14" name="Can 13"/>
              <p:cNvSpPr>
                <a:spLocks noChangeArrowheads="1"/>
              </p:cNvSpPr>
              <p:nvPr/>
            </p:nvSpPr>
            <p:spPr bwMode="auto">
              <a:xfrm>
                <a:off x="2976586" y="1975451"/>
                <a:ext cx="250827" cy="358703"/>
              </a:xfrm>
              <a:prstGeom prst="can">
                <a:avLst>
                  <a:gd name="adj" fmla="val 25000"/>
                </a:avLst>
              </a:prstGeom>
              <a:solidFill>
                <a:srgbClr val="A6A6A6"/>
              </a:solidFill>
              <a:ln w="9525">
                <a:solidFill>
                  <a:srgbClr val="000000"/>
                </a:solidFill>
                <a:round/>
                <a:headEnd/>
                <a:tailEnd/>
              </a:ln>
              <a:effectLst>
                <a:outerShdw dist="20000" dir="5400000" rotWithShape="0">
                  <a:srgbClr val="808080">
                    <a:alpha val="37999"/>
                  </a:srgbClr>
                </a:outerShdw>
              </a:effectLst>
            </p:spPr>
            <p:txBody>
              <a:bodyPr anchor="ctr"/>
              <a:lstStyle/>
              <a:p>
                <a:pPr algn="ctr" defTabSz="914400" fontAlgn="base">
                  <a:spcBef>
                    <a:spcPct val="0"/>
                  </a:spcBef>
                  <a:spcAft>
                    <a:spcPct val="0"/>
                  </a:spcAft>
                  <a:defRPr/>
                </a:pPr>
                <a:endParaRPr lang="en-US" sz="2400" dirty="0">
                  <a:solidFill>
                    <a:prstClr val="black"/>
                  </a:solidFill>
                  <a:ea typeface="ＭＳ Ｐゴシック" pitchFamily="34" charset="-128"/>
                </a:endParaRPr>
              </a:p>
            </p:txBody>
          </p:sp>
          <p:sp>
            <p:nvSpPr>
              <p:cNvPr id="15" name="Can 14"/>
              <p:cNvSpPr>
                <a:spLocks noChangeArrowheads="1"/>
              </p:cNvSpPr>
              <p:nvPr/>
            </p:nvSpPr>
            <p:spPr bwMode="auto">
              <a:xfrm>
                <a:off x="2976586" y="2473825"/>
                <a:ext cx="250827" cy="358703"/>
              </a:xfrm>
              <a:prstGeom prst="can">
                <a:avLst>
                  <a:gd name="adj" fmla="val 25000"/>
                </a:avLst>
              </a:prstGeom>
              <a:solidFill>
                <a:srgbClr val="A6A6A6"/>
              </a:solidFill>
              <a:ln w="9525">
                <a:solidFill>
                  <a:srgbClr val="000000"/>
                </a:solidFill>
                <a:round/>
                <a:headEnd/>
                <a:tailEnd/>
              </a:ln>
              <a:effectLst>
                <a:outerShdw dist="20000" dir="5400000" rotWithShape="0">
                  <a:srgbClr val="808080">
                    <a:alpha val="37999"/>
                  </a:srgbClr>
                </a:outerShdw>
              </a:effectLst>
            </p:spPr>
            <p:txBody>
              <a:bodyPr anchor="ctr"/>
              <a:lstStyle/>
              <a:p>
                <a:pPr algn="ctr" defTabSz="914400" fontAlgn="base">
                  <a:spcBef>
                    <a:spcPct val="0"/>
                  </a:spcBef>
                  <a:spcAft>
                    <a:spcPct val="0"/>
                  </a:spcAft>
                  <a:defRPr/>
                </a:pPr>
                <a:endParaRPr lang="en-US" sz="2400" dirty="0">
                  <a:solidFill>
                    <a:prstClr val="black"/>
                  </a:solidFill>
                  <a:ea typeface="ＭＳ Ｐゴシック" pitchFamily="34" charset="-128"/>
                </a:endParaRPr>
              </a:p>
            </p:txBody>
          </p:sp>
          <p:sp>
            <p:nvSpPr>
              <p:cNvPr id="23570" name="Content Placeholder 2"/>
              <p:cNvSpPr txBox="1">
                <a:spLocks/>
              </p:cNvSpPr>
              <p:nvPr/>
            </p:nvSpPr>
            <p:spPr bwMode="auto">
              <a:xfrm>
                <a:off x="3309286" y="1448263"/>
                <a:ext cx="3555914" cy="511540"/>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250M+ Bib Records </a:t>
                </a:r>
                <a:br>
                  <a:rPr lang="en-US" b="1" dirty="0">
                    <a:solidFill>
                      <a:srgbClr val="455560"/>
                    </a:solidFill>
                    <a:latin typeface="Arial" pitchFamily="34" charset="0"/>
                    <a:ea typeface="ＭＳ Ｐゴシック" pitchFamily="34" charset="-128"/>
                    <a:cs typeface="Arial" pitchFamily="34" charset="0"/>
                  </a:rPr>
                </a:br>
                <a:endParaRPr lang="en-US" b="1" dirty="0">
                  <a:solidFill>
                    <a:srgbClr val="455560"/>
                  </a:solidFill>
                  <a:latin typeface="Arial" pitchFamily="34" charset="0"/>
                  <a:ea typeface="ＭＳ Ｐゴシック" pitchFamily="34" charset="-128"/>
                  <a:cs typeface="Arial" pitchFamily="34" charset="0"/>
                </a:endParaRPr>
              </a:p>
            </p:txBody>
          </p:sp>
          <p:sp>
            <p:nvSpPr>
              <p:cNvPr id="23571" name="Content Placeholder 2"/>
              <p:cNvSpPr txBox="1">
                <a:spLocks/>
              </p:cNvSpPr>
              <p:nvPr/>
            </p:nvSpPr>
            <p:spPr bwMode="auto">
              <a:xfrm>
                <a:off x="3309286" y="1948132"/>
                <a:ext cx="3555914" cy="511540"/>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1.8Bn+ Holdings</a:t>
                </a:r>
                <a:br>
                  <a:rPr lang="en-US" b="1" dirty="0">
                    <a:solidFill>
                      <a:srgbClr val="455560"/>
                    </a:solidFill>
                    <a:latin typeface="Arial" pitchFamily="34" charset="0"/>
                    <a:ea typeface="ＭＳ Ｐゴシック" pitchFamily="34" charset="-128"/>
                    <a:cs typeface="Arial" pitchFamily="34" charset="0"/>
                  </a:rPr>
                </a:br>
                <a:endParaRPr lang="en-US" b="1" dirty="0">
                  <a:solidFill>
                    <a:srgbClr val="455560"/>
                  </a:solidFill>
                  <a:latin typeface="Arial" pitchFamily="34" charset="0"/>
                  <a:ea typeface="ＭＳ Ｐゴシック" pitchFamily="34" charset="-128"/>
                  <a:cs typeface="Arial" pitchFamily="34" charset="0"/>
                </a:endParaRPr>
              </a:p>
            </p:txBody>
          </p:sp>
          <p:sp>
            <p:nvSpPr>
              <p:cNvPr id="23572" name="Content Placeholder 2"/>
              <p:cNvSpPr txBox="1">
                <a:spLocks/>
              </p:cNvSpPr>
              <p:nvPr/>
            </p:nvSpPr>
            <p:spPr bwMode="auto">
              <a:xfrm>
                <a:off x="3309286" y="2422379"/>
                <a:ext cx="3555914" cy="511540"/>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650M Articles</a:t>
                </a:r>
              </a:p>
            </p:txBody>
          </p:sp>
          <p:sp>
            <p:nvSpPr>
              <p:cNvPr id="19" name="Can 18"/>
              <p:cNvSpPr>
                <a:spLocks noChangeArrowheads="1"/>
              </p:cNvSpPr>
              <p:nvPr/>
            </p:nvSpPr>
            <p:spPr bwMode="auto">
              <a:xfrm>
                <a:off x="2976586" y="2972200"/>
                <a:ext cx="250827" cy="358703"/>
              </a:xfrm>
              <a:prstGeom prst="can">
                <a:avLst>
                  <a:gd name="adj" fmla="val 25000"/>
                </a:avLst>
              </a:prstGeom>
              <a:solidFill>
                <a:srgbClr val="A6A6A6"/>
              </a:solidFill>
              <a:ln w="9525">
                <a:solidFill>
                  <a:srgbClr val="000000"/>
                </a:solidFill>
                <a:round/>
                <a:headEnd/>
                <a:tailEnd/>
              </a:ln>
              <a:effectLst>
                <a:outerShdw dist="20000" dir="5400000" rotWithShape="0">
                  <a:srgbClr val="808080">
                    <a:alpha val="37999"/>
                  </a:srgbClr>
                </a:outerShdw>
              </a:effectLst>
            </p:spPr>
            <p:txBody>
              <a:bodyPr anchor="ctr"/>
              <a:lstStyle/>
              <a:p>
                <a:pPr algn="ctr" defTabSz="914400" fontAlgn="base">
                  <a:spcBef>
                    <a:spcPct val="0"/>
                  </a:spcBef>
                  <a:spcAft>
                    <a:spcPct val="0"/>
                  </a:spcAft>
                  <a:defRPr/>
                </a:pPr>
                <a:endParaRPr lang="en-US" sz="2400" dirty="0">
                  <a:solidFill>
                    <a:prstClr val="black"/>
                  </a:solidFill>
                  <a:ea typeface="ＭＳ Ｐゴシック" pitchFamily="34" charset="-128"/>
                </a:endParaRPr>
              </a:p>
            </p:txBody>
          </p:sp>
          <p:sp>
            <p:nvSpPr>
              <p:cNvPr id="23574" name="Content Placeholder 2"/>
              <p:cNvSpPr txBox="1">
                <a:spLocks/>
              </p:cNvSpPr>
              <p:nvPr/>
            </p:nvSpPr>
            <p:spPr bwMode="auto">
              <a:xfrm>
                <a:off x="3309286" y="2933775"/>
                <a:ext cx="3555914" cy="511540"/>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13M+ eBooks</a:t>
                </a:r>
              </a:p>
            </p:txBody>
          </p:sp>
          <p:sp>
            <p:nvSpPr>
              <p:cNvPr id="22" name="Can 21"/>
              <p:cNvSpPr>
                <a:spLocks noChangeArrowheads="1"/>
              </p:cNvSpPr>
              <p:nvPr/>
            </p:nvSpPr>
            <p:spPr bwMode="auto">
              <a:xfrm>
                <a:off x="2976586" y="3480098"/>
                <a:ext cx="250827" cy="358703"/>
              </a:xfrm>
              <a:prstGeom prst="can">
                <a:avLst>
                  <a:gd name="adj" fmla="val 25000"/>
                </a:avLst>
              </a:prstGeom>
              <a:solidFill>
                <a:srgbClr val="A6A6A6"/>
              </a:solidFill>
              <a:ln w="9525">
                <a:solidFill>
                  <a:srgbClr val="000000"/>
                </a:solidFill>
                <a:round/>
                <a:headEnd/>
                <a:tailEnd/>
              </a:ln>
              <a:effectLst>
                <a:outerShdw dist="20000" dir="5400000" rotWithShape="0">
                  <a:srgbClr val="808080">
                    <a:alpha val="37999"/>
                  </a:srgbClr>
                </a:outerShdw>
              </a:effectLst>
            </p:spPr>
            <p:txBody>
              <a:bodyPr anchor="ctr"/>
              <a:lstStyle/>
              <a:p>
                <a:pPr algn="ctr" defTabSz="914400" fontAlgn="base">
                  <a:spcBef>
                    <a:spcPct val="0"/>
                  </a:spcBef>
                  <a:spcAft>
                    <a:spcPct val="0"/>
                  </a:spcAft>
                  <a:defRPr/>
                </a:pPr>
                <a:endParaRPr lang="en-US" sz="2400" dirty="0">
                  <a:solidFill>
                    <a:prstClr val="black"/>
                  </a:solidFill>
                  <a:ea typeface="ＭＳ Ｐゴシック" pitchFamily="34" charset="-128"/>
                </a:endParaRPr>
              </a:p>
            </p:txBody>
          </p:sp>
          <p:sp>
            <p:nvSpPr>
              <p:cNvPr id="23576" name="Content Placeholder 2"/>
              <p:cNvSpPr txBox="1">
                <a:spLocks/>
              </p:cNvSpPr>
              <p:nvPr/>
            </p:nvSpPr>
            <p:spPr bwMode="auto">
              <a:xfrm>
                <a:off x="3309286" y="3420415"/>
                <a:ext cx="3555914" cy="511540"/>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10M KB Entries</a:t>
                </a:r>
                <a:br>
                  <a:rPr lang="en-US" b="1" dirty="0">
                    <a:solidFill>
                      <a:srgbClr val="455560"/>
                    </a:solidFill>
                    <a:latin typeface="Arial" pitchFamily="34" charset="0"/>
                    <a:ea typeface="ＭＳ Ｐゴシック" pitchFamily="34" charset="-128"/>
                    <a:cs typeface="Arial" pitchFamily="34" charset="0"/>
                  </a:rPr>
                </a:br>
                <a:r>
                  <a:rPr lang="en-US" b="1" dirty="0">
                    <a:solidFill>
                      <a:srgbClr val="455560"/>
                    </a:solidFill>
                    <a:latin typeface="Arial" pitchFamily="34" charset="0"/>
                    <a:ea typeface="ＭＳ Ｐゴシック" pitchFamily="34" charset="-128"/>
                    <a:cs typeface="Arial" pitchFamily="34" charset="0"/>
                  </a:rPr>
                  <a:t/>
                </a:r>
                <a:br>
                  <a:rPr lang="en-US" b="1" dirty="0">
                    <a:solidFill>
                      <a:srgbClr val="455560"/>
                    </a:solidFill>
                    <a:latin typeface="Arial" pitchFamily="34" charset="0"/>
                    <a:ea typeface="ＭＳ Ｐゴシック" pitchFamily="34" charset="-128"/>
                    <a:cs typeface="Arial" pitchFamily="34" charset="0"/>
                  </a:rPr>
                </a:br>
                <a:endParaRPr lang="en-US" b="1" dirty="0">
                  <a:solidFill>
                    <a:srgbClr val="455560"/>
                  </a:solidFill>
                  <a:latin typeface="Arial" pitchFamily="34" charset="0"/>
                  <a:ea typeface="ＭＳ Ｐゴシック" pitchFamily="34" charset="-128"/>
                  <a:cs typeface="Arial" pitchFamily="34" charset="0"/>
                </a:endParaRPr>
              </a:p>
            </p:txBody>
          </p:sp>
          <p:sp>
            <p:nvSpPr>
              <p:cNvPr id="24" name="Can 23"/>
              <p:cNvSpPr>
                <a:spLocks noChangeArrowheads="1"/>
              </p:cNvSpPr>
              <p:nvPr/>
            </p:nvSpPr>
            <p:spPr bwMode="auto">
              <a:xfrm>
                <a:off x="2976586" y="3965776"/>
                <a:ext cx="250827" cy="360291"/>
              </a:xfrm>
              <a:prstGeom prst="can">
                <a:avLst>
                  <a:gd name="adj" fmla="val 25000"/>
                </a:avLst>
              </a:prstGeom>
              <a:solidFill>
                <a:srgbClr val="A6A6A6"/>
              </a:solidFill>
              <a:ln w="9525">
                <a:solidFill>
                  <a:srgbClr val="000000"/>
                </a:solidFill>
                <a:round/>
                <a:headEnd/>
                <a:tailEnd/>
              </a:ln>
              <a:effectLst>
                <a:outerShdw dist="20000" dir="5400000" rotWithShape="0">
                  <a:srgbClr val="808080">
                    <a:alpha val="37999"/>
                  </a:srgbClr>
                </a:outerShdw>
              </a:effectLst>
            </p:spPr>
            <p:txBody>
              <a:bodyPr anchor="ctr"/>
              <a:lstStyle/>
              <a:p>
                <a:pPr algn="ctr" defTabSz="914400" fontAlgn="base">
                  <a:spcBef>
                    <a:spcPct val="0"/>
                  </a:spcBef>
                  <a:spcAft>
                    <a:spcPct val="0"/>
                  </a:spcAft>
                  <a:defRPr/>
                </a:pPr>
                <a:endParaRPr lang="en-US" sz="2400" dirty="0">
                  <a:solidFill>
                    <a:prstClr val="black"/>
                  </a:solidFill>
                  <a:ea typeface="ＭＳ Ｐゴシック" pitchFamily="34" charset="-128"/>
                </a:endParaRPr>
              </a:p>
            </p:txBody>
          </p:sp>
          <p:sp>
            <p:nvSpPr>
              <p:cNvPr id="23578" name="Content Placeholder 2"/>
              <p:cNvSpPr txBox="1">
                <a:spLocks/>
              </p:cNvSpPr>
              <p:nvPr/>
            </p:nvSpPr>
            <p:spPr bwMode="auto">
              <a:xfrm>
                <a:off x="3309286" y="3890343"/>
                <a:ext cx="3555914" cy="511540"/>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40M Digital Items</a:t>
                </a:r>
                <a:br>
                  <a:rPr lang="en-US" b="1" dirty="0">
                    <a:solidFill>
                      <a:srgbClr val="455560"/>
                    </a:solidFill>
                    <a:latin typeface="Arial" pitchFamily="34" charset="0"/>
                    <a:ea typeface="ＭＳ Ｐゴシック" pitchFamily="34" charset="-128"/>
                    <a:cs typeface="Arial" pitchFamily="34" charset="0"/>
                  </a:rPr>
                </a:br>
                <a:endParaRPr lang="en-US" b="1" dirty="0">
                  <a:solidFill>
                    <a:srgbClr val="455560"/>
                  </a:solidFill>
                  <a:latin typeface="Arial" pitchFamily="34" charset="0"/>
                  <a:ea typeface="ＭＳ Ｐゴシック" pitchFamily="34" charset="-128"/>
                  <a:cs typeface="Arial" pitchFamily="34" charset="0"/>
                </a:endParaRPr>
              </a:p>
            </p:txBody>
          </p:sp>
        </p:grpSp>
        <p:sp>
          <p:nvSpPr>
            <p:cNvPr id="26" name="Right Brace 25"/>
            <p:cNvSpPr>
              <a:spLocks/>
            </p:cNvSpPr>
            <p:nvPr/>
          </p:nvSpPr>
          <p:spPr bwMode="auto">
            <a:xfrm rot="10800000">
              <a:off x="2465388" y="1535113"/>
              <a:ext cx="323850" cy="636587"/>
            </a:xfrm>
            <a:prstGeom prst="rightBrace">
              <a:avLst>
                <a:gd name="adj1" fmla="val 45311"/>
                <a:gd name="adj2" fmla="val 50000"/>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ctr" defTabSz="914400" fontAlgn="base">
                <a:spcBef>
                  <a:spcPct val="0"/>
                </a:spcBef>
                <a:spcAft>
                  <a:spcPct val="0"/>
                </a:spcAft>
                <a:defRPr/>
              </a:pPr>
              <a:endParaRPr lang="en-US" sz="2400" dirty="0">
                <a:solidFill>
                  <a:prstClr val="black"/>
                </a:solidFill>
                <a:ea typeface="ＭＳ Ｐゴシック" pitchFamily="34" charset="-128"/>
              </a:endParaRPr>
            </a:p>
          </p:txBody>
        </p:sp>
        <p:sp>
          <p:nvSpPr>
            <p:cNvPr id="27" name="Right Brace 26"/>
            <p:cNvSpPr>
              <a:spLocks/>
            </p:cNvSpPr>
            <p:nvPr/>
          </p:nvSpPr>
          <p:spPr bwMode="auto">
            <a:xfrm rot="10800000">
              <a:off x="2413000" y="3606800"/>
              <a:ext cx="322263" cy="638175"/>
            </a:xfrm>
            <a:prstGeom prst="rightBrace">
              <a:avLst>
                <a:gd name="adj1" fmla="val 45311"/>
                <a:gd name="adj2" fmla="val 50000"/>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ctr" defTabSz="914400" fontAlgn="base">
                <a:spcBef>
                  <a:spcPct val="0"/>
                </a:spcBef>
                <a:spcAft>
                  <a:spcPct val="0"/>
                </a:spcAft>
                <a:defRPr/>
              </a:pPr>
              <a:endParaRPr lang="en-US" sz="2400" dirty="0">
                <a:solidFill>
                  <a:prstClr val="black"/>
                </a:solidFill>
                <a:ea typeface="ＭＳ Ｐゴシック" pitchFamily="34" charset="-128"/>
              </a:endParaRPr>
            </a:p>
          </p:txBody>
        </p:sp>
        <p:sp>
          <p:nvSpPr>
            <p:cNvPr id="28" name="Right Brace 27"/>
            <p:cNvSpPr>
              <a:spLocks/>
            </p:cNvSpPr>
            <p:nvPr/>
          </p:nvSpPr>
          <p:spPr bwMode="auto">
            <a:xfrm>
              <a:off x="5580063" y="2484438"/>
              <a:ext cx="323850" cy="1331912"/>
            </a:xfrm>
            <a:prstGeom prst="rightBrace">
              <a:avLst>
                <a:gd name="adj1" fmla="val 45311"/>
                <a:gd name="adj2" fmla="val 50000"/>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ctr" defTabSz="914400" fontAlgn="base">
                <a:spcBef>
                  <a:spcPct val="0"/>
                </a:spcBef>
                <a:spcAft>
                  <a:spcPct val="0"/>
                </a:spcAft>
                <a:defRPr/>
              </a:pPr>
              <a:endParaRPr lang="en-US" sz="2400" dirty="0">
                <a:solidFill>
                  <a:prstClr val="black"/>
                </a:solidFill>
                <a:ea typeface="ＭＳ Ｐゴシック" pitchFamily="34" charset="-128"/>
              </a:endParaRPr>
            </a:p>
          </p:txBody>
        </p:sp>
        <p:sp>
          <p:nvSpPr>
            <p:cNvPr id="30" name="TextBox 29"/>
            <p:cNvSpPr txBox="1"/>
            <p:nvPr/>
          </p:nvSpPr>
          <p:spPr bwMode="auto">
            <a:xfrm>
              <a:off x="1554163" y="1698625"/>
              <a:ext cx="593725" cy="307975"/>
            </a:xfrm>
            <a:prstGeom prst="rect">
              <a:avLst/>
            </a:prstGeom>
            <a:solidFill>
              <a:schemeClr val="accent1">
                <a:lumMod val="20000"/>
                <a:lumOff val="80000"/>
              </a:schemeClr>
            </a:solidFill>
          </p:spPr>
          <p:txBody>
            <a:bodyPr wrap="none">
              <a:spAutoFit/>
            </a:bodyPr>
            <a:lstStyle/>
            <a:p>
              <a:pPr defTabSz="914400" fontAlgn="base">
                <a:spcBef>
                  <a:spcPct val="0"/>
                </a:spcBef>
                <a:spcAft>
                  <a:spcPct val="0"/>
                </a:spcAft>
                <a:defRPr/>
              </a:pPr>
              <a:r>
                <a:rPr lang="en-US" sz="1400" b="1" dirty="0">
                  <a:solidFill>
                    <a:srgbClr val="1F497D"/>
                  </a:solidFill>
                  <a:latin typeface="Arial" charset="0"/>
                  <a:ea typeface="ＭＳ Ｐゴシック" charset="0"/>
                  <a:cs typeface="ＭＳ Ｐゴシック" charset="0"/>
                </a:rPr>
                <a:t>Print</a:t>
              </a:r>
            </a:p>
          </p:txBody>
        </p:sp>
        <p:sp>
          <p:nvSpPr>
            <p:cNvPr id="31" name="TextBox 30"/>
            <p:cNvSpPr txBox="1"/>
            <p:nvPr/>
          </p:nvSpPr>
          <p:spPr bwMode="auto">
            <a:xfrm>
              <a:off x="1554163" y="3771900"/>
              <a:ext cx="731837" cy="307975"/>
            </a:xfrm>
            <a:prstGeom prst="rect">
              <a:avLst/>
            </a:prstGeom>
            <a:solidFill>
              <a:schemeClr val="accent1">
                <a:lumMod val="20000"/>
                <a:lumOff val="80000"/>
              </a:schemeClr>
            </a:solidFill>
          </p:spPr>
          <p:txBody>
            <a:bodyPr wrap="none">
              <a:spAutoFit/>
            </a:bodyPr>
            <a:lstStyle/>
            <a:p>
              <a:pPr defTabSz="914400" fontAlgn="base">
                <a:spcBef>
                  <a:spcPct val="0"/>
                </a:spcBef>
                <a:spcAft>
                  <a:spcPct val="0"/>
                </a:spcAft>
                <a:defRPr/>
              </a:pPr>
              <a:r>
                <a:rPr lang="en-US" sz="1400" b="1" dirty="0">
                  <a:solidFill>
                    <a:srgbClr val="1F497D"/>
                  </a:solidFill>
                  <a:latin typeface="Arial" charset="0"/>
                  <a:ea typeface="ＭＳ Ｐゴシック" charset="0"/>
                  <a:cs typeface="ＭＳ Ｐゴシック" charset="0"/>
                </a:rPr>
                <a:t>Digital</a:t>
              </a:r>
            </a:p>
          </p:txBody>
        </p:sp>
        <p:sp>
          <p:nvSpPr>
            <p:cNvPr id="32" name="TextBox 31"/>
            <p:cNvSpPr txBox="1"/>
            <p:nvPr/>
          </p:nvSpPr>
          <p:spPr bwMode="auto">
            <a:xfrm>
              <a:off x="6164263" y="2995613"/>
              <a:ext cx="958850" cy="307975"/>
            </a:xfrm>
            <a:prstGeom prst="rect">
              <a:avLst/>
            </a:prstGeom>
            <a:solidFill>
              <a:schemeClr val="accent1">
                <a:lumMod val="20000"/>
                <a:lumOff val="80000"/>
              </a:schemeClr>
            </a:solidFill>
          </p:spPr>
          <p:txBody>
            <a:bodyPr wrap="none">
              <a:spAutoFit/>
            </a:bodyPr>
            <a:lstStyle/>
            <a:p>
              <a:pPr defTabSz="914400" fontAlgn="base">
                <a:spcBef>
                  <a:spcPct val="0"/>
                </a:spcBef>
                <a:spcAft>
                  <a:spcPct val="0"/>
                </a:spcAft>
                <a:defRPr/>
              </a:pPr>
              <a:r>
                <a:rPr lang="en-US" sz="1400" b="1" dirty="0">
                  <a:solidFill>
                    <a:srgbClr val="1F497D"/>
                  </a:solidFill>
                  <a:latin typeface="Arial" charset="0"/>
                  <a:ea typeface="ＭＳ Ｐゴシック" charset="0"/>
                  <a:cs typeface="ＭＳ Ｐゴシック" charset="0"/>
                </a:rPr>
                <a:t>Licensed</a:t>
              </a:r>
            </a:p>
          </p:txBody>
        </p:sp>
      </p:grpSp>
      <p:pic>
        <p:nvPicPr>
          <p:cNvPr id="33" name="Picture 2"/>
          <p:cNvPicPr>
            <a:picLocks noChangeAspect="1" noChangeArrowheads="1"/>
          </p:cNvPicPr>
          <p:nvPr/>
        </p:nvPicPr>
        <p:blipFill>
          <a:blip r:embed="rId5" cstate="print"/>
          <a:srcRect/>
          <a:stretch>
            <a:fillRect/>
          </a:stretch>
        </p:blipFill>
        <p:spPr bwMode="auto">
          <a:xfrm>
            <a:off x="157162" y="4687559"/>
            <a:ext cx="4338637" cy="2018041"/>
          </a:xfrm>
          <a:prstGeom prst="rect">
            <a:avLst/>
          </a:prstGeom>
          <a:noFill/>
          <a:ln w="9525">
            <a:noFill/>
            <a:miter lim="800000"/>
            <a:headEnd/>
            <a:tailEnd/>
          </a:ln>
        </p:spPr>
      </p:pic>
      <p:pic>
        <p:nvPicPr>
          <p:cNvPr id="34" name="Picture 3"/>
          <p:cNvPicPr>
            <a:picLocks noChangeAspect="1" noChangeArrowheads="1"/>
          </p:cNvPicPr>
          <p:nvPr/>
        </p:nvPicPr>
        <p:blipFill>
          <a:blip r:embed="rId6" cstate="print"/>
          <a:srcRect/>
          <a:stretch>
            <a:fillRect/>
          </a:stretch>
        </p:blipFill>
        <p:spPr bwMode="auto">
          <a:xfrm>
            <a:off x="4495800" y="4743450"/>
            <a:ext cx="4468814" cy="19621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nodeType="withEffect">
                                  <p:stCondLst>
                                    <p:cond delay="0"/>
                                  </p:stCondLst>
                                  <p:childTnLst>
                                    <p:animMotion origin="layout" path="M 4.44444E-6 2.87697E-6 L 0.14757 -0.56568 " pathEditMode="relative" rAng="0" ptsTypes="AA">
                                      <p:cBhvr>
                                        <p:cTn id="6" dur="2000" fill="hold"/>
                                        <p:tgtEl>
                                          <p:spTgt spid="3"/>
                                        </p:tgtEl>
                                        <p:attrNameLst>
                                          <p:attrName>ppt_x</p:attrName>
                                          <p:attrName>ppt_y</p:attrName>
                                        </p:attrNameLst>
                                      </p:cBhvr>
                                      <p:rCtr x="74" y="-283"/>
                                    </p:animMotion>
                                  </p:childTnLst>
                                </p:cTn>
                              </p:par>
                              <p:par>
                                <p:cTn id="7" presetID="10" presetClass="exit" presetSubtype="0" fill="hold" nodeType="withEffect">
                                  <p:stCondLst>
                                    <p:cond delay="0"/>
                                  </p:stCondLst>
                                  <p:childTnLst>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dissolve">
                                      <p:cBhvr>
                                        <p:cTn id="13" dur="500"/>
                                        <p:tgtEl>
                                          <p:spTgt spid="33"/>
                                        </p:tgtEl>
                                      </p:cBhvr>
                                    </p:animEffect>
                                  </p:childTnLst>
                                </p:cTn>
                              </p:par>
                              <p:par>
                                <p:cTn id="14" presetID="9"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3479800" y="2408238"/>
            <a:ext cx="4953000" cy="3505200"/>
            <a:chOff x="3479800" y="2408238"/>
            <a:chExt cx="4953000" cy="3505200"/>
          </a:xfrm>
        </p:grpSpPr>
        <p:sp>
          <p:nvSpPr>
            <p:cNvPr id="4" name="Rounded Rectangle 3"/>
            <p:cNvSpPr>
              <a:spLocks noChangeArrowheads="1"/>
            </p:cNvSpPr>
            <p:nvPr/>
          </p:nvSpPr>
          <p:spPr bwMode="auto">
            <a:xfrm>
              <a:off x="3479800" y="3398838"/>
              <a:ext cx="4953000" cy="2514600"/>
            </a:xfrm>
            <a:prstGeom prst="roundRect">
              <a:avLst>
                <a:gd name="adj" fmla="val 5546"/>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wrap="none" lIns="3200400" anchor="ctr"/>
            <a:lstStyle/>
            <a:p>
              <a:pPr defTabSz="914400" fontAlgn="base">
                <a:spcAft>
                  <a:spcPct val="0"/>
                </a:spcAft>
                <a:defRPr/>
              </a:pPr>
              <a:r>
                <a:rPr lang="en-US" dirty="0">
                  <a:solidFill>
                    <a:srgbClr val="9BBB59">
                      <a:lumMod val="75000"/>
                    </a:srgbClr>
                  </a:solidFill>
                  <a:ea typeface="ＭＳ Ｐゴシック" pitchFamily="34" charset="-128"/>
                </a:rPr>
                <a:t>Platform </a:t>
              </a:r>
              <a:br>
                <a:rPr lang="en-US" dirty="0">
                  <a:solidFill>
                    <a:srgbClr val="9BBB59">
                      <a:lumMod val="75000"/>
                    </a:srgbClr>
                  </a:solidFill>
                  <a:ea typeface="ＭＳ Ｐゴシック" pitchFamily="34" charset="-128"/>
                </a:rPr>
              </a:br>
              <a:r>
                <a:rPr lang="en-US" dirty="0">
                  <a:solidFill>
                    <a:srgbClr val="9BBB59">
                      <a:lumMod val="75000"/>
                    </a:srgbClr>
                  </a:solidFill>
                  <a:ea typeface="ＭＳ Ｐゴシック" pitchFamily="34" charset="-128"/>
                </a:rPr>
                <a:t>Management</a:t>
              </a:r>
            </a:p>
          </p:txBody>
        </p:sp>
        <p:sp>
          <p:nvSpPr>
            <p:cNvPr id="8" name="Rounded Rectangle 7"/>
            <p:cNvSpPr>
              <a:spLocks noChangeArrowheads="1"/>
            </p:cNvSpPr>
            <p:nvPr/>
          </p:nvSpPr>
          <p:spPr bwMode="auto">
            <a:xfrm>
              <a:off x="3479800" y="2408238"/>
              <a:ext cx="4953000" cy="914400"/>
            </a:xfrm>
            <a:prstGeom prst="roundRect">
              <a:avLst>
                <a:gd name="adj" fmla="val 31514"/>
              </a:avLst>
            </a:prstGeom>
            <a:gradFill rotWithShape="1">
              <a:gsLst>
                <a:gs pos="0">
                  <a:srgbClr val="7B57A8"/>
                </a:gs>
                <a:gs pos="20000">
                  <a:srgbClr val="7B58A6"/>
                </a:gs>
                <a:gs pos="100000">
                  <a:srgbClr val="5D417E"/>
                </a:gs>
              </a:gsLst>
              <a:lin ang="5400000"/>
            </a:gradFill>
            <a:ln w="9525">
              <a:solidFill>
                <a:srgbClr val="7D60A0"/>
              </a:solidFill>
              <a:round/>
              <a:headEnd/>
              <a:tailEnd/>
            </a:ln>
            <a:effectLst>
              <a:outerShdw dist="23000" dir="5400000" rotWithShape="0">
                <a:srgbClr val="808080">
                  <a:alpha val="34998"/>
                </a:srgbClr>
              </a:outerShdw>
            </a:effectLst>
          </p:spPr>
          <p:txBody>
            <a:bodyPr wrap="none" anchor="b"/>
            <a:lstStyle/>
            <a:p>
              <a:pPr algn="ctr" defTabSz="914400" fontAlgn="base">
                <a:spcAft>
                  <a:spcPct val="0"/>
                </a:spcAft>
                <a:defRPr/>
              </a:pPr>
              <a:r>
                <a:rPr lang="en-US" dirty="0">
                  <a:solidFill>
                    <a:prstClr val="black"/>
                  </a:solidFill>
                  <a:ea typeface="ＭＳ Ｐゴシック" pitchFamily="34" charset="-128"/>
                </a:rPr>
                <a:t>App Gallery</a:t>
              </a:r>
            </a:p>
          </p:txBody>
        </p:sp>
        <p:grpSp>
          <p:nvGrpSpPr>
            <p:cNvPr id="3" name="Group 11"/>
            <p:cNvGrpSpPr>
              <a:grpSpLocks/>
            </p:cNvGrpSpPr>
            <p:nvPr/>
          </p:nvGrpSpPr>
          <p:grpSpPr bwMode="auto">
            <a:xfrm>
              <a:off x="3632200" y="4313238"/>
              <a:ext cx="2895600" cy="685800"/>
              <a:chOff x="3632200" y="4313238"/>
              <a:chExt cx="2895600" cy="685800"/>
            </a:xfrm>
          </p:grpSpPr>
          <p:sp>
            <p:nvSpPr>
              <p:cNvPr id="6" name="Rounded Rectangle 5"/>
              <p:cNvSpPr>
                <a:spLocks noChangeArrowheads="1"/>
              </p:cNvSpPr>
              <p:nvPr/>
            </p:nvSpPr>
            <p:spPr bwMode="auto">
              <a:xfrm>
                <a:off x="3632200" y="4313238"/>
                <a:ext cx="2895600" cy="6858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C0504D"/>
                    </a:solidFill>
                    <a:ea typeface="ＭＳ Ｐゴシック" pitchFamily="34" charset="-128"/>
                  </a:rPr>
                  <a:t>Data</a:t>
                </a:r>
              </a:p>
            </p:txBody>
          </p:sp>
          <p:pic>
            <p:nvPicPr>
              <p:cNvPr id="9" name="Picture 8" descr="worldcatlogo-gray.png"/>
              <p:cNvPicPr>
                <a:picLocks noChangeAspect="1"/>
              </p:cNvPicPr>
              <p:nvPr/>
            </p:nvPicPr>
            <p:blipFill>
              <a:blip r:embed="rId3" cstate="print">
                <a:duotone>
                  <a:schemeClr val="accent2">
                    <a:shade val="45000"/>
                    <a:satMod val="135000"/>
                  </a:schemeClr>
                  <a:prstClr val="white"/>
                </a:duotone>
              </a:blip>
              <a:srcRect l="16364" t="7273" r="12727" b="3636"/>
              <a:stretch>
                <a:fillRect/>
              </a:stretch>
            </p:blipFill>
            <p:spPr>
              <a:xfrm>
                <a:off x="5918200" y="4419893"/>
                <a:ext cx="533400" cy="502627"/>
              </a:xfrm>
              <a:prstGeom prst="rect">
                <a:avLst/>
              </a:prstGeom>
            </p:spPr>
          </p:pic>
        </p:grpSp>
        <p:sp>
          <p:nvSpPr>
            <p:cNvPr id="5" name="Rounded Rectangle 4"/>
            <p:cNvSpPr>
              <a:spLocks noChangeArrowheads="1"/>
            </p:cNvSpPr>
            <p:nvPr/>
          </p:nvSpPr>
          <p:spPr bwMode="auto">
            <a:xfrm>
              <a:off x="3632200" y="5075238"/>
              <a:ext cx="2895600" cy="685800"/>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4F81BD">
                      <a:lumMod val="75000"/>
                    </a:srgbClr>
                  </a:solidFill>
                  <a:ea typeface="ＭＳ Ｐゴシック" pitchFamily="34" charset="-128"/>
                </a:rPr>
                <a:t>Infrastructure</a:t>
              </a:r>
            </a:p>
          </p:txBody>
        </p:sp>
      </p:grpSp>
      <p:pic>
        <p:nvPicPr>
          <p:cNvPr id="25603" name="Picture 12" descr="worldshare-platform.png"/>
          <p:cNvPicPr>
            <a:picLocks noChangeAspect="1"/>
          </p:cNvPicPr>
          <p:nvPr/>
        </p:nvPicPr>
        <p:blipFill>
          <a:blip r:embed="rId4" cstate="print"/>
          <a:srcRect t="30000" b="39999"/>
          <a:stretch>
            <a:fillRect/>
          </a:stretch>
        </p:blipFill>
        <p:spPr bwMode="auto">
          <a:xfrm>
            <a:off x="512763" y="238125"/>
            <a:ext cx="3490912" cy="809625"/>
          </a:xfrm>
          <a:prstGeom prst="rect">
            <a:avLst/>
          </a:prstGeom>
          <a:noFill/>
          <a:ln w="9525">
            <a:noFill/>
            <a:miter lim="800000"/>
            <a:headEnd/>
            <a:tailEnd/>
          </a:ln>
        </p:spPr>
      </p:pic>
      <p:sp>
        <p:nvSpPr>
          <p:cNvPr id="45" name="Rounded Rectangle 44"/>
          <p:cNvSpPr>
            <a:spLocks noChangeArrowheads="1"/>
          </p:cNvSpPr>
          <p:nvPr/>
        </p:nvSpPr>
        <p:spPr bwMode="auto">
          <a:xfrm>
            <a:off x="3632200" y="3551238"/>
            <a:ext cx="2895600" cy="685800"/>
          </a:xfrm>
          <a:prstGeom prst="roundRect">
            <a:avLst>
              <a:gd name="adj" fmla="val 16667"/>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F79646">
                    <a:lumMod val="75000"/>
                  </a:srgbClr>
                </a:solidFill>
                <a:ea typeface="ＭＳ Ｐゴシック" pitchFamily="34" charset="-128"/>
              </a:rPr>
              <a:t>Web Services</a:t>
            </a:r>
          </a:p>
        </p:txBody>
      </p:sp>
      <p:grpSp>
        <p:nvGrpSpPr>
          <p:cNvPr id="10" name="Group 12"/>
          <p:cNvGrpSpPr>
            <a:grpSpLocks/>
          </p:cNvGrpSpPr>
          <p:nvPr/>
        </p:nvGrpSpPr>
        <p:grpSpPr bwMode="auto">
          <a:xfrm>
            <a:off x="157163" y="1227138"/>
            <a:ext cx="8807450" cy="4805362"/>
            <a:chOff x="165658" y="1256322"/>
            <a:chExt cx="8807508" cy="4804396"/>
          </a:xfrm>
        </p:grpSpPr>
        <p:sp>
          <p:nvSpPr>
            <p:cNvPr id="7" name="Rounded Rectangle 6"/>
            <p:cNvSpPr>
              <a:spLocks noChangeArrowheads="1"/>
            </p:cNvSpPr>
            <p:nvPr/>
          </p:nvSpPr>
          <p:spPr bwMode="auto">
            <a:xfrm>
              <a:off x="3632781" y="3551386"/>
              <a:ext cx="2895619" cy="685662"/>
            </a:xfrm>
            <a:prstGeom prst="roundRect">
              <a:avLst>
                <a:gd name="adj" fmla="val 16667"/>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F79646">
                      <a:lumMod val="75000"/>
                    </a:srgbClr>
                  </a:solidFill>
                  <a:ea typeface="ＭＳ Ｐゴシック" pitchFamily="34" charset="-128"/>
                </a:rPr>
                <a:t>Web Services</a:t>
              </a:r>
            </a:p>
          </p:txBody>
        </p:sp>
        <p:sp>
          <p:nvSpPr>
            <p:cNvPr id="25607" name="Rectangle 10"/>
            <p:cNvSpPr>
              <a:spLocks noChangeArrowheads="1"/>
            </p:cNvSpPr>
            <p:nvPr/>
          </p:nvSpPr>
          <p:spPr bwMode="auto">
            <a:xfrm>
              <a:off x="443940" y="1692275"/>
              <a:ext cx="1751013" cy="1168400"/>
            </a:xfrm>
            <a:prstGeom prst="rect">
              <a:avLst/>
            </a:prstGeom>
            <a:noFill/>
            <a:ln w="9525">
              <a:noFill/>
              <a:miter lim="800000"/>
              <a:headEnd/>
              <a:tailEnd/>
            </a:ln>
          </p:spPr>
          <p:txBody>
            <a:bodyPr>
              <a:spAutoFit/>
            </a:bodyPr>
            <a:lstStyle/>
            <a:p>
              <a:pPr defTabSz="914400" fontAlgn="base">
                <a:spcBef>
                  <a:spcPct val="0"/>
                </a:spcBef>
                <a:spcAft>
                  <a:spcPct val="0"/>
                </a:spcAft>
              </a:pPr>
              <a:r>
                <a:rPr lang="en-US" sz="1400" dirty="0">
                  <a:solidFill>
                    <a:prstClr val="white"/>
                  </a:solidFill>
                  <a:latin typeface="Arial" pitchFamily="34" charset="0"/>
                  <a:ea typeface="ＭＳ Ｐゴシック" pitchFamily="34" charset="-128"/>
                </a:rPr>
                <a:t>Flexible, open platform for the community to share applications and innovation</a:t>
              </a:r>
            </a:p>
          </p:txBody>
        </p:sp>
        <p:sp>
          <p:nvSpPr>
            <p:cNvPr id="12" name="Rectangle 11"/>
            <p:cNvSpPr/>
            <p:nvPr/>
          </p:nvSpPr>
          <p:spPr>
            <a:xfrm>
              <a:off x="165658" y="1256322"/>
              <a:ext cx="8807508" cy="48043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dirty="0">
                <a:solidFill>
                  <a:prstClr val="white"/>
                </a:solidFill>
              </a:endParaRPr>
            </a:p>
          </p:txBody>
        </p:sp>
        <p:pic>
          <p:nvPicPr>
            <p:cNvPr id="25609" name="Picture 20" descr="process"/>
            <p:cNvPicPr>
              <a:picLocks noChangeAspect="1" noChangeArrowheads="1"/>
            </p:cNvPicPr>
            <p:nvPr/>
          </p:nvPicPr>
          <p:blipFill>
            <a:blip r:embed="rId5" cstate="print"/>
            <a:srcRect/>
            <a:stretch>
              <a:fillRect/>
            </a:stretch>
          </p:blipFill>
          <p:spPr bwMode="auto">
            <a:xfrm>
              <a:off x="522320" y="1538664"/>
              <a:ext cx="402599" cy="402599"/>
            </a:xfrm>
            <a:prstGeom prst="rect">
              <a:avLst/>
            </a:prstGeom>
            <a:noFill/>
            <a:ln w="9525">
              <a:noFill/>
              <a:miter lim="800000"/>
              <a:headEnd/>
              <a:tailEnd/>
            </a:ln>
          </p:spPr>
        </p:pic>
        <p:pic>
          <p:nvPicPr>
            <p:cNvPr id="25610" name="Picture 20" descr="process"/>
            <p:cNvPicPr>
              <a:picLocks noChangeAspect="1" noChangeArrowheads="1"/>
            </p:cNvPicPr>
            <p:nvPr/>
          </p:nvPicPr>
          <p:blipFill>
            <a:blip r:embed="rId5" cstate="print"/>
            <a:srcRect/>
            <a:stretch>
              <a:fillRect/>
            </a:stretch>
          </p:blipFill>
          <p:spPr bwMode="auto">
            <a:xfrm>
              <a:off x="522320" y="2260417"/>
              <a:ext cx="402599" cy="402599"/>
            </a:xfrm>
            <a:prstGeom prst="rect">
              <a:avLst/>
            </a:prstGeom>
            <a:noFill/>
            <a:ln w="9525">
              <a:noFill/>
              <a:miter lim="800000"/>
              <a:headEnd/>
              <a:tailEnd/>
            </a:ln>
          </p:spPr>
        </p:pic>
        <p:pic>
          <p:nvPicPr>
            <p:cNvPr id="25611" name="Picture 21" descr="process"/>
            <p:cNvPicPr>
              <a:picLocks noChangeAspect="1" noChangeArrowheads="1"/>
            </p:cNvPicPr>
            <p:nvPr/>
          </p:nvPicPr>
          <p:blipFill>
            <a:blip r:embed="rId5" cstate="print"/>
            <a:srcRect/>
            <a:stretch>
              <a:fillRect/>
            </a:stretch>
          </p:blipFill>
          <p:spPr bwMode="auto">
            <a:xfrm>
              <a:off x="522320" y="2933309"/>
              <a:ext cx="402599" cy="402599"/>
            </a:xfrm>
            <a:prstGeom prst="rect">
              <a:avLst/>
            </a:prstGeom>
            <a:noFill/>
            <a:ln w="9525">
              <a:noFill/>
              <a:miter lim="800000"/>
              <a:headEnd/>
              <a:tailEnd/>
            </a:ln>
          </p:spPr>
        </p:pic>
        <p:pic>
          <p:nvPicPr>
            <p:cNvPr id="25612" name="Picture 23" descr="process"/>
            <p:cNvPicPr>
              <a:picLocks noChangeAspect="1" noChangeArrowheads="1"/>
            </p:cNvPicPr>
            <p:nvPr/>
          </p:nvPicPr>
          <p:blipFill>
            <a:blip r:embed="rId5" cstate="print"/>
            <a:srcRect/>
            <a:stretch>
              <a:fillRect/>
            </a:stretch>
          </p:blipFill>
          <p:spPr bwMode="auto">
            <a:xfrm>
              <a:off x="522320" y="3710555"/>
              <a:ext cx="402599" cy="402599"/>
            </a:xfrm>
            <a:prstGeom prst="rect">
              <a:avLst/>
            </a:prstGeom>
            <a:noFill/>
            <a:ln w="9525">
              <a:noFill/>
              <a:miter lim="800000"/>
              <a:headEnd/>
              <a:tailEnd/>
            </a:ln>
          </p:spPr>
        </p:pic>
        <p:pic>
          <p:nvPicPr>
            <p:cNvPr id="25613" name="Picture 24" descr="process"/>
            <p:cNvPicPr>
              <a:picLocks noChangeAspect="1" noChangeArrowheads="1"/>
            </p:cNvPicPr>
            <p:nvPr/>
          </p:nvPicPr>
          <p:blipFill>
            <a:blip r:embed="rId5" cstate="print"/>
            <a:srcRect/>
            <a:stretch>
              <a:fillRect/>
            </a:stretch>
          </p:blipFill>
          <p:spPr bwMode="auto">
            <a:xfrm>
              <a:off x="4927722" y="1538664"/>
              <a:ext cx="402599" cy="402599"/>
            </a:xfrm>
            <a:prstGeom prst="rect">
              <a:avLst/>
            </a:prstGeom>
            <a:noFill/>
            <a:ln w="9525">
              <a:noFill/>
              <a:miter lim="800000"/>
              <a:headEnd/>
              <a:tailEnd/>
            </a:ln>
          </p:spPr>
        </p:pic>
        <p:pic>
          <p:nvPicPr>
            <p:cNvPr id="25614" name="Picture 25" descr="process"/>
            <p:cNvPicPr>
              <a:picLocks noChangeAspect="1" noChangeArrowheads="1"/>
            </p:cNvPicPr>
            <p:nvPr/>
          </p:nvPicPr>
          <p:blipFill>
            <a:blip r:embed="rId5" cstate="print"/>
            <a:srcRect/>
            <a:stretch>
              <a:fillRect/>
            </a:stretch>
          </p:blipFill>
          <p:spPr bwMode="auto">
            <a:xfrm>
              <a:off x="4927722" y="2260417"/>
              <a:ext cx="402599" cy="402599"/>
            </a:xfrm>
            <a:prstGeom prst="rect">
              <a:avLst/>
            </a:prstGeom>
            <a:noFill/>
            <a:ln w="9525">
              <a:noFill/>
              <a:miter lim="800000"/>
              <a:headEnd/>
              <a:tailEnd/>
            </a:ln>
          </p:spPr>
        </p:pic>
        <p:pic>
          <p:nvPicPr>
            <p:cNvPr id="25615" name="Picture 26" descr="process"/>
            <p:cNvPicPr>
              <a:picLocks noChangeAspect="1" noChangeArrowheads="1"/>
            </p:cNvPicPr>
            <p:nvPr/>
          </p:nvPicPr>
          <p:blipFill>
            <a:blip r:embed="rId5" cstate="print"/>
            <a:srcRect/>
            <a:stretch>
              <a:fillRect/>
            </a:stretch>
          </p:blipFill>
          <p:spPr bwMode="auto">
            <a:xfrm>
              <a:off x="522320" y="4472719"/>
              <a:ext cx="402599" cy="402599"/>
            </a:xfrm>
            <a:prstGeom prst="rect">
              <a:avLst/>
            </a:prstGeom>
            <a:noFill/>
            <a:ln w="9525">
              <a:noFill/>
              <a:miter lim="800000"/>
              <a:headEnd/>
              <a:tailEnd/>
            </a:ln>
          </p:spPr>
        </p:pic>
        <p:pic>
          <p:nvPicPr>
            <p:cNvPr id="25616" name="Picture 27" descr="process"/>
            <p:cNvPicPr>
              <a:picLocks noChangeAspect="1" noChangeArrowheads="1"/>
            </p:cNvPicPr>
            <p:nvPr/>
          </p:nvPicPr>
          <p:blipFill>
            <a:blip r:embed="rId5" cstate="print"/>
            <a:srcRect/>
            <a:stretch>
              <a:fillRect/>
            </a:stretch>
          </p:blipFill>
          <p:spPr bwMode="auto">
            <a:xfrm>
              <a:off x="4927722" y="2922796"/>
              <a:ext cx="402599" cy="402599"/>
            </a:xfrm>
            <a:prstGeom prst="rect">
              <a:avLst/>
            </a:prstGeom>
            <a:noFill/>
            <a:ln w="9525">
              <a:noFill/>
              <a:miter lim="800000"/>
              <a:headEnd/>
              <a:tailEnd/>
            </a:ln>
          </p:spPr>
        </p:pic>
        <p:pic>
          <p:nvPicPr>
            <p:cNvPr id="25617" name="Picture 29" descr="process"/>
            <p:cNvPicPr>
              <a:picLocks noChangeAspect="1" noChangeArrowheads="1"/>
            </p:cNvPicPr>
            <p:nvPr/>
          </p:nvPicPr>
          <p:blipFill>
            <a:blip r:embed="rId5" cstate="print"/>
            <a:srcRect/>
            <a:stretch>
              <a:fillRect/>
            </a:stretch>
          </p:blipFill>
          <p:spPr bwMode="auto">
            <a:xfrm>
              <a:off x="4927722" y="3729866"/>
              <a:ext cx="402599" cy="402599"/>
            </a:xfrm>
            <a:prstGeom prst="rect">
              <a:avLst/>
            </a:prstGeom>
            <a:noFill/>
            <a:ln w="9525">
              <a:noFill/>
              <a:miter lim="800000"/>
              <a:headEnd/>
              <a:tailEnd/>
            </a:ln>
          </p:spPr>
        </p:pic>
        <p:pic>
          <p:nvPicPr>
            <p:cNvPr id="25618" name="Picture 30" descr="process"/>
            <p:cNvPicPr>
              <a:picLocks noChangeAspect="1" noChangeArrowheads="1"/>
            </p:cNvPicPr>
            <p:nvPr/>
          </p:nvPicPr>
          <p:blipFill>
            <a:blip r:embed="rId5" cstate="print"/>
            <a:srcRect/>
            <a:stretch>
              <a:fillRect/>
            </a:stretch>
          </p:blipFill>
          <p:spPr bwMode="auto">
            <a:xfrm>
              <a:off x="4927722" y="4470713"/>
              <a:ext cx="402599" cy="402599"/>
            </a:xfrm>
            <a:prstGeom prst="rect">
              <a:avLst/>
            </a:prstGeom>
            <a:noFill/>
            <a:ln w="9525">
              <a:noFill/>
              <a:miter lim="800000"/>
              <a:headEnd/>
              <a:tailEnd/>
            </a:ln>
          </p:spPr>
        </p:pic>
        <p:sp>
          <p:nvSpPr>
            <p:cNvPr id="25619" name="Content Placeholder 2"/>
            <p:cNvSpPr txBox="1">
              <a:spLocks/>
            </p:cNvSpPr>
            <p:nvPr/>
          </p:nvSpPr>
          <p:spPr bwMode="auto">
            <a:xfrm>
              <a:off x="5403448" y="3729866"/>
              <a:ext cx="2851864" cy="437759"/>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OpenURL Web Services</a:t>
              </a:r>
              <a:br>
                <a:rPr lang="en-US" b="1" dirty="0">
                  <a:solidFill>
                    <a:srgbClr val="455560"/>
                  </a:solidFill>
                  <a:latin typeface="Arial" pitchFamily="34" charset="0"/>
                  <a:ea typeface="ＭＳ Ｐゴシック" pitchFamily="34" charset="-128"/>
                  <a:cs typeface="Arial" pitchFamily="34" charset="0"/>
                </a:rPr>
              </a:br>
              <a:endParaRPr lang="en-US" b="1" dirty="0">
                <a:solidFill>
                  <a:srgbClr val="455560"/>
                </a:solidFill>
                <a:latin typeface="Arial" pitchFamily="34" charset="0"/>
                <a:ea typeface="ＭＳ Ｐゴシック" pitchFamily="34" charset="-128"/>
                <a:cs typeface="Arial" pitchFamily="34" charset="0"/>
              </a:endParaRPr>
            </a:p>
          </p:txBody>
        </p:sp>
        <p:sp>
          <p:nvSpPr>
            <p:cNvPr id="25620" name="Content Placeholder 2"/>
            <p:cNvSpPr txBox="1">
              <a:spLocks/>
            </p:cNvSpPr>
            <p:nvPr/>
          </p:nvSpPr>
          <p:spPr bwMode="auto">
            <a:xfrm>
              <a:off x="5403448" y="4403853"/>
              <a:ext cx="3514497" cy="511540"/>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err="1">
                  <a:solidFill>
                    <a:srgbClr val="455560"/>
                  </a:solidFill>
                  <a:latin typeface="Arial" pitchFamily="34" charset="0"/>
                  <a:ea typeface="ＭＳ Ｐゴシック" pitchFamily="34" charset="-128"/>
                  <a:cs typeface="Arial" pitchFamily="34" charset="0"/>
                </a:rPr>
                <a:t>QuestionPoint</a:t>
              </a:r>
              <a:r>
                <a:rPr lang="en-US" b="1" dirty="0">
                  <a:solidFill>
                    <a:srgbClr val="455560"/>
                  </a:solidFill>
                  <a:latin typeface="Arial" pitchFamily="34" charset="0"/>
                  <a:ea typeface="ＭＳ Ｐゴシック" pitchFamily="34" charset="-128"/>
                  <a:cs typeface="Arial" pitchFamily="34" charset="0"/>
                </a:rPr>
                <a:t> </a:t>
              </a:r>
              <a:r>
                <a:rPr lang="en-US" b="1" dirty="0" smtClean="0">
                  <a:solidFill>
                    <a:srgbClr val="455560"/>
                  </a:solidFill>
                  <a:latin typeface="Arial" pitchFamily="34" charset="0"/>
                  <a:ea typeface="ＭＳ Ｐゴシック" pitchFamily="34" charset="-128"/>
                  <a:cs typeface="Arial" pitchFamily="34" charset="0"/>
                </a:rPr>
                <a:t>knowledge base </a:t>
              </a:r>
              <a:r>
                <a:rPr lang="en-US" b="1" dirty="0">
                  <a:solidFill>
                    <a:srgbClr val="455560"/>
                  </a:solidFill>
                  <a:latin typeface="Arial" pitchFamily="34" charset="0"/>
                  <a:ea typeface="ＭＳ Ｐゴシック" pitchFamily="34" charset="-128"/>
                  <a:cs typeface="Arial" pitchFamily="34" charset="0"/>
                </a:rPr>
                <a:t>Web Services</a:t>
              </a:r>
            </a:p>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
              </a:r>
              <a:br>
                <a:rPr lang="en-US" b="1" dirty="0">
                  <a:solidFill>
                    <a:srgbClr val="455560"/>
                  </a:solidFill>
                  <a:latin typeface="Arial" pitchFamily="34" charset="0"/>
                  <a:ea typeface="ＭＳ Ｐゴシック" pitchFamily="34" charset="-128"/>
                  <a:cs typeface="Arial" pitchFamily="34" charset="0"/>
                </a:rPr>
              </a:br>
              <a:endParaRPr lang="en-US" b="1" dirty="0">
                <a:solidFill>
                  <a:srgbClr val="455560"/>
                </a:solidFill>
                <a:latin typeface="Arial" pitchFamily="34" charset="0"/>
                <a:ea typeface="ＭＳ Ｐゴシック" pitchFamily="34" charset="-128"/>
                <a:cs typeface="Arial" pitchFamily="34" charset="0"/>
              </a:endParaRPr>
            </a:p>
          </p:txBody>
        </p:sp>
        <p:sp>
          <p:nvSpPr>
            <p:cNvPr id="25621" name="Content Placeholder 2"/>
            <p:cNvSpPr txBox="1">
              <a:spLocks/>
            </p:cNvSpPr>
            <p:nvPr/>
          </p:nvSpPr>
          <p:spPr bwMode="auto">
            <a:xfrm>
              <a:off x="5403449" y="1484193"/>
              <a:ext cx="3555914" cy="511540"/>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Acquisitions Web Services</a:t>
              </a:r>
            </a:p>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
              </a:r>
              <a:br>
                <a:rPr lang="en-US" b="1" dirty="0">
                  <a:solidFill>
                    <a:srgbClr val="455560"/>
                  </a:solidFill>
                  <a:latin typeface="Arial" pitchFamily="34" charset="0"/>
                  <a:ea typeface="ＭＳ Ｐゴシック" pitchFamily="34" charset="-128"/>
                  <a:cs typeface="Arial" pitchFamily="34" charset="0"/>
                </a:rPr>
              </a:br>
              <a:endParaRPr lang="en-US" b="1" dirty="0">
                <a:solidFill>
                  <a:srgbClr val="455560"/>
                </a:solidFill>
                <a:latin typeface="Arial" pitchFamily="34" charset="0"/>
                <a:ea typeface="ＭＳ Ｐゴシック" pitchFamily="34" charset="-128"/>
                <a:cs typeface="Arial" pitchFamily="34" charset="0"/>
              </a:endParaRPr>
            </a:p>
          </p:txBody>
        </p:sp>
        <p:sp>
          <p:nvSpPr>
            <p:cNvPr id="25622" name="Content Placeholder 2"/>
            <p:cNvSpPr txBox="1">
              <a:spLocks/>
            </p:cNvSpPr>
            <p:nvPr/>
          </p:nvSpPr>
          <p:spPr bwMode="auto">
            <a:xfrm>
              <a:off x="5403449" y="2205945"/>
              <a:ext cx="3106007" cy="678917"/>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Circulation Web Services</a:t>
              </a:r>
            </a:p>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
              </a:r>
              <a:br>
                <a:rPr lang="en-US" b="1" dirty="0">
                  <a:solidFill>
                    <a:srgbClr val="455560"/>
                  </a:solidFill>
                  <a:latin typeface="Arial" pitchFamily="34" charset="0"/>
                  <a:ea typeface="ＭＳ Ｐゴシック" pitchFamily="34" charset="-128"/>
                  <a:cs typeface="Arial" pitchFamily="34" charset="0"/>
                </a:rPr>
              </a:br>
              <a:endParaRPr lang="en-US" b="1" dirty="0">
                <a:solidFill>
                  <a:srgbClr val="455560"/>
                </a:solidFill>
                <a:latin typeface="Arial" pitchFamily="34" charset="0"/>
                <a:ea typeface="ＭＳ Ｐゴシック" pitchFamily="34" charset="-128"/>
                <a:cs typeface="Arial" pitchFamily="34" charset="0"/>
              </a:endParaRPr>
            </a:p>
          </p:txBody>
        </p:sp>
        <p:sp>
          <p:nvSpPr>
            <p:cNvPr id="25623" name="Content Placeholder 2"/>
            <p:cNvSpPr txBox="1">
              <a:spLocks/>
            </p:cNvSpPr>
            <p:nvPr/>
          </p:nvSpPr>
          <p:spPr bwMode="auto">
            <a:xfrm>
              <a:off x="945018" y="1484193"/>
              <a:ext cx="3555914" cy="511540"/>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WorldCat Web Services</a:t>
              </a:r>
              <a:br>
                <a:rPr lang="en-US" b="1" dirty="0">
                  <a:solidFill>
                    <a:srgbClr val="455560"/>
                  </a:solidFill>
                  <a:latin typeface="Arial" pitchFamily="34" charset="0"/>
                  <a:ea typeface="ＭＳ Ｐゴシック" pitchFamily="34" charset="-128"/>
                  <a:cs typeface="Arial" pitchFamily="34" charset="0"/>
                </a:rPr>
              </a:br>
              <a:endParaRPr lang="en-US" b="1" dirty="0">
                <a:solidFill>
                  <a:srgbClr val="455560"/>
                </a:solidFill>
                <a:latin typeface="Arial" pitchFamily="34" charset="0"/>
                <a:ea typeface="ＭＳ Ｐゴシック" pitchFamily="34" charset="-128"/>
                <a:cs typeface="Arial" pitchFamily="34" charset="0"/>
              </a:endParaRPr>
            </a:p>
          </p:txBody>
        </p:sp>
        <p:sp>
          <p:nvSpPr>
            <p:cNvPr id="25624" name="Content Placeholder 2"/>
            <p:cNvSpPr txBox="1">
              <a:spLocks/>
            </p:cNvSpPr>
            <p:nvPr/>
          </p:nvSpPr>
          <p:spPr bwMode="auto">
            <a:xfrm>
              <a:off x="945018" y="2260417"/>
              <a:ext cx="3555914" cy="600257"/>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smtClean="0">
                  <a:solidFill>
                    <a:srgbClr val="455560"/>
                  </a:solidFill>
                  <a:latin typeface="Arial" pitchFamily="34" charset="0"/>
                  <a:ea typeface="ＭＳ Ｐゴシック" pitchFamily="34" charset="-128"/>
                  <a:cs typeface="Arial" pitchFamily="34" charset="0"/>
                </a:rPr>
                <a:t>Knowledge base </a:t>
              </a:r>
              <a:r>
                <a:rPr lang="en-US" b="1" dirty="0">
                  <a:solidFill>
                    <a:srgbClr val="455560"/>
                  </a:solidFill>
                  <a:latin typeface="Arial" pitchFamily="34" charset="0"/>
                  <a:ea typeface="ＭＳ Ｐゴシック" pitchFamily="34" charset="-128"/>
                  <a:cs typeface="Arial" pitchFamily="34" charset="0"/>
                </a:rPr>
                <a:t>Web Services</a:t>
              </a:r>
            </a:p>
          </p:txBody>
        </p:sp>
        <p:sp>
          <p:nvSpPr>
            <p:cNvPr id="25625" name="Content Placeholder 2"/>
            <p:cNvSpPr txBox="1">
              <a:spLocks/>
            </p:cNvSpPr>
            <p:nvPr/>
          </p:nvSpPr>
          <p:spPr bwMode="auto">
            <a:xfrm>
              <a:off x="945018" y="2933309"/>
              <a:ext cx="3968968" cy="494277"/>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WorldCat Registry Web Services</a:t>
              </a:r>
              <a:br>
                <a:rPr lang="en-US" b="1" dirty="0">
                  <a:solidFill>
                    <a:srgbClr val="455560"/>
                  </a:solidFill>
                  <a:latin typeface="Arial" pitchFamily="34" charset="0"/>
                  <a:ea typeface="ＭＳ Ｐゴシック" pitchFamily="34" charset="-128"/>
                  <a:cs typeface="Arial" pitchFamily="34" charset="0"/>
                </a:rPr>
              </a:br>
              <a:r>
                <a:rPr lang="en-US" b="1" dirty="0">
                  <a:solidFill>
                    <a:srgbClr val="455560"/>
                  </a:solidFill>
                  <a:latin typeface="Arial" pitchFamily="34" charset="0"/>
                  <a:ea typeface="ＭＳ Ｐゴシック" pitchFamily="34" charset="-128"/>
                  <a:cs typeface="Arial" pitchFamily="34" charset="0"/>
                </a:rPr>
                <a:t/>
              </a:r>
              <a:br>
                <a:rPr lang="en-US" b="1" dirty="0">
                  <a:solidFill>
                    <a:srgbClr val="455560"/>
                  </a:solidFill>
                  <a:latin typeface="Arial" pitchFamily="34" charset="0"/>
                  <a:ea typeface="ＭＳ Ｐゴシック" pitchFamily="34" charset="-128"/>
                  <a:cs typeface="Arial" pitchFamily="34" charset="0"/>
                </a:rPr>
              </a:br>
              <a:endParaRPr lang="en-US" b="1" dirty="0">
                <a:solidFill>
                  <a:srgbClr val="455560"/>
                </a:solidFill>
                <a:latin typeface="Arial" pitchFamily="34" charset="0"/>
                <a:ea typeface="ＭＳ Ｐゴシック" pitchFamily="34" charset="-128"/>
                <a:cs typeface="Arial" pitchFamily="34" charset="0"/>
              </a:endParaRPr>
            </a:p>
          </p:txBody>
        </p:sp>
        <p:sp>
          <p:nvSpPr>
            <p:cNvPr id="25626" name="Content Placeholder 2"/>
            <p:cNvSpPr txBox="1">
              <a:spLocks/>
            </p:cNvSpPr>
            <p:nvPr/>
          </p:nvSpPr>
          <p:spPr bwMode="auto">
            <a:xfrm>
              <a:off x="945018" y="3656084"/>
              <a:ext cx="3555914" cy="511540"/>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WorldCat Identities Web Services</a:t>
              </a:r>
            </a:p>
          </p:txBody>
        </p:sp>
        <p:sp>
          <p:nvSpPr>
            <p:cNvPr id="25627" name="Content Placeholder 2"/>
            <p:cNvSpPr txBox="1">
              <a:spLocks/>
            </p:cNvSpPr>
            <p:nvPr/>
          </p:nvSpPr>
          <p:spPr bwMode="auto">
            <a:xfrm>
              <a:off x="945018" y="4429742"/>
              <a:ext cx="3555914" cy="511540"/>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Identifier Web Services</a:t>
              </a:r>
            </a:p>
          </p:txBody>
        </p:sp>
        <p:sp>
          <p:nvSpPr>
            <p:cNvPr id="25628" name="Content Placeholder 2"/>
            <p:cNvSpPr txBox="1">
              <a:spLocks/>
            </p:cNvSpPr>
            <p:nvPr/>
          </p:nvSpPr>
          <p:spPr bwMode="auto">
            <a:xfrm>
              <a:off x="5403450" y="2882961"/>
              <a:ext cx="3569716" cy="678917"/>
            </a:xfrm>
            <a:prstGeom prst="rect">
              <a:avLst/>
            </a:prstGeom>
            <a:noFill/>
            <a:ln w="9525">
              <a:noFill/>
              <a:miter lim="800000"/>
              <a:headEnd/>
              <a:tailEnd/>
            </a:ln>
          </p:spPr>
          <p:txBody>
            <a:bodyPr/>
            <a:lstStyle/>
            <a:p>
              <a:pPr defTabSz="914400" eaLnBrk="0" fontAlgn="base" hangingPunct="0">
                <a:lnSpc>
                  <a:spcPct val="120000"/>
                </a:lnSpc>
                <a:spcBef>
                  <a:spcPct val="50000"/>
                </a:spcBef>
                <a:spcAft>
                  <a:spcPct val="0"/>
                </a:spcAft>
                <a:buClr>
                  <a:srgbClr val="224B50"/>
                </a:buClr>
              </a:pPr>
              <a:r>
                <a:rPr lang="en-US" b="1" dirty="0">
                  <a:solidFill>
                    <a:srgbClr val="455560"/>
                  </a:solidFill>
                  <a:latin typeface="Arial" pitchFamily="34" charset="0"/>
                  <a:ea typeface="ＭＳ Ｐゴシック" pitchFamily="34" charset="-128"/>
                  <a:cs typeface="Arial" pitchFamily="34" charset="0"/>
                </a:rPr>
                <a:t>Vendor Information Web Services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72128E-6 -2.54453E-8 L 0.03124 -0.47421 " pathEditMode="relative" rAng="0" ptsTypes="AA">
                                      <p:cBhvr>
                                        <p:cTn id="6" dur="2000" fill="hold"/>
                                        <p:tgtEl>
                                          <p:spTgt spid="45"/>
                                        </p:tgtEl>
                                        <p:attrNameLst>
                                          <p:attrName>ppt_x</p:attrName>
                                          <p:attrName>ppt_y</p:attrName>
                                        </p:attrNameLst>
                                      </p:cBhvr>
                                      <p:rCtr x="16" y="-237"/>
                                    </p:animMotion>
                                  </p:childTnLst>
                                </p:cTn>
                              </p:par>
                              <p:par>
                                <p:cTn id="7" presetID="10" presetClass="exit" presetSubtype="0" fill="hold" nodeType="withEffect">
                                  <p:stCondLst>
                                    <p:cond delay="0"/>
                                  </p:stCondLst>
                                  <p:childTnLst>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latin typeface="Arial" pitchFamily="1" charset="0"/>
                <a:ea typeface="ＭＳ Ｐゴシック" pitchFamily="1" charset="-128"/>
                <a:cs typeface="Arial" pitchFamily="1" charset="0"/>
              </a:rPr>
              <a:t>PHOTO</a:t>
            </a:r>
          </a:p>
        </p:txBody>
      </p:sp>
      <p:sp>
        <p:nvSpPr>
          <p:cNvPr id="2662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sz="3600">
                <a:latin typeface="Arial" pitchFamily="1" charset="0"/>
                <a:ea typeface="ＭＳ Ｐゴシック" pitchFamily="1" charset="-128"/>
                <a:cs typeface="Arial" pitchFamily="1" charset="0"/>
              </a:rPr>
              <a:t>Americas Regional Council Meeting</a:t>
            </a:r>
          </a:p>
        </p:txBody>
      </p:sp>
      <p:sp>
        <p:nvSpPr>
          <p:cNvPr id="26628" name="Text Placeholder 4"/>
          <p:cNvSpPr>
            <a:spLocks noGrp="1"/>
          </p:cNvSpPr>
          <p:nvPr>
            <p:ph type="body" sz="quarter" idx="13"/>
          </p:nvPr>
        </p:nvSpPr>
        <p:spPr bwMode="auto">
          <a:xfrm>
            <a:off x="457200" y="152400"/>
            <a:ext cx="8229600" cy="304800"/>
          </a:xfrm>
          <a:noFill/>
          <a:ln>
            <a:miter lim="800000"/>
            <a:headEnd/>
            <a:tailEnd/>
          </a:ln>
        </p:spPr>
        <p:txBody>
          <a:bodyPr vert="horz" wrap="square" lIns="91440" rIns="91440" numCol="1" anchorCtr="0" compatLnSpc="1">
            <a:prstTxWarp prst="textNoShape">
              <a:avLst/>
            </a:prstTxWarp>
          </a:bodyPr>
          <a:lstStyle/>
          <a:p>
            <a:r>
              <a:rPr lang="en-US">
                <a:latin typeface="Arial" pitchFamily="1" charset="0"/>
                <a:ea typeface="ＭＳ Ｐゴシック" pitchFamily="1" charset="-128"/>
                <a:cs typeface="Arial" pitchFamily="1" charset="0"/>
              </a:rPr>
              <a:t>20 January 2012</a:t>
            </a:r>
          </a:p>
        </p:txBody>
      </p:sp>
      <p:pic>
        <p:nvPicPr>
          <p:cNvPr id="26629" name="Picture 2" descr="C:\Users\schieber\AppData\Local\Microsoft\Windows\Temporary Internet Files\Content.Outlook\QO05CKM8\ARC_SYM_ALAMW2012_8732 (2).JPG"/>
          <p:cNvPicPr>
            <a:picLocks noChangeAspect="1" noChangeArrowheads="1"/>
          </p:cNvPicPr>
          <p:nvPr/>
        </p:nvPicPr>
        <p:blipFill>
          <a:blip r:embed="rId2" cstate="print"/>
          <a:srcRect t="4578" b="17630"/>
          <a:stretch>
            <a:fillRect/>
          </a:stretch>
        </p:blipFill>
        <p:spPr bwMode="auto">
          <a:xfrm>
            <a:off x="0" y="1524000"/>
            <a:ext cx="9144000" cy="472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479800" y="2408238"/>
            <a:ext cx="4953000" cy="3505200"/>
            <a:chOff x="3479800" y="2408238"/>
            <a:chExt cx="4953000" cy="3505200"/>
          </a:xfrm>
        </p:grpSpPr>
        <p:sp>
          <p:nvSpPr>
            <p:cNvPr id="4" name="Rounded Rectangle 3"/>
            <p:cNvSpPr>
              <a:spLocks noChangeArrowheads="1"/>
            </p:cNvSpPr>
            <p:nvPr/>
          </p:nvSpPr>
          <p:spPr bwMode="auto">
            <a:xfrm>
              <a:off x="3479800" y="3398838"/>
              <a:ext cx="4953000" cy="2514600"/>
            </a:xfrm>
            <a:prstGeom prst="roundRect">
              <a:avLst>
                <a:gd name="adj" fmla="val 5546"/>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wrap="none" lIns="3200400" anchor="ctr"/>
            <a:lstStyle/>
            <a:p>
              <a:pPr defTabSz="914400" fontAlgn="base">
                <a:spcAft>
                  <a:spcPct val="0"/>
                </a:spcAft>
                <a:defRPr/>
              </a:pPr>
              <a:r>
                <a:rPr lang="en-US" dirty="0">
                  <a:solidFill>
                    <a:srgbClr val="9BBB59">
                      <a:lumMod val="75000"/>
                    </a:srgbClr>
                  </a:solidFill>
                  <a:ea typeface="ＭＳ Ｐゴシック" pitchFamily="34" charset="-128"/>
                </a:rPr>
                <a:t>Platform </a:t>
              </a:r>
              <a:br>
                <a:rPr lang="en-US" dirty="0">
                  <a:solidFill>
                    <a:srgbClr val="9BBB59">
                      <a:lumMod val="75000"/>
                    </a:srgbClr>
                  </a:solidFill>
                  <a:ea typeface="ＭＳ Ｐゴシック" pitchFamily="34" charset="-128"/>
                </a:rPr>
              </a:br>
              <a:r>
                <a:rPr lang="en-US" dirty="0">
                  <a:solidFill>
                    <a:srgbClr val="9BBB59">
                      <a:lumMod val="75000"/>
                    </a:srgbClr>
                  </a:solidFill>
                  <a:ea typeface="ＭＳ Ｐゴシック" pitchFamily="34" charset="-128"/>
                </a:rPr>
                <a:t>Management</a:t>
              </a:r>
            </a:p>
          </p:txBody>
        </p:sp>
        <p:sp>
          <p:nvSpPr>
            <p:cNvPr id="7" name="Rounded Rectangle 6"/>
            <p:cNvSpPr>
              <a:spLocks noChangeArrowheads="1"/>
            </p:cNvSpPr>
            <p:nvPr/>
          </p:nvSpPr>
          <p:spPr bwMode="auto">
            <a:xfrm>
              <a:off x="3632200" y="3551238"/>
              <a:ext cx="2895600" cy="685800"/>
            </a:xfrm>
            <a:prstGeom prst="roundRect">
              <a:avLst>
                <a:gd name="adj" fmla="val 16667"/>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F79646">
                      <a:lumMod val="75000"/>
                    </a:srgbClr>
                  </a:solidFill>
                  <a:ea typeface="ＭＳ Ｐゴシック" pitchFamily="34" charset="-128"/>
                </a:rPr>
                <a:t>Web Services</a:t>
              </a:r>
            </a:p>
          </p:txBody>
        </p:sp>
        <p:sp>
          <p:nvSpPr>
            <p:cNvPr id="8" name="Rounded Rectangle 7"/>
            <p:cNvSpPr>
              <a:spLocks noChangeArrowheads="1"/>
            </p:cNvSpPr>
            <p:nvPr/>
          </p:nvSpPr>
          <p:spPr bwMode="auto">
            <a:xfrm>
              <a:off x="3479800" y="2408238"/>
              <a:ext cx="4953000" cy="914400"/>
            </a:xfrm>
            <a:prstGeom prst="roundRect">
              <a:avLst>
                <a:gd name="adj" fmla="val 31514"/>
              </a:avLst>
            </a:prstGeom>
            <a:gradFill rotWithShape="1">
              <a:gsLst>
                <a:gs pos="0">
                  <a:srgbClr val="7B57A8"/>
                </a:gs>
                <a:gs pos="20000">
                  <a:srgbClr val="7B58A6"/>
                </a:gs>
                <a:gs pos="100000">
                  <a:srgbClr val="5D417E"/>
                </a:gs>
              </a:gsLst>
              <a:lin ang="5400000"/>
            </a:gradFill>
            <a:ln w="9525">
              <a:solidFill>
                <a:srgbClr val="7D60A0"/>
              </a:solidFill>
              <a:round/>
              <a:headEnd/>
              <a:tailEnd/>
            </a:ln>
            <a:effectLst>
              <a:outerShdw dist="23000" dir="5400000" rotWithShape="0">
                <a:srgbClr val="808080">
                  <a:alpha val="34998"/>
                </a:srgbClr>
              </a:outerShdw>
            </a:effectLst>
          </p:spPr>
          <p:txBody>
            <a:bodyPr wrap="none" anchor="b"/>
            <a:lstStyle/>
            <a:p>
              <a:pPr algn="ctr" defTabSz="914400" fontAlgn="base">
                <a:spcAft>
                  <a:spcPct val="0"/>
                </a:spcAft>
                <a:defRPr/>
              </a:pPr>
              <a:r>
                <a:rPr lang="en-US" dirty="0">
                  <a:solidFill>
                    <a:prstClr val="black"/>
                  </a:solidFill>
                  <a:ea typeface="ＭＳ Ｐゴシック" pitchFamily="34" charset="-128"/>
                </a:rPr>
                <a:t>App Gallery</a:t>
              </a:r>
            </a:p>
          </p:txBody>
        </p:sp>
        <p:sp>
          <p:nvSpPr>
            <p:cNvPr id="5" name="Rounded Rectangle 4"/>
            <p:cNvSpPr>
              <a:spLocks noChangeArrowheads="1"/>
            </p:cNvSpPr>
            <p:nvPr/>
          </p:nvSpPr>
          <p:spPr bwMode="auto">
            <a:xfrm>
              <a:off x="3632200" y="5075238"/>
              <a:ext cx="2895600" cy="685800"/>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4F81BD">
                      <a:lumMod val="75000"/>
                    </a:srgbClr>
                  </a:solidFill>
                  <a:ea typeface="ＭＳ Ｐゴシック" pitchFamily="34" charset="-128"/>
                </a:rPr>
                <a:t>Infrastructure</a:t>
              </a:r>
            </a:p>
          </p:txBody>
        </p:sp>
        <p:grpSp>
          <p:nvGrpSpPr>
            <p:cNvPr id="3" name="Group 11"/>
            <p:cNvGrpSpPr>
              <a:grpSpLocks/>
            </p:cNvGrpSpPr>
            <p:nvPr/>
          </p:nvGrpSpPr>
          <p:grpSpPr bwMode="auto">
            <a:xfrm>
              <a:off x="3632200" y="4313238"/>
              <a:ext cx="2895600" cy="685800"/>
              <a:chOff x="3632200" y="4313238"/>
              <a:chExt cx="2895600" cy="685800"/>
            </a:xfrm>
          </p:grpSpPr>
          <p:sp>
            <p:nvSpPr>
              <p:cNvPr id="6" name="Rounded Rectangle 5"/>
              <p:cNvSpPr>
                <a:spLocks noChangeArrowheads="1"/>
              </p:cNvSpPr>
              <p:nvPr/>
            </p:nvSpPr>
            <p:spPr bwMode="auto">
              <a:xfrm>
                <a:off x="3632200" y="4313238"/>
                <a:ext cx="2895600" cy="6858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C0504D"/>
                    </a:solidFill>
                    <a:ea typeface="ＭＳ Ｐゴシック" pitchFamily="34" charset="-128"/>
                  </a:rPr>
                  <a:t>Data</a:t>
                </a:r>
              </a:p>
            </p:txBody>
          </p:sp>
          <p:pic>
            <p:nvPicPr>
              <p:cNvPr id="9" name="Picture 8" descr="worldcatlogo-gray.png"/>
              <p:cNvPicPr>
                <a:picLocks noChangeAspect="1"/>
              </p:cNvPicPr>
              <p:nvPr/>
            </p:nvPicPr>
            <p:blipFill>
              <a:blip r:embed="rId3" cstate="print">
                <a:duotone>
                  <a:schemeClr val="accent2">
                    <a:shade val="45000"/>
                    <a:satMod val="135000"/>
                  </a:schemeClr>
                  <a:prstClr val="white"/>
                </a:duotone>
              </a:blip>
              <a:srcRect l="16364" t="7273" r="12727" b="3636"/>
              <a:stretch>
                <a:fillRect/>
              </a:stretch>
            </p:blipFill>
            <p:spPr>
              <a:xfrm>
                <a:off x="5918200" y="4419893"/>
                <a:ext cx="533400" cy="502627"/>
              </a:xfrm>
              <a:prstGeom prst="rect">
                <a:avLst/>
              </a:prstGeom>
            </p:spPr>
          </p:pic>
        </p:grpSp>
      </p:grpSp>
      <p:sp>
        <p:nvSpPr>
          <p:cNvPr id="26627" name="Rectangle 10"/>
          <p:cNvSpPr>
            <a:spLocks noChangeArrowheads="1"/>
          </p:cNvSpPr>
          <p:nvPr/>
        </p:nvSpPr>
        <p:spPr bwMode="auto">
          <a:xfrm>
            <a:off x="609600" y="1692275"/>
            <a:ext cx="1751013" cy="1168400"/>
          </a:xfrm>
          <a:prstGeom prst="rect">
            <a:avLst/>
          </a:prstGeom>
          <a:noFill/>
          <a:ln w="9525">
            <a:noFill/>
            <a:miter lim="800000"/>
            <a:headEnd/>
            <a:tailEnd/>
          </a:ln>
        </p:spPr>
        <p:txBody>
          <a:bodyPr>
            <a:spAutoFit/>
          </a:bodyPr>
          <a:lstStyle/>
          <a:p>
            <a:pPr defTabSz="914400" fontAlgn="base">
              <a:spcBef>
                <a:spcPct val="0"/>
              </a:spcBef>
              <a:spcAft>
                <a:spcPct val="0"/>
              </a:spcAft>
            </a:pPr>
            <a:r>
              <a:rPr lang="en-US" sz="1400" dirty="0">
                <a:solidFill>
                  <a:prstClr val="white"/>
                </a:solidFill>
                <a:latin typeface="Arial" pitchFamily="34" charset="0"/>
                <a:ea typeface="ＭＳ Ｐゴシック" pitchFamily="34" charset="-128"/>
              </a:rPr>
              <a:t>Flexible, open platform for the community to share applications and innovation</a:t>
            </a:r>
          </a:p>
        </p:txBody>
      </p:sp>
      <p:pic>
        <p:nvPicPr>
          <p:cNvPr id="26628" name="Picture 12" descr="worldshare-platform.png"/>
          <p:cNvPicPr>
            <a:picLocks noChangeAspect="1"/>
          </p:cNvPicPr>
          <p:nvPr/>
        </p:nvPicPr>
        <p:blipFill>
          <a:blip r:embed="rId4" cstate="print"/>
          <a:srcRect t="30000" b="39999"/>
          <a:stretch>
            <a:fillRect/>
          </a:stretch>
        </p:blipFill>
        <p:spPr bwMode="auto">
          <a:xfrm>
            <a:off x="512763" y="238125"/>
            <a:ext cx="3490912" cy="809625"/>
          </a:xfrm>
          <a:prstGeom prst="rect">
            <a:avLst/>
          </a:prstGeom>
          <a:noFill/>
          <a:ln w="9525">
            <a:noFill/>
            <a:miter lim="800000"/>
            <a:headEnd/>
            <a:tailEnd/>
          </a:ln>
        </p:spPr>
      </p:pic>
      <p:sp>
        <p:nvSpPr>
          <p:cNvPr id="12" name="Rounded Rectangle 11"/>
          <p:cNvSpPr>
            <a:spLocks noChangeArrowheads="1"/>
          </p:cNvSpPr>
          <p:nvPr/>
        </p:nvSpPr>
        <p:spPr bwMode="auto">
          <a:xfrm>
            <a:off x="6616700" y="4378325"/>
            <a:ext cx="1738313" cy="534988"/>
          </a:xfrm>
          <a:prstGeom prst="roundRect">
            <a:avLst>
              <a:gd name="adj" fmla="val 5546"/>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wrap="none" lIns="108000" anchor="ctr"/>
          <a:lstStyle/>
          <a:p>
            <a:pPr defTabSz="914400" fontAlgn="base">
              <a:spcAft>
                <a:spcPct val="0"/>
              </a:spcAft>
              <a:defRPr/>
            </a:pPr>
            <a:r>
              <a:rPr lang="en-US" dirty="0">
                <a:solidFill>
                  <a:srgbClr val="9BBB59">
                    <a:lumMod val="75000"/>
                  </a:srgbClr>
                </a:solidFill>
                <a:ea typeface="ＭＳ Ｐゴシック" pitchFamily="34" charset="-128"/>
              </a:rPr>
              <a:t>Platform </a:t>
            </a:r>
            <a:br>
              <a:rPr lang="en-US" dirty="0">
                <a:solidFill>
                  <a:srgbClr val="9BBB59">
                    <a:lumMod val="75000"/>
                  </a:srgbClr>
                </a:solidFill>
                <a:ea typeface="ＭＳ Ｐゴシック" pitchFamily="34" charset="-128"/>
              </a:rPr>
            </a:br>
            <a:r>
              <a:rPr lang="en-US" dirty="0">
                <a:solidFill>
                  <a:srgbClr val="9BBB59">
                    <a:lumMod val="75000"/>
                  </a:srgbClr>
                </a:solidFill>
                <a:ea typeface="ＭＳ Ｐゴシック" pitchFamily="34" charset="-128"/>
              </a:rPr>
              <a:t>Management</a:t>
            </a:r>
          </a:p>
        </p:txBody>
      </p:sp>
      <p:grpSp>
        <p:nvGrpSpPr>
          <p:cNvPr id="10" name="Group 14"/>
          <p:cNvGrpSpPr>
            <a:grpSpLocks/>
          </p:cNvGrpSpPr>
          <p:nvPr/>
        </p:nvGrpSpPr>
        <p:grpSpPr bwMode="auto">
          <a:xfrm>
            <a:off x="157163" y="990600"/>
            <a:ext cx="8807450" cy="5041901"/>
            <a:chOff x="157168" y="991397"/>
            <a:chExt cx="8807507" cy="5040888"/>
          </a:xfrm>
        </p:grpSpPr>
        <p:sp>
          <p:nvSpPr>
            <p:cNvPr id="14" name="Rectangle 13"/>
            <p:cNvSpPr/>
            <p:nvPr/>
          </p:nvSpPr>
          <p:spPr>
            <a:xfrm>
              <a:off x="157168" y="1227889"/>
              <a:ext cx="8807507" cy="48043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dirty="0">
                <a:solidFill>
                  <a:prstClr val="white"/>
                </a:solidFill>
              </a:endParaRPr>
            </a:p>
          </p:txBody>
        </p:sp>
        <p:sp>
          <p:nvSpPr>
            <p:cNvPr id="26632" name="Rectangle 12"/>
            <p:cNvSpPr>
              <a:spLocks noChangeArrowheads="1"/>
            </p:cNvSpPr>
            <p:nvPr/>
          </p:nvSpPr>
          <p:spPr bwMode="auto">
            <a:xfrm>
              <a:off x="304806" y="991397"/>
              <a:ext cx="8282739" cy="707744"/>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2000" b="1" dirty="0">
                  <a:solidFill>
                    <a:prstClr val="black"/>
                  </a:solidFill>
                  <a:latin typeface="Arial" pitchFamily="34" charset="0"/>
                  <a:ea typeface="ＭＳ Ｐゴシック" pitchFamily="34" charset="-128"/>
                  <a:cs typeface="Arial" pitchFamily="34" charset="0"/>
                </a:rPr>
                <a:t>1.  A </a:t>
              </a:r>
              <a:r>
                <a:rPr lang="en-US" altLang="en-US" sz="2000" b="1" dirty="0">
                  <a:solidFill>
                    <a:prstClr val="black"/>
                  </a:solidFill>
                  <a:latin typeface="Arial" pitchFamily="34" charset="0"/>
                  <a:ea typeface="ＭＳ Ｐゴシック" pitchFamily="34" charset="-128"/>
                  <a:cs typeface="Arial" pitchFamily="34" charset="0"/>
                </a:rPr>
                <a:t>“</a:t>
              </a:r>
              <a:r>
                <a:rPr lang="en-US" sz="2000" b="1" dirty="0">
                  <a:solidFill>
                    <a:prstClr val="black"/>
                  </a:solidFill>
                  <a:latin typeface="Arial" pitchFamily="34" charset="0"/>
                  <a:ea typeface="ＭＳ Ｐゴシック" pitchFamily="34" charset="-128"/>
                  <a:cs typeface="Arial" pitchFamily="34" charset="0"/>
                </a:rPr>
                <a:t>toolbox</a:t>
              </a:r>
              <a:r>
                <a:rPr lang="en-US" altLang="en-US" sz="2000" b="1" dirty="0">
                  <a:solidFill>
                    <a:prstClr val="black"/>
                  </a:solidFill>
                  <a:latin typeface="Arial" pitchFamily="34" charset="0"/>
                  <a:ea typeface="ＭＳ Ｐゴシック" pitchFamily="34" charset="-128"/>
                  <a:cs typeface="Arial" pitchFamily="34" charset="0"/>
                </a:rPr>
                <a:t>”</a:t>
              </a:r>
              <a:r>
                <a:rPr lang="en-US" sz="2000" b="1" dirty="0">
                  <a:solidFill>
                    <a:prstClr val="black"/>
                  </a:solidFill>
                  <a:latin typeface="Arial" pitchFamily="34" charset="0"/>
                  <a:ea typeface="ＭＳ Ｐゴシック" pitchFamily="34" charset="-128"/>
                  <a:cs typeface="Arial" pitchFamily="34" charset="0"/>
                </a:rPr>
                <a:t> for developers </a:t>
              </a:r>
              <a:r>
                <a:rPr lang="en-US" sz="2000" b="1" dirty="0" smtClean="0">
                  <a:solidFill>
                    <a:prstClr val="black"/>
                  </a:solidFill>
                  <a:latin typeface="Arial" pitchFamily="34" charset="0"/>
                  <a:ea typeface="ＭＳ Ｐゴシック" pitchFamily="34" charset="-128"/>
                  <a:cs typeface="Arial" pitchFamily="34" charset="0"/>
                </a:rPr>
                <a:t>who </a:t>
              </a:r>
              <a:r>
                <a:rPr lang="en-US" sz="2000" b="1" dirty="0">
                  <a:solidFill>
                    <a:prstClr val="black"/>
                  </a:solidFill>
                  <a:latin typeface="Arial" pitchFamily="34" charset="0"/>
                  <a:ea typeface="ＭＳ Ｐゴシック" pitchFamily="34" charset="-128"/>
                  <a:cs typeface="Arial" pitchFamily="34" charset="0"/>
                </a:rPr>
                <a:t>want to use OCLC services and data to build new or enhance existing applications</a:t>
              </a:r>
            </a:p>
          </p:txBody>
        </p:sp>
        <p:pic>
          <p:nvPicPr>
            <p:cNvPr id="26633" name="Picture 4"/>
            <p:cNvPicPr>
              <a:picLocks noChangeAspect="1" noChangeArrowheads="1"/>
            </p:cNvPicPr>
            <p:nvPr/>
          </p:nvPicPr>
          <p:blipFill>
            <a:blip r:embed="rId5" cstate="print"/>
            <a:srcRect/>
            <a:stretch>
              <a:fillRect/>
            </a:stretch>
          </p:blipFill>
          <p:spPr bwMode="auto">
            <a:xfrm>
              <a:off x="746579" y="1678876"/>
              <a:ext cx="7178276" cy="434071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95293E-6 -2.53939E-6 L -0.29268 -0.57553 " pathEditMode="relative" rAng="0" ptsTypes="AA">
                                      <p:cBhvr>
                                        <p:cTn id="6" dur="2000" fill="hold"/>
                                        <p:tgtEl>
                                          <p:spTgt spid="12"/>
                                        </p:tgtEl>
                                        <p:attrNameLst>
                                          <p:attrName>ppt_x</p:attrName>
                                          <p:attrName>ppt_y</p:attrName>
                                        </p:attrNameLst>
                                      </p:cBhvr>
                                      <p:rCtr x="-146" y="-288"/>
                                    </p:animMotion>
                                  </p:childTnLst>
                                </p:cTn>
                              </p:par>
                              <p:par>
                                <p:cTn id="7" presetID="10" presetClass="exit" presetSubtype="0" fill="hold" nodeType="withEffect">
                                  <p:stCondLst>
                                    <p:cond delay="0"/>
                                  </p:stCondLst>
                                  <p:childTnLst>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worldshare-platform.png"/>
          <p:cNvPicPr>
            <a:picLocks noChangeAspect="1"/>
          </p:cNvPicPr>
          <p:nvPr/>
        </p:nvPicPr>
        <p:blipFill>
          <a:blip r:embed="rId3" cstate="print"/>
          <a:srcRect t="30000" b="39999"/>
          <a:stretch>
            <a:fillRect/>
          </a:stretch>
        </p:blipFill>
        <p:spPr bwMode="auto">
          <a:xfrm>
            <a:off x="512763" y="238125"/>
            <a:ext cx="3490912" cy="809625"/>
          </a:xfrm>
          <a:prstGeom prst="rect">
            <a:avLst/>
          </a:prstGeom>
          <a:noFill/>
          <a:ln w="9525">
            <a:noFill/>
            <a:miter lim="800000"/>
            <a:headEnd/>
            <a:tailEnd/>
          </a:ln>
        </p:spPr>
      </p:pic>
      <p:sp>
        <p:nvSpPr>
          <p:cNvPr id="12" name="Rounded Rectangle 11"/>
          <p:cNvSpPr>
            <a:spLocks noChangeArrowheads="1"/>
          </p:cNvSpPr>
          <p:nvPr/>
        </p:nvSpPr>
        <p:spPr bwMode="auto">
          <a:xfrm>
            <a:off x="3943350" y="434975"/>
            <a:ext cx="1738313" cy="533400"/>
          </a:xfrm>
          <a:prstGeom prst="roundRect">
            <a:avLst>
              <a:gd name="adj" fmla="val 5546"/>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wrap="none" lIns="108000" anchor="ctr"/>
          <a:lstStyle/>
          <a:p>
            <a:pPr defTabSz="914400" fontAlgn="base">
              <a:spcAft>
                <a:spcPct val="0"/>
              </a:spcAft>
              <a:defRPr/>
            </a:pPr>
            <a:r>
              <a:rPr lang="en-US" dirty="0">
                <a:solidFill>
                  <a:srgbClr val="9BBB59">
                    <a:lumMod val="75000"/>
                  </a:srgbClr>
                </a:solidFill>
                <a:ea typeface="ＭＳ Ｐゴシック" pitchFamily="34" charset="-128"/>
              </a:rPr>
              <a:t>Platform </a:t>
            </a:r>
            <a:br>
              <a:rPr lang="en-US" dirty="0">
                <a:solidFill>
                  <a:srgbClr val="9BBB59">
                    <a:lumMod val="75000"/>
                  </a:srgbClr>
                </a:solidFill>
                <a:ea typeface="ＭＳ Ｐゴシック" pitchFamily="34" charset="-128"/>
              </a:rPr>
            </a:br>
            <a:r>
              <a:rPr lang="en-US" dirty="0">
                <a:solidFill>
                  <a:srgbClr val="9BBB59">
                    <a:lumMod val="75000"/>
                  </a:srgbClr>
                </a:solidFill>
                <a:ea typeface="ＭＳ Ｐゴシック" pitchFamily="34" charset="-128"/>
              </a:rPr>
              <a:t>Management</a:t>
            </a:r>
          </a:p>
        </p:txBody>
      </p:sp>
      <p:sp>
        <p:nvSpPr>
          <p:cNvPr id="27652" name="TextBox 2"/>
          <p:cNvSpPr txBox="1">
            <a:spLocks noChangeArrowheads="1"/>
          </p:cNvSpPr>
          <p:nvPr/>
        </p:nvSpPr>
        <p:spPr bwMode="auto">
          <a:xfrm>
            <a:off x="501650" y="1066800"/>
            <a:ext cx="8070850" cy="768350"/>
          </a:xfrm>
          <a:prstGeom prst="rect">
            <a:avLst/>
          </a:prstGeom>
          <a:noFill/>
          <a:ln w="9525">
            <a:noFill/>
            <a:miter lim="800000"/>
            <a:headEnd/>
            <a:tailEnd/>
          </a:ln>
        </p:spPr>
        <p:txBody>
          <a:bodyPr>
            <a:spAutoFit/>
          </a:bodyPr>
          <a:lstStyle/>
          <a:p>
            <a:pPr marL="0" lvl="1" defTabSz="914400" fontAlgn="base">
              <a:spcBef>
                <a:spcPct val="0"/>
              </a:spcBef>
              <a:spcAft>
                <a:spcPct val="0"/>
              </a:spcAft>
            </a:pPr>
            <a:r>
              <a:rPr lang="en-US" sz="2000" b="1" dirty="0">
                <a:solidFill>
                  <a:prstClr val="black"/>
                </a:solidFill>
                <a:latin typeface="Arial" pitchFamily="34" charset="0"/>
                <a:ea typeface="ＭＳ Ｐゴシック" pitchFamily="34" charset="-128"/>
                <a:cs typeface="Arial" pitchFamily="34" charset="0"/>
              </a:rPr>
              <a:t>2. An </a:t>
            </a:r>
            <a:r>
              <a:rPr lang="en-US" altLang="en-US" sz="2000" b="1" dirty="0">
                <a:solidFill>
                  <a:prstClr val="black"/>
                </a:solidFill>
                <a:latin typeface="Arial" pitchFamily="34" charset="0"/>
                <a:ea typeface="ＭＳ Ｐゴシック" pitchFamily="34" charset="-128"/>
                <a:cs typeface="Arial" pitchFamily="34" charset="0"/>
              </a:rPr>
              <a:t>“</a:t>
            </a:r>
            <a:r>
              <a:rPr lang="en-US" sz="2000" b="1" dirty="0">
                <a:solidFill>
                  <a:prstClr val="black"/>
                </a:solidFill>
                <a:latin typeface="Arial" pitchFamily="34" charset="0"/>
                <a:ea typeface="ＭＳ Ｐゴシック" pitchFamily="34" charset="-128"/>
                <a:cs typeface="Arial" pitchFamily="34" charset="0"/>
              </a:rPr>
              <a:t>App Gallery</a:t>
            </a:r>
            <a:r>
              <a:rPr lang="en-US" altLang="en-US" sz="2000" b="1" dirty="0" smtClean="0">
                <a:solidFill>
                  <a:prstClr val="black"/>
                </a:solidFill>
                <a:latin typeface="Arial" pitchFamily="34" charset="0"/>
                <a:ea typeface="ＭＳ Ｐゴシック" pitchFamily="34" charset="-128"/>
                <a:cs typeface="Arial" pitchFamily="34" charset="0"/>
              </a:rPr>
              <a:t>”</a:t>
            </a:r>
            <a:r>
              <a:rPr lang="en-US" sz="2000" b="1" dirty="0" smtClean="0">
                <a:solidFill>
                  <a:prstClr val="black"/>
                </a:solidFill>
                <a:latin typeface="Arial" pitchFamily="34" charset="0"/>
                <a:ea typeface="ＭＳ Ｐゴシック" pitchFamily="34" charset="-128"/>
                <a:cs typeface="Arial" pitchFamily="34" charset="0"/>
              </a:rPr>
              <a:t> </a:t>
            </a:r>
            <a:r>
              <a:rPr lang="en-US" sz="2000" b="1" dirty="0">
                <a:solidFill>
                  <a:prstClr val="black"/>
                </a:solidFill>
                <a:latin typeface="Arial" pitchFamily="34" charset="0"/>
                <a:ea typeface="ＭＳ Ｐゴシック" pitchFamily="34" charset="-128"/>
                <a:cs typeface="Arial" pitchFamily="34" charset="0"/>
              </a:rPr>
              <a:t>through which libraries can easily share apps created by the community</a:t>
            </a:r>
            <a:r>
              <a:rPr lang="en-US" sz="2400" dirty="0">
                <a:solidFill>
                  <a:prstClr val="black"/>
                </a:solidFill>
                <a:latin typeface="Arial" pitchFamily="34" charset="0"/>
                <a:ea typeface="ＭＳ Ｐゴシック" pitchFamily="34" charset="-128"/>
              </a:rPr>
              <a:t>.</a:t>
            </a:r>
            <a:endParaRPr lang="en-US" sz="2000" b="1" dirty="0">
              <a:solidFill>
                <a:prstClr val="black"/>
              </a:solidFill>
              <a:latin typeface="Arial" pitchFamily="34" charset="0"/>
              <a:ea typeface="ＭＳ Ｐゴシック" pitchFamily="34" charset="-128"/>
              <a:cs typeface="Arial" pitchFamily="34" charset="0"/>
            </a:endParaRPr>
          </a:p>
        </p:txBody>
      </p:sp>
      <p:pic>
        <p:nvPicPr>
          <p:cNvPr id="27653" name="Picture 2"/>
          <p:cNvPicPr>
            <a:picLocks noChangeAspect="1" noChangeArrowheads="1"/>
          </p:cNvPicPr>
          <p:nvPr/>
        </p:nvPicPr>
        <p:blipFill>
          <a:blip r:embed="rId4" cstate="print"/>
          <a:srcRect/>
          <a:stretch>
            <a:fillRect/>
          </a:stretch>
        </p:blipFill>
        <p:spPr bwMode="auto">
          <a:xfrm>
            <a:off x="893763" y="1902078"/>
            <a:ext cx="7259637" cy="404307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ChangeArrowheads="1"/>
          </p:cNvSpPr>
          <p:nvPr/>
        </p:nvSpPr>
        <p:spPr bwMode="auto">
          <a:xfrm>
            <a:off x="609600" y="1692275"/>
            <a:ext cx="1751013" cy="1168400"/>
          </a:xfrm>
          <a:prstGeom prst="rect">
            <a:avLst/>
          </a:prstGeom>
          <a:noFill/>
          <a:ln w="9525">
            <a:noFill/>
            <a:miter lim="800000"/>
            <a:headEnd/>
            <a:tailEnd/>
          </a:ln>
        </p:spPr>
        <p:txBody>
          <a:bodyPr>
            <a:spAutoFit/>
          </a:bodyPr>
          <a:lstStyle/>
          <a:p>
            <a:pPr defTabSz="914400" fontAlgn="base">
              <a:spcBef>
                <a:spcPct val="0"/>
              </a:spcBef>
              <a:spcAft>
                <a:spcPct val="0"/>
              </a:spcAft>
            </a:pPr>
            <a:r>
              <a:rPr lang="en-US" sz="1400" dirty="0">
                <a:solidFill>
                  <a:prstClr val="white"/>
                </a:solidFill>
                <a:latin typeface="Arial" pitchFamily="34" charset="0"/>
                <a:ea typeface="ＭＳ Ｐゴシック" pitchFamily="34" charset="-128"/>
              </a:rPr>
              <a:t>Flexible, open platform for the community to share applications and innovation</a:t>
            </a:r>
          </a:p>
        </p:txBody>
      </p:sp>
      <p:pic>
        <p:nvPicPr>
          <p:cNvPr id="28675" name="Picture 12" descr="worldshare-platform.png"/>
          <p:cNvPicPr>
            <a:picLocks noChangeAspect="1"/>
          </p:cNvPicPr>
          <p:nvPr/>
        </p:nvPicPr>
        <p:blipFill>
          <a:blip r:embed="rId3" cstate="print"/>
          <a:srcRect t="30000" b="39999"/>
          <a:stretch>
            <a:fillRect/>
          </a:stretch>
        </p:blipFill>
        <p:spPr bwMode="auto">
          <a:xfrm>
            <a:off x="512763" y="238125"/>
            <a:ext cx="3490912" cy="809625"/>
          </a:xfrm>
          <a:prstGeom prst="rect">
            <a:avLst/>
          </a:prstGeom>
          <a:noFill/>
          <a:ln w="9525">
            <a:noFill/>
            <a:miter lim="800000"/>
            <a:headEnd/>
            <a:tailEnd/>
          </a:ln>
        </p:spPr>
      </p:pic>
      <p:sp>
        <p:nvSpPr>
          <p:cNvPr id="12" name="Rounded Rectangle 11"/>
          <p:cNvSpPr>
            <a:spLocks noChangeArrowheads="1"/>
          </p:cNvSpPr>
          <p:nvPr/>
        </p:nvSpPr>
        <p:spPr bwMode="auto">
          <a:xfrm>
            <a:off x="3943350" y="434975"/>
            <a:ext cx="1738313" cy="533400"/>
          </a:xfrm>
          <a:prstGeom prst="roundRect">
            <a:avLst>
              <a:gd name="adj" fmla="val 5546"/>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wrap="none" lIns="108000" anchor="ctr"/>
          <a:lstStyle/>
          <a:p>
            <a:pPr defTabSz="914400" fontAlgn="base">
              <a:spcAft>
                <a:spcPct val="0"/>
              </a:spcAft>
              <a:defRPr/>
            </a:pPr>
            <a:r>
              <a:rPr lang="en-US" dirty="0">
                <a:solidFill>
                  <a:srgbClr val="9BBB59">
                    <a:lumMod val="75000"/>
                  </a:srgbClr>
                </a:solidFill>
                <a:ea typeface="ＭＳ Ｐゴシック" pitchFamily="34" charset="-128"/>
              </a:rPr>
              <a:t>Platform </a:t>
            </a:r>
            <a:br>
              <a:rPr lang="en-US" dirty="0">
                <a:solidFill>
                  <a:srgbClr val="9BBB59">
                    <a:lumMod val="75000"/>
                  </a:srgbClr>
                </a:solidFill>
                <a:ea typeface="ＭＳ Ｐゴシック" pitchFamily="34" charset="-128"/>
              </a:rPr>
            </a:br>
            <a:r>
              <a:rPr lang="en-US" dirty="0">
                <a:solidFill>
                  <a:srgbClr val="9BBB59">
                    <a:lumMod val="75000"/>
                  </a:srgbClr>
                </a:solidFill>
                <a:ea typeface="ＭＳ Ｐゴシック" pitchFamily="34" charset="-128"/>
              </a:rPr>
              <a:t>Management</a:t>
            </a:r>
          </a:p>
        </p:txBody>
      </p:sp>
      <p:sp>
        <p:nvSpPr>
          <p:cNvPr id="28677" name="TextBox 4"/>
          <p:cNvSpPr txBox="1">
            <a:spLocks noChangeArrowheads="1"/>
          </p:cNvSpPr>
          <p:nvPr/>
        </p:nvSpPr>
        <p:spPr bwMode="auto">
          <a:xfrm>
            <a:off x="539750" y="1120775"/>
            <a:ext cx="8070850" cy="708025"/>
          </a:xfrm>
          <a:prstGeom prst="rect">
            <a:avLst/>
          </a:prstGeom>
          <a:noFill/>
          <a:ln w="9525">
            <a:noFill/>
            <a:miter lim="800000"/>
            <a:headEnd/>
            <a:tailEnd/>
          </a:ln>
        </p:spPr>
        <p:txBody>
          <a:bodyPr>
            <a:spAutoFit/>
          </a:bodyPr>
          <a:lstStyle/>
          <a:p>
            <a:pPr defTabSz="914400" fontAlgn="base">
              <a:spcBef>
                <a:spcPct val="0"/>
              </a:spcBef>
              <a:spcAft>
                <a:spcPct val="0"/>
              </a:spcAft>
            </a:pPr>
            <a:r>
              <a:rPr lang="en-US" sz="2000" b="1" dirty="0">
                <a:solidFill>
                  <a:prstClr val="black"/>
                </a:solidFill>
                <a:latin typeface="Arial" pitchFamily="34" charset="0"/>
                <a:ea typeface="ＭＳ Ｐゴシック" pitchFamily="34" charset="-128"/>
                <a:cs typeface="Arial" pitchFamily="34" charset="0"/>
              </a:rPr>
              <a:t>3. Support for collaboration and cooperation within the library community</a:t>
            </a:r>
          </a:p>
        </p:txBody>
      </p:sp>
      <p:pic>
        <p:nvPicPr>
          <p:cNvPr id="28678" name="Picture 2"/>
          <p:cNvPicPr>
            <a:picLocks noChangeAspect="1" noChangeArrowheads="1"/>
          </p:cNvPicPr>
          <p:nvPr/>
        </p:nvPicPr>
        <p:blipFill>
          <a:blip r:embed="rId4" cstate="print"/>
          <a:srcRect/>
          <a:stretch>
            <a:fillRect/>
          </a:stretch>
        </p:blipFill>
        <p:spPr bwMode="auto">
          <a:xfrm>
            <a:off x="665163" y="1828801"/>
            <a:ext cx="7277602" cy="40957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830638" y="3276600"/>
            <a:ext cx="4953000" cy="2514600"/>
          </a:xfrm>
          <a:prstGeom prst="roundRect">
            <a:avLst>
              <a:gd name="adj" fmla="val 5546"/>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wrap="none" lIns="3200400" anchor="ctr"/>
          <a:lstStyle/>
          <a:p>
            <a:pPr defTabSz="914400" fontAlgn="base">
              <a:spcAft>
                <a:spcPct val="0"/>
              </a:spcAft>
              <a:defRPr/>
            </a:pPr>
            <a:r>
              <a:rPr lang="en-US" dirty="0">
                <a:solidFill>
                  <a:srgbClr val="9BBB59">
                    <a:lumMod val="75000"/>
                  </a:srgbClr>
                </a:solidFill>
                <a:ea typeface="ＭＳ Ｐゴシック" pitchFamily="34" charset="-128"/>
              </a:rPr>
              <a:t>Platform </a:t>
            </a:r>
            <a:br>
              <a:rPr lang="en-US" dirty="0">
                <a:solidFill>
                  <a:srgbClr val="9BBB59">
                    <a:lumMod val="75000"/>
                  </a:srgbClr>
                </a:solidFill>
                <a:ea typeface="ＭＳ Ｐゴシック" pitchFamily="34" charset="-128"/>
              </a:rPr>
            </a:br>
            <a:r>
              <a:rPr lang="en-US" dirty="0">
                <a:solidFill>
                  <a:srgbClr val="9BBB59">
                    <a:lumMod val="75000"/>
                  </a:srgbClr>
                </a:solidFill>
                <a:ea typeface="ＭＳ Ｐゴシック" pitchFamily="34" charset="-128"/>
              </a:rPr>
              <a:t>Management</a:t>
            </a:r>
          </a:p>
        </p:txBody>
      </p:sp>
      <p:sp>
        <p:nvSpPr>
          <p:cNvPr id="5" name="Rounded Rectangle 4"/>
          <p:cNvSpPr>
            <a:spLocks noChangeArrowheads="1"/>
          </p:cNvSpPr>
          <p:nvPr/>
        </p:nvSpPr>
        <p:spPr bwMode="auto">
          <a:xfrm>
            <a:off x="3983038" y="4953000"/>
            <a:ext cx="2895600" cy="685800"/>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4F81BD">
                    <a:lumMod val="75000"/>
                  </a:srgbClr>
                </a:solidFill>
                <a:ea typeface="ＭＳ Ｐゴシック" pitchFamily="34" charset="-128"/>
              </a:rPr>
              <a:t>Infrastructure</a:t>
            </a:r>
          </a:p>
        </p:txBody>
      </p:sp>
      <p:sp>
        <p:nvSpPr>
          <p:cNvPr id="6" name="Rounded Rectangle 5"/>
          <p:cNvSpPr>
            <a:spLocks noChangeArrowheads="1"/>
          </p:cNvSpPr>
          <p:nvPr/>
        </p:nvSpPr>
        <p:spPr bwMode="auto">
          <a:xfrm>
            <a:off x="3983038" y="4191000"/>
            <a:ext cx="2895600" cy="6858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C0504D"/>
                </a:solidFill>
                <a:ea typeface="ＭＳ Ｐゴシック" pitchFamily="34" charset="-128"/>
              </a:rPr>
              <a:t>Data</a:t>
            </a:r>
          </a:p>
        </p:txBody>
      </p:sp>
      <p:sp>
        <p:nvSpPr>
          <p:cNvPr id="7" name="Rounded Rectangle 6"/>
          <p:cNvSpPr>
            <a:spLocks noChangeArrowheads="1"/>
          </p:cNvSpPr>
          <p:nvPr/>
        </p:nvSpPr>
        <p:spPr bwMode="auto">
          <a:xfrm>
            <a:off x="3983038" y="3429000"/>
            <a:ext cx="2895600" cy="685800"/>
          </a:xfrm>
          <a:prstGeom prst="roundRect">
            <a:avLst>
              <a:gd name="adj" fmla="val 16667"/>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F79646">
                    <a:lumMod val="75000"/>
                  </a:srgbClr>
                </a:solidFill>
                <a:ea typeface="ＭＳ Ｐゴシック" pitchFamily="34" charset="-128"/>
              </a:rPr>
              <a:t>Web Services</a:t>
            </a:r>
          </a:p>
        </p:txBody>
      </p:sp>
      <p:sp>
        <p:nvSpPr>
          <p:cNvPr id="8" name="Rounded Rectangle 7"/>
          <p:cNvSpPr>
            <a:spLocks noChangeArrowheads="1"/>
          </p:cNvSpPr>
          <p:nvPr/>
        </p:nvSpPr>
        <p:spPr bwMode="auto">
          <a:xfrm>
            <a:off x="3830638" y="2286000"/>
            <a:ext cx="4953000" cy="914400"/>
          </a:xfrm>
          <a:prstGeom prst="roundRect">
            <a:avLst>
              <a:gd name="adj" fmla="val 31514"/>
            </a:avLst>
          </a:prstGeom>
          <a:gradFill rotWithShape="1">
            <a:gsLst>
              <a:gs pos="0">
                <a:srgbClr val="7B57A8"/>
              </a:gs>
              <a:gs pos="20000">
                <a:srgbClr val="7B58A6"/>
              </a:gs>
              <a:gs pos="100000">
                <a:srgbClr val="5D417E"/>
              </a:gs>
            </a:gsLst>
            <a:lin ang="5400000"/>
          </a:gradFill>
          <a:ln w="9525">
            <a:solidFill>
              <a:srgbClr val="7D60A0"/>
            </a:solidFill>
            <a:round/>
            <a:headEnd/>
            <a:tailEnd/>
          </a:ln>
          <a:effectLst>
            <a:outerShdw dist="23000" dir="5400000" rotWithShape="0">
              <a:srgbClr val="808080">
                <a:alpha val="34998"/>
              </a:srgbClr>
            </a:outerShdw>
          </a:effectLst>
        </p:spPr>
        <p:txBody>
          <a:bodyPr wrap="none" anchor="b"/>
          <a:lstStyle/>
          <a:p>
            <a:pPr algn="ctr" defTabSz="914400" fontAlgn="base">
              <a:spcAft>
                <a:spcPct val="0"/>
              </a:spcAft>
              <a:defRPr/>
            </a:pPr>
            <a:r>
              <a:rPr lang="en-US" dirty="0">
                <a:solidFill>
                  <a:prstClr val="black"/>
                </a:solidFill>
                <a:ea typeface="ＭＳ Ｐゴシック" pitchFamily="34" charset="-128"/>
              </a:rPr>
              <a:t>App Gallery</a:t>
            </a:r>
          </a:p>
        </p:txBody>
      </p:sp>
      <p:pic>
        <p:nvPicPr>
          <p:cNvPr id="9" name="Picture 8" descr="worldcatlogo-gray.png"/>
          <p:cNvPicPr>
            <a:picLocks noChangeAspect="1"/>
          </p:cNvPicPr>
          <p:nvPr/>
        </p:nvPicPr>
        <p:blipFill>
          <a:blip r:embed="rId3" cstate="print">
            <a:duotone>
              <a:schemeClr val="accent2">
                <a:shade val="45000"/>
                <a:satMod val="135000"/>
              </a:schemeClr>
              <a:prstClr val="white"/>
            </a:duotone>
          </a:blip>
          <a:srcRect l="16364" t="7273" r="12727" b="3636"/>
          <a:stretch>
            <a:fillRect/>
          </a:stretch>
        </p:blipFill>
        <p:spPr>
          <a:xfrm>
            <a:off x="6269089" y="4297655"/>
            <a:ext cx="533400" cy="502627"/>
          </a:xfrm>
          <a:prstGeom prst="rect">
            <a:avLst/>
          </a:prstGeom>
        </p:spPr>
      </p:pic>
      <p:sp>
        <p:nvSpPr>
          <p:cNvPr id="30728" name="Rectangle 10"/>
          <p:cNvSpPr>
            <a:spLocks noChangeArrowheads="1"/>
          </p:cNvSpPr>
          <p:nvPr/>
        </p:nvSpPr>
        <p:spPr bwMode="auto">
          <a:xfrm>
            <a:off x="609600" y="1692275"/>
            <a:ext cx="1751013" cy="1168400"/>
          </a:xfrm>
          <a:prstGeom prst="rect">
            <a:avLst/>
          </a:prstGeom>
          <a:noFill/>
          <a:ln w="9525">
            <a:noFill/>
            <a:miter lim="800000"/>
            <a:headEnd/>
            <a:tailEnd/>
          </a:ln>
        </p:spPr>
        <p:txBody>
          <a:bodyPr>
            <a:spAutoFit/>
          </a:bodyPr>
          <a:lstStyle/>
          <a:p>
            <a:pPr defTabSz="914400" fontAlgn="base">
              <a:spcBef>
                <a:spcPct val="0"/>
              </a:spcBef>
              <a:spcAft>
                <a:spcPct val="0"/>
              </a:spcAft>
            </a:pPr>
            <a:r>
              <a:rPr lang="en-US" sz="1400" dirty="0">
                <a:solidFill>
                  <a:prstClr val="white"/>
                </a:solidFill>
                <a:latin typeface="Arial" pitchFamily="34" charset="0"/>
                <a:ea typeface="ＭＳ Ｐゴシック" pitchFamily="34" charset="-128"/>
              </a:rPr>
              <a:t>Flexible, open platform for the community to share applications and innovation</a:t>
            </a:r>
          </a:p>
        </p:txBody>
      </p:sp>
      <p:sp>
        <p:nvSpPr>
          <p:cNvPr id="30729" name="Title 1"/>
          <p:cNvSpPr>
            <a:spLocks noGrp="1"/>
          </p:cNvSpPr>
          <p:nvPr>
            <p:ph type="title"/>
          </p:nvPr>
        </p:nvSpPr>
        <p:spPr bwMode="auto">
          <a:xfrm>
            <a:off x="4062413" y="215900"/>
            <a:ext cx="4932362" cy="887413"/>
          </a:xfrm>
          <a:noFill/>
          <a:ln>
            <a:miter lim="800000"/>
            <a:headEnd/>
            <a:tailEnd/>
          </a:ln>
        </p:spPr>
        <p:txBody>
          <a:bodyPr vert="horz" wrap="square" lIns="91440" tIns="45720" rIns="91440" bIns="45720" numCol="1" anchorCtr="0" compatLnSpc="1">
            <a:prstTxWarp prst="textNoShape">
              <a:avLst/>
            </a:prstTxWarp>
            <a:normAutofit fontScale="90000"/>
          </a:bodyPr>
          <a:lstStyle/>
          <a:p>
            <a:r>
              <a:rPr dirty="0" smtClean="0">
                <a:ea typeface="ＭＳ Ｐゴシック" pitchFamily="34" charset="-128"/>
              </a:rPr>
              <a:t>Applications/Apps…</a:t>
            </a:r>
          </a:p>
        </p:txBody>
      </p:sp>
      <p:pic>
        <p:nvPicPr>
          <p:cNvPr id="30730" name="Picture 12" descr="worldshare-platform.png"/>
          <p:cNvPicPr>
            <a:picLocks noChangeAspect="1"/>
          </p:cNvPicPr>
          <p:nvPr/>
        </p:nvPicPr>
        <p:blipFill>
          <a:blip r:embed="rId4" cstate="print"/>
          <a:srcRect t="30000" b="39999"/>
          <a:stretch>
            <a:fillRect/>
          </a:stretch>
        </p:blipFill>
        <p:spPr bwMode="auto">
          <a:xfrm>
            <a:off x="512763" y="238125"/>
            <a:ext cx="3490912" cy="809625"/>
          </a:xfrm>
          <a:prstGeom prst="rect">
            <a:avLst/>
          </a:prstGeom>
          <a:noFill/>
          <a:ln w="9525">
            <a:noFill/>
            <a:miter lim="800000"/>
            <a:headEnd/>
            <a:tailEnd/>
          </a:ln>
        </p:spPr>
      </p:pic>
      <p:sp>
        <p:nvSpPr>
          <p:cNvPr id="12" name="Rounded Rectangle 11"/>
          <p:cNvSpPr>
            <a:spLocks noChangeArrowheads="1"/>
          </p:cNvSpPr>
          <p:nvPr/>
        </p:nvSpPr>
        <p:spPr bwMode="auto">
          <a:xfrm>
            <a:off x="3843338" y="1600200"/>
            <a:ext cx="1600200" cy="10668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8064A2"/>
                </a:solidFill>
                <a:ea typeface="ＭＳ Ｐゴシック" pitchFamily="34" charset="-128"/>
              </a:rPr>
              <a:t>OCLC-built </a:t>
            </a:r>
            <a:br>
              <a:rPr lang="en-US" dirty="0">
                <a:solidFill>
                  <a:srgbClr val="8064A2"/>
                </a:solidFill>
                <a:ea typeface="ＭＳ Ｐゴシック" pitchFamily="34" charset="-128"/>
              </a:rPr>
            </a:br>
            <a:r>
              <a:rPr lang="en-US" dirty="0">
                <a:solidFill>
                  <a:srgbClr val="8064A2"/>
                </a:solidFill>
                <a:ea typeface="ＭＳ Ｐゴシック" pitchFamily="34" charset="-128"/>
              </a:rPr>
              <a:t>Applications</a:t>
            </a:r>
          </a:p>
        </p:txBody>
      </p:sp>
      <p:sp>
        <p:nvSpPr>
          <p:cNvPr id="13" name="Rounded Rectangle 12"/>
          <p:cNvSpPr>
            <a:spLocks noChangeArrowheads="1"/>
          </p:cNvSpPr>
          <p:nvPr/>
        </p:nvSpPr>
        <p:spPr bwMode="auto">
          <a:xfrm>
            <a:off x="5519738" y="1600200"/>
            <a:ext cx="1600200" cy="10668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8064A2"/>
                </a:solidFill>
                <a:ea typeface="ＭＳ Ｐゴシック" pitchFamily="34" charset="-128"/>
              </a:rPr>
              <a:t>Library-built </a:t>
            </a:r>
            <a:br>
              <a:rPr lang="en-US" dirty="0">
                <a:solidFill>
                  <a:srgbClr val="8064A2"/>
                </a:solidFill>
                <a:ea typeface="ＭＳ Ｐゴシック" pitchFamily="34" charset="-128"/>
              </a:rPr>
            </a:br>
            <a:r>
              <a:rPr lang="en-US" dirty="0">
                <a:solidFill>
                  <a:srgbClr val="8064A2"/>
                </a:solidFill>
                <a:ea typeface="ＭＳ Ｐゴシック" pitchFamily="34" charset="-128"/>
              </a:rPr>
              <a:t>Applications</a:t>
            </a:r>
          </a:p>
        </p:txBody>
      </p:sp>
      <p:sp>
        <p:nvSpPr>
          <p:cNvPr id="14" name="Rounded Rectangle 13"/>
          <p:cNvSpPr>
            <a:spLocks noChangeArrowheads="1"/>
          </p:cNvSpPr>
          <p:nvPr/>
        </p:nvSpPr>
        <p:spPr bwMode="auto">
          <a:xfrm>
            <a:off x="7196138" y="1600200"/>
            <a:ext cx="1600200" cy="10668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dist="20000" dir="5400000" rotWithShape="0">
              <a:srgbClr val="808080">
                <a:alpha val="37999"/>
              </a:srgbClr>
            </a:outerShdw>
          </a:effectLst>
        </p:spPr>
        <p:txBody>
          <a:bodyPr wrap="none" anchor="ctr"/>
          <a:lstStyle/>
          <a:p>
            <a:pPr defTabSz="914400" fontAlgn="base">
              <a:spcAft>
                <a:spcPct val="0"/>
              </a:spcAft>
              <a:defRPr/>
            </a:pPr>
            <a:r>
              <a:rPr lang="en-US" dirty="0">
                <a:solidFill>
                  <a:srgbClr val="8064A2"/>
                </a:solidFill>
                <a:ea typeface="ＭＳ Ｐゴシック" pitchFamily="34" charset="-128"/>
              </a:rPr>
              <a:t>Partner-built </a:t>
            </a:r>
            <a:br>
              <a:rPr lang="en-US" dirty="0">
                <a:solidFill>
                  <a:srgbClr val="8064A2"/>
                </a:solidFill>
                <a:ea typeface="ＭＳ Ｐゴシック" pitchFamily="34" charset="-128"/>
              </a:rPr>
            </a:br>
            <a:r>
              <a:rPr lang="en-US" dirty="0">
                <a:solidFill>
                  <a:srgbClr val="8064A2"/>
                </a:solidFill>
                <a:ea typeface="ＭＳ Ｐゴシック" pitchFamily="34" charset="-128"/>
              </a:rPr>
              <a:t>Applications</a:t>
            </a:r>
          </a:p>
        </p:txBody>
      </p:sp>
      <p:sp>
        <p:nvSpPr>
          <p:cNvPr id="30734" name="TextBox 2"/>
          <p:cNvSpPr txBox="1">
            <a:spLocks noChangeArrowheads="1"/>
          </p:cNvSpPr>
          <p:nvPr/>
        </p:nvSpPr>
        <p:spPr bwMode="auto">
          <a:xfrm>
            <a:off x="381000" y="1047750"/>
            <a:ext cx="8355012" cy="707886"/>
          </a:xfrm>
          <a:prstGeom prst="rect">
            <a:avLst/>
          </a:prstGeom>
          <a:noFill/>
          <a:ln w="9525">
            <a:noFill/>
            <a:miter lim="800000"/>
            <a:headEnd/>
            <a:tailEnd/>
          </a:ln>
        </p:spPr>
        <p:txBody>
          <a:bodyPr wrap="square">
            <a:spAutoFit/>
          </a:bodyPr>
          <a:lstStyle/>
          <a:p>
            <a:pPr marL="342900" indent="-342900" defTabSz="914400" fontAlgn="base">
              <a:spcBef>
                <a:spcPct val="0"/>
              </a:spcBef>
              <a:spcAft>
                <a:spcPct val="0"/>
              </a:spcAft>
            </a:pPr>
            <a:r>
              <a:rPr lang="en-US" sz="2000" b="1" dirty="0" smtClean="0">
                <a:solidFill>
                  <a:prstClr val="black"/>
                </a:solidFill>
                <a:latin typeface="Arial" pitchFamily="34" charset="0"/>
                <a:ea typeface="ＭＳ Ｐゴシック" pitchFamily="34" charset="-128"/>
              </a:rPr>
              <a:t>BASIC PRINCIPLE: </a:t>
            </a:r>
            <a:r>
              <a:rPr lang="en-US" sz="2000" b="1" i="1" u="sng" dirty="0" smtClean="0">
                <a:solidFill>
                  <a:prstClr val="black"/>
                </a:solidFill>
                <a:latin typeface="Arial" pitchFamily="34" charset="0"/>
                <a:ea typeface="ＭＳ Ｐゴシック" pitchFamily="34" charset="-128"/>
              </a:rPr>
              <a:t>ANYONE</a:t>
            </a:r>
            <a:r>
              <a:rPr lang="en-US" sz="2000" dirty="0" smtClean="0">
                <a:solidFill>
                  <a:prstClr val="black"/>
                </a:solidFill>
                <a:latin typeface="Arial" pitchFamily="34" charset="0"/>
                <a:ea typeface="ＭＳ Ｐゴシック" pitchFamily="34" charset="-128"/>
              </a:rPr>
              <a:t> </a:t>
            </a:r>
            <a:r>
              <a:rPr lang="en-US" sz="2000" dirty="0">
                <a:solidFill>
                  <a:prstClr val="black"/>
                </a:solidFill>
                <a:latin typeface="Arial" pitchFamily="34" charset="0"/>
                <a:ea typeface="ＭＳ Ｐゴシック" pitchFamily="34" charset="-128"/>
              </a:rPr>
              <a:t>can develop on the WorldShare Platform</a:t>
            </a:r>
          </a:p>
          <a:p>
            <a:pPr marL="342900" indent="-342900" defTabSz="914400" fontAlgn="base">
              <a:spcBef>
                <a:spcPct val="0"/>
              </a:spcBef>
              <a:spcAft>
                <a:spcPct val="0"/>
              </a:spcAft>
            </a:pPr>
            <a:endParaRPr lang="en-US" sz="2000" dirty="0">
              <a:solidFill>
                <a:prstClr val="black"/>
              </a:solidFill>
              <a:latin typeface="Arial" pitchFamily="34" charset="0"/>
              <a:ea typeface="ＭＳ Ｐゴシック" pitchFamily="34" charset="-128"/>
            </a:endParaRPr>
          </a:p>
        </p:txBody>
      </p:sp>
      <p:sp>
        <p:nvSpPr>
          <p:cNvPr id="15" name="Content Placeholder 2"/>
          <p:cNvSpPr txBox="1">
            <a:spLocks/>
          </p:cNvSpPr>
          <p:nvPr/>
        </p:nvSpPr>
        <p:spPr>
          <a:xfrm>
            <a:off x="152401" y="1741487"/>
            <a:ext cx="3505199" cy="4202113"/>
          </a:xfrm>
          <a:prstGeom prst="rect">
            <a:avLst/>
          </a:prstGeom>
        </p:spPr>
        <p:txBody>
          <a:bodyPr>
            <a:normAutofit fontScale="85000" lnSpcReduction="10000"/>
          </a:bodyPr>
          <a:lstStyle/>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OCLC creates an app</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indent="-233363">
              <a:lnSpc>
                <a:spcPct val="110000"/>
              </a:lnSpc>
              <a:spcBef>
                <a:spcPts val="900"/>
              </a:spcBef>
              <a:buFont typeface="Arial" pitchFamily="34" charset="0"/>
              <a:buChar char="•"/>
              <a:defRPr/>
            </a:pPr>
            <a:r>
              <a:rPr lang="en-US" sz="2400" dirty="0" smtClean="0">
                <a:latin typeface="Arial"/>
                <a:cs typeface="Arial"/>
              </a:rPr>
              <a:t>A library developer creates an app </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A third party creates an app</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Many happy libraries will consume all three without ever having to do anything!</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 calcmode="lin" valueType="num">
                                      <p:cBhvr additive="base">
                                        <p:cTn id="2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 calcmode="lin" valueType="num">
                                      <p:cBhvr additive="base">
                                        <p:cTn id="3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WMS: What is included? </a:t>
            </a:r>
            <a:endParaRPr lang="en-US" dirty="0"/>
          </a:p>
        </p:txBody>
      </p:sp>
      <p:sp>
        <p:nvSpPr>
          <p:cNvPr id="6" name="Content Placeholder 2"/>
          <p:cNvSpPr>
            <a:spLocks noGrp="1"/>
          </p:cNvSpPr>
          <p:nvPr>
            <p:ph idx="1"/>
          </p:nvPr>
        </p:nvSpPr>
        <p:spPr>
          <a:xfrm>
            <a:off x="457200" y="1066800"/>
            <a:ext cx="8534400" cy="5105400"/>
          </a:xfrm>
        </p:spPr>
        <p:txBody>
          <a:bodyPr>
            <a:normAutofit lnSpcReduction="10000"/>
          </a:bodyPr>
          <a:lstStyle/>
          <a:p>
            <a:pPr>
              <a:spcBef>
                <a:spcPts val="1400"/>
              </a:spcBef>
            </a:pPr>
            <a:r>
              <a:rPr lang="en-US" sz="2200" b="1" dirty="0" smtClean="0">
                <a:latin typeface="Arial" pitchFamily="34" charset="0"/>
                <a:cs typeface="Arial" pitchFamily="34" charset="0"/>
              </a:rPr>
              <a:t>Acquisitions </a:t>
            </a:r>
            <a:r>
              <a:rPr lang="en-US" sz="2200" dirty="0" smtClean="0">
                <a:latin typeface="Arial" pitchFamily="34" charset="0"/>
                <a:cs typeface="Arial" pitchFamily="34" charset="0"/>
              </a:rPr>
              <a:t>for physical and electronic collections </a:t>
            </a:r>
            <a:br>
              <a:rPr lang="en-US" sz="2200" dirty="0" smtClean="0">
                <a:latin typeface="Arial" pitchFamily="34" charset="0"/>
                <a:cs typeface="Arial" pitchFamily="34" charset="0"/>
              </a:rPr>
            </a:br>
            <a:r>
              <a:rPr lang="en-US" sz="2200" dirty="0" smtClean="0"/>
              <a:t> – all </a:t>
            </a:r>
            <a:r>
              <a:rPr lang="en-US" sz="2200" dirty="0" smtClean="0">
                <a:latin typeface="Arial" pitchFamily="34" charset="0"/>
                <a:cs typeface="Arial" pitchFamily="34" charset="0"/>
              </a:rPr>
              <a:t>available in one service</a:t>
            </a:r>
          </a:p>
          <a:p>
            <a:pPr>
              <a:spcBef>
                <a:spcPts val="1400"/>
              </a:spcBef>
            </a:pPr>
            <a:r>
              <a:rPr lang="en-US" sz="2200" b="1" dirty="0" smtClean="0">
                <a:latin typeface="Arial" pitchFamily="34" charset="0"/>
                <a:cs typeface="Arial" pitchFamily="34" charset="0"/>
              </a:rPr>
              <a:t>Circulation and patron management </a:t>
            </a:r>
            <a:r>
              <a:rPr lang="en-US" sz="2200" dirty="0" smtClean="0">
                <a:latin typeface="Arial" pitchFamily="34" charset="0"/>
                <a:cs typeface="Arial" pitchFamily="34" charset="0"/>
              </a:rPr>
              <a:t>for the 21st century </a:t>
            </a:r>
            <a:br>
              <a:rPr lang="en-US" sz="2200" dirty="0" smtClean="0">
                <a:latin typeface="Arial" pitchFamily="34" charset="0"/>
                <a:cs typeface="Arial" pitchFamily="34" charset="0"/>
              </a:rPr>
            </a:br>
            <a:r>
              <a:rPr lang="en-US" sz="2200" dirty="0" smtClean="0">
                <a:latin typeface="Arial" pitchFamily="34" charset="0"/>
                <a:cs typeface="Arial" pitchFamily="34" charset="0"/>
              </a:rPr>
              <a:t>– handled centrally using a simple, web-based interface</a:t>
            </a:r>
          </a:p>
          <a:p>
            <a:pPr>
              <a:spcBef>
                <a:spcPts val="1400"/>
              </a:spcBef>
            </a:pPr>
            <a:r>
              <a:rPr lang="en-US" sz="2200" b="1" dirty="0" smtClean="0">
                <a:latin typeface="Arial" pitchFamily="34" charset="0"/>
                <a:cs typeface="Arial" pitchFamily="34" charset="0"/>
              </a:rPr>
              <a:t>Discovery and delivery </a:t>
            </a:r>
            <a:r>
              <a:rPr lang="en-US" sz="2200" dirty="0" smtClean="0">
                <a:latin typeface="Arial" pitchFamily="34" charset="0"/>
                <a:cs typeface="Arial" pitchFamily="34" charset="0"/>
              </a:rPr>
              <a:t>as users expect it </a:t>
            </a:r>
            <a:br>
              <a:rPr lang="en-US" sz="2200" dirty="0" smtClean="0">
                <a:latin typeface="Arial" pitchFamily="34" charset="0"/>
                <a:cs typeface="Arial" pitchFamily="34" charset="0"/>
              </a:rPr>
            </a:br>
            <a:r>
              <a:rPr lang="en-US" sz="2200" dirty="0" smtClean="0">
                <a:latin typeface="Arial" pitchFamily="34" charset="0"/>
                <a:cs typeface="Arial" pitchFamily="34" charset="0"/>
              </a:rPr>
              <a:t>– with WorldCat Local’s single search interface </a:t>
            </a:r>
          </a:p>
          <a:p>
            <a:pPr>
              <a:spcBef>
                <a:spcPts val="1400"/>
              </a:spcBef>
            </a:pPr>
            <a:r>
              <a:rPr lang="en-US" sz="2200" b="1" dirty="0" smtClean="0">
                <a:latin typeface="Arial" pitchFamily="34" charset="0"/>
                <a:cs typeface="Arial" pitchFamily="34" charset="0"/>
              </a:rPr>
              <a:t>Cataloging tools </a:t>
            </a:r>
            <a:r>
              <a:rPr lang="en-US" sz="2200" dirty="0" smtClean="0">
                <a:latin typeface="Arial" pitchFamily="34" charset="0"/>
                <a:cs typeface="Arial" pitchFamily="34" charset="0"/>
              </a:rPr>
              <a:t>for data creation and enrichment </a:t>
            </a:r>
            <a:br>
              <a:rPr lang="en-US" sz="2200" dirty="0" smtClean="0">
                <a:latin typeface="Arial" pitchFamily="34" charset="0"/>
                <a:cs typeface="Arial" pitchFamily="34" charset="0"/>
              </a:rPr>
            </a:br>
            <a:r>
              <a:rPr lang="en-US" sz="2200" dirty="0" smtClean="0">
                <a:latin typeface="Arial" pitchFamily="34" charset="0"/>
                <a:cs typeface="Arial" pitchFamily="34" charset="0"/>
              </a:rPr>
              <a:t>– powered by WorldCat</a:t>
            </a:r>
          </a:p>
          <a:p>
            <a:pPr>
              <a:spcBef>
                <a:spcPts val="1400"/>
              </a:spcBef>
            </a:pPr>
            <a:r>
              <a:rPr lang="en-US" sz="2200" b="1" dirty="0" smtClean="0">
                <a:latin typeface="Arial" pitchFamily="34" charset="0"/>
                <a:cs typeface="Arial" pitchFamily="34" charset="0"/>
              </a:rPr>
              <a:t>The WorldCat knowledge base </a:t>
            </a:r>
            <a:r>
              <a:rPr lang="en-US" sz="2200" dirty="0" smtClean="0"/>
              <a:t>– combining </a:t>
            </a:r>
            <a:r>
              <a:rPr lang="en-US" sz="2200" dirty="0" smtClean="0">
                <a:latin typeface="Arial" pitchFamily="34" charset="0"/>
                <a:cs typeface="Arial" pitchFamily="34" charset="0"/>
              </a:rPr>
              <a:t>data about </a:t>
            </a:r>
            <a:br>
              <a:rPr lang="en-US" sz="2200" dirty="0" smtClean="0">
                <a:latin typeface="Arial" pitchFamily="34" charset="0"/>
                <a:cs typeface="Arial" pitchFamily="34" charset="0"/>
              </a:rPr>
            </a:br>
            <a:r>
              <a:rPr lang="en-US" sz="2200" dirty="0" smtClean="0">
                <a:latin typeface="Arial" pitchFamily="34" charset="0"/>
                <a:cs typeface="Arial" pitchFamily="34" charset="0"/>
              </a:rPr>
              <a:t>your library’s electronic resources and linking features</a:t>
            </a:r>
          </a:p>
          <a:p>
            <a:pPr>
              <a:spcBef>
                <a:spcPts val="1400"/>
              </a:spcBef>
            </a:pPr>
            <a:r>
              <a:rPr lang="en-US" sz="2200" b="1" dirty="0" smtClean="0"/>
              <a:t>WMS Reporting</a:t>
            </a:r>
            <a:br>
              <a:rPr lang="en-US" sz="2200" b="1" dirty="0" smtClean="0"/>
            </a:br>
            <a:r>
              <a:rPr lang="en-US" sz="2200" dirty="0" smtClean="0"/>
              <a:t> – </a:t>
            </a:r>
            <a:r>
              <a:rPr lang="en-US" sz="2200" b="1" dirty="0" smtClean="0"/>
              <a:t>canned reports and simple query tool</a:t>
            </a:r>
            <a:r>
              <a:rPr lang="en-US" sz="2200" b="1" dirty="0" smtClean="0">
                <a:latin typeface="Arial" pitchFamily="34" charset="0"/>
                <a:cs typeface="Arial" pitchFamily="34" charset="0"/>
              </a:rPr>
              <a:t> </a:t>
            </a:r>
          </a:p>
          <a:p>
            <a:pPr>
              <a:buNone/>
            </a:pPr>
            <a:endParaRPr lang="en-US" b="1" dirty="0" smtClean="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3350" y="474663"/>
            <a:ext cx="8870950" cy="37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sz="2400" dirty="0">
              <a:solidFill>
                <a:prstClr val="white"/>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l="24137" t="11490" r="22377" b="7211"/>
          <a:stretch>
            <a:fillRect/>
          </a:stretch>
        </p:blipFill>
        <p:spPr bwMode="auto">
          <a:xfrm>
            <a:off x="1433765" y="148119"/>
            <a:ext cx="6306499" cy="599117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Cataloging news</a:t>
            </a:r>
            <a:endParaRPr lang="en-US" dirty="0"/>
          </a:p>
        </p:txBody>
      </p:sp>
      <p:sp>
        <p:nvSpPr>
          <p:cNvPr id="4" name="Content Placeholder 3"/>
          <p:cNvSpPr>
            <a:spLocks noGrp="1"/>
          </p:cNvSpPr>
          <p:nvPr>
            <p:ph idx="1"/>
          </p:nvPr>
        </p:nvSpPr>
        <p:spPr/>
        <p:txBody>
          <a:bodyPr/>
          <a:lstStyle/>
          <a:p>
            <a:r>
              <a:rPr lang="en-US" dirty="0" smtClean="0"/>
              <a:t>RDA</a:t>
            </a:r>
          </a:p>
          <a:p>
            <a:r>
              <a:rPr lang="en-US" dirty="0" err="1" smtClean="0"/>
              <a:t>Connexion</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Indexing changes</a:t>
            </a:r>
          </a:p>
          <a:p>
            <a:pPr lvl="1"/>
            <a:r>
              <a:rPr lang="en-US" dirty="0" smtClean="0"/>
              <a:t>Entity attribute (en:) index (Bibliographic records)</a:t>
            </a:r>
          </a:p>
          <a:p>
            <a:pPr lvl="2">
              <a:spcBef>
                <a:spcPts val="0"/>
              </a:spcBef>
            </a:pPr>
            <a:r>
              <a:rPr lang="pt-BR" dirty="0" smtClean="0"/>
              <a:t>046 ‡k ‡l</a:t>
            </a:r>
          </a:p>
          <a:p>
            <a:pPr lvl="2">
              <a:spcBef>
                <a:spcPts val="0"/>
              </a:spcBef>
            </a:pPr>
            <a:r>
              <a:rPr lang="pt-BR" dirty="0" smtClean="0"/>
              <a:t>380 ‡a </a:t>
            </a:r>
          </a:p>
          <a:p>
            <a:pPr lvl="2">
              <a:spcBef>
                <a:spcPts val="0"/>
              </a:spcBef>
            </a:pPr>
            <a:r>
              <a:rPr lang="pt-BR" dirty="0" smtClean="0"/>
              <a:t>381 ‡a </a:t>
            </a:r>
          </a:p>
          <a:p>
            <a:pPr lvl="2">
              <a:spcBef>
                <a:spcPts val="0"/>
              </a:spcBef>
            </a:pPr>
            <a:r>
              <a:rPr lang="pt-BR" dirty="0" smtClean="0"/>
              <a:t>382 ‡a </a:t>
            </a:r>
          </a:p>
          <a:p>
            <a:pPr lvl="2">
              <a:spcBef>
                <a:spcPts val="0"/>
              </a:spcBef>
            </a:pPr>
            <a:r>
              <a:rPr lang="pt-BR" dirty="0" smtClean="0"/>
              <a:t>383 ‡a ‡b ‡c</a:t>
            </a:r>
          </a:p>
          <a:p>
            <a:pPr lvl="2">
              <a:spcBef>
                <a:spcPts val="0"/>
              </a:spcBef>
            </a:pPr>
            <a:r>
              <a:rPr lang="pt-BR" dirty="0" smtClean="0"/>
              <a:t>384 ‡a</a:t>
            </a:r>
          </a:p>
          <a:p>
            <a:pPr>
              <a:spcBef>
                <a:spcPts val="0"/>
              </a:spcBef>
            </a:pPr>
            <a:endParaRPr lang="pt-BR" dirty="0" smtClean="0"/>
          </a:p>
          <a:p>
            <a:pPr>
              <a:spcBef>
                <a:spcPts val="0"/>
              </a:spcBef>
            </a:pPr>
            <a:r>
              <a:rPr lang="pt-BR" dirty="0" smtClean="0"/>
              <a:t>Links from Connexion client &amp; browser to the RDA Toolkit</a:t>
            </a:r>
            <a:endParaRPr lang="en-US" dirty="0"/>
          </a:p>
        </p:txBody>
      </p:sp>
      <p:sp>
        <p:nvSpPr>
          <p:cNvPr id="3" name="Title 2"/>
          <p:cNvSpPr>
            <a:spLocks noGrp="1"/>
          </p:cNvSpPr>
          <p:nvPr>
            <p:ph type="title"/>
          </p:nvPr>
        </p:nvSpPr>
        <p:spPr/>
        <p:txBody>
          <a:bodyPr/>
          <a:lstStyle/>
          <a:p>
            <a:r>
              <a:rPr lang="en-US" dirty="0" smtClean="0"/>
              <a:t>RDA recent changes</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RDA </a:t>
            </a:r>
            <a:r>
              <a:rPr lang="en-US" dirty="0" err="1" smtClean="0"/>
              <a:t>Workforms</a:t>
            </a:r>
            <a:endParaRPr lang="en-US" dirty="0" smtClean="0"/>
          </a:p>
          <a:p>
            <a:pPr lvl="1"/>
            <a:r>
              <a:rPr lang="en-US" dirty="0" smtClean="0"/>
              <a:t>Set a preference in the </a:t>
            </a:r>
            <a:r>
              <a:rPr lang="en-US" dirty="0" err="1" smtClean="0"/>
              <a:t>Connexion</a:t>
            </a:r>
            <a:r>
              <a:rPr lang="en-US" dirty="0" smtClean="0"/>
              <a:t> client or browser</a:t>
            </a:r>
          </a:p>
          <a:p>
            <a:pPr lvl="1"/>
            <a:endParaRPr lang="en-US" dirty="0" smtClean="0"/>
          </a:p>
          <a:p>
            <a:r>
              <a:rPr lang="en-US" dirty="0" smtClean="0"/>
              <a:t>Record matching changes</a:t>
            </a:r>
          </a:p>
          <a:p>
            <a:pPr lvl="1"/>
            <a:r>
              <a:rPr lang="en-US" dirty="0" smtClean="0"/>
              <a:t>Fully incorporating RDA changes</a:t>
            </a:r>
          </a:p>
          <a:p>
            <a:pPr>
              <a:buNone/>
            </a:pPr>
            <a:endParaRPr lang="en-US" dirty="0" smtClean="0"/>
          </a:p>
          <a:p>
            <a:r>
              <a:rPr lang="en-US" dirty="0" smtClean="0"/>
              <a:t>Additional validation rules to insure correct coding</a:t>
            </a:r>
          </a:p>
          <a:p>
            <a:endParaRPr lang="en-US" dirty="0" smtClean="0"/>
          </a:p>
          <a:p>
            <a:r>
              <a:rPr lang="en-US" dirty="0" smtClean="0"/>
              <a:t>Additional MARC format changes (MARC Update No. 13)</a:t>
            </a:r>
          </a:p>
          <a:p>
            <a:endParaRPr lang="en-US" dirty="0" smtClean="0"/>
          </a:p>
          <a:p>
            <a:endParaRPr lang="en-US" dirty="0"/>
          </a:p>
        </p:txBody>
      </p:sp>
      <p:sp>
        <p:nvSpPr>
          <p:cNvPr id="3" name="Title 2"/>
          <p:cNvSpPr>
            <a:spLocks noGrp="1"/>
          </p:cNvSpPr>
          <p:nvPr>
            <p:ph type="title"/>
          </p:nvPr>
        </p:nvSpPr>
        <p:spPr/>
        <p:txBody>
          <a:bodyPr/>
          <a:lstStyle/>
          <a:p>
            <a:r>
              <a:rPr lang="en-US" dirty="0" smtClean="0"/>
              <a:t>What’s coming …</a:t>
            </a: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MARC format changes</a:t>
            </a:r>
            <a:endParaRPr lang="en-US" dirty="0"/>
          </a:p>
        </p:txBody>
      </p:sp>
      <p:sp>
        <p:nvSpPr>
          <p:cNvPr id="2" name="Content Placeholder 1"/>
          <p:cNvSpPr>
            <a:spLocks noGrp="1"/>
          </p:cNvSpPr>
          <p:nvPr>
            <p:ph sz="half" idx="1"/>
          </p:nvPr>
        </p:nvSpPr>
        <p:spPr/>
        <p:txBody>
          <a:bodyPr>
            <a:normAutofit fontScale="55000" lnSpcReduction="20000"/>
          </a:bodyPr>
          <a:lstStyle/>
          <a:p>
            <a:pPr>
              <a:buNone/>
            </a:pPr>
            <a:r>
              <a:rPr lang="en-US" b="1" dirty="0" smtClean="0"/>
              <a:t>Bibliographic</a:t>
            </a:r>
          </a:p>
          <a:p>
            <a:r>
              <a:rPr lang="en-US" sz="3300" b="1" dirty="0" smtClean="0"/>
              <a:t>264</a:t>
            </a:r>
            <a:r>
              <a:rPr lang="en-US" sz="3300" dirty="0" smtClean="0"/>
              <a:t> Production, Publication, Distribution, Manufacture, and Copyright Notice  </a:t>
            </a:r>
          </a:p>
          <a:p>
            <a:r>
              <a:rPr lang="en-US" sz="3300" b="1" dirty="0" smtClean="0"/>
              <a:t>344</a:t>
            </a:r>
            <a:r>
              <a:rPr lang="en-US" sz="3300" dirty="0" smtClean="0"/>
              <a:t> Sound Characteristics  </a:t>
            </a:r>
          </a:p>
          <a:p>
            <a:r>
              <a:rPr lang="en-US" sz="3300" b="1" dirty="0" smtClean="0"/>
              <a:t>345</a:t>
            </a:r>
            <a:r>
              <a:rPr lang="en-US" sz="3300" dirty="0" smtClean="0"/>
              <a:t> Projection Characteristics of Moving Image </a:t>
            </a:r>
          </a:p>
          <a:p>
            <a:r>
              <a:rPr lang="en-US" sz="3300" b="1" dirty="0" smtClean="0"/>
              <a:t>346</a:t>
            </a:r>
            <a:r>
              <a:rPr lang="en-US" sz="3300" dirty="0" smtClean="0"/>
              <a:t> Video Characteristics  </a:t>
            </a:r>
          </a:p>
          <a:p>
            <a:r>
              <a:rPr lang="en-US" sz="3300" b="1" dirty="0" smtClean="0"/>
              <a:t>347</a:t>
            </a:r>
            <a:r>
              <a:rPr lang="en-US" sz="3300" dirty="0" smtClean="0"/>
              <a:t> Digital File Characteristics  </a:t>
            </a:r>
          </a:p>
          <a:p>
            <a:r>
              <a:rPr lang="en-US" sz="3300" b="1" dirty="0" smtClean="0"/>
              <a:t>377</a:t>
            </a:r>
            <a:r>
              <a:rPr lang="en-US" sz="3300" dirty="0" smtClean="0"/>
              <a:t> Associated Language </a:t>
            </a:r>
          </a:p>
          <a:p>
            <a:endParaRPr lang="en-US" sz="3300" dirty="0" smtClean="0"/>
          </a:p>
          <a:p>
            <a:r>
              <a:rPr lang="en-US" sz="3300" dirty="0" smtClean="0"/>
              <a:t>Additional subfields in field 340 and 383</a:t>
            </a:r>
            <a:endParaRPr lang="en-US" sz="3300" dirty="0"/>
          </a:p>
        </p:txBody>
      </p:sp>
      <p:sp>
        <p:nvSpPr>
          <p:cNvPr id="4" name="Content Placeholder 3"/>
          <p:cNvSpPr>
            <a:spLocks noGrp="1"/>
          </p:cNvSpPr>
          <p:nvPr>
            <p:ph sz="half" idx="2"/>
          </p:nvPr>
        </p:nvSpPr>
        <p:spPr/>
        <p:txBody>
          <a:bodyPr>
            <a:normAutofit fontScale="85000" lnSpcReduction="10000"/>
          </a:bodyPr>
          <a:lstStyle/>
          <a:p>
            <a:pPr>
              <a:buNone/>
            </a:pPr>
            <a:r>
              <a:rPr lang="en-US" b="1" dirty="0" smtClean="0"/>
              <a:t>Authority</a:t>
            </a:r>
          </a:p>
          <a:p>
            <a:r>
              <a:rPr lang="en-US" sz="3300" b="1" dirty="0" smtClean="0"/>
              <a:t>368</a:t>
            </a:r>
            <a:r>
              <a:rPr lang="en-US" sz="3300" dirty="0" smtClean="0"/>
              <a:t> Other Corporate Body Attributes </a:t>
            </a:r>
          </a:p>
          <a:p>
            <a:r>
              <a:rPr lang="en-US" sz="3300" b="1" dirty="0" smtClean="0"/>
              <a:t>378</a:t>
            </a:r>
            <a:r>
              <a:rPr lang="en-US" sz="3300" dirty="0" smtClean="0"/>
              <a:t> Fuller Form of Personal Name </a:t>
            </a:r>
          </a:p>
          <a:p>
            <a:endParaRPr lang="en-US" sz="3300" dirty="0" smtClean="0"/>
          </a:p>
          <a:p>
            <a:r>
              <a:rPr lang="en-US" sz="3300" dirty="0" smtClean="0"/>
              <a:t>Additional subfields in field 377 and 384</a:t>
            </a:r>
            <a:endParaRPr lang="en-US" dirty="0" smtClean="0"/>
          </a:p>
          <a:p>
            <a:pPr>
              <a:buNone/>
            </a:pPr>
            <a:endParaRPr lang="en-US" b="1"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ln>
            <a:miter lim="800000"/>
            <a:headEnd/>
            <a:tailEnd/>
          </a:ln>
        </p:spPr>
        <p:txBody>
          <a:bodyPr vert="horz" wrap="square" lIns="91440" tIns="45720" rIns="91440" bIns="45720" numCol="1" anchorCtr="0" compatLnSpc="1">
            <a:prstTxWarp prst="textNoShape">
              <a:avLst/>
            </a:prstTxWarp>
          </a:bodyPr>
          <a:lstStyle/>
          <a:p>
            <a:r>
              <a:rPr>
                <a:latin typeface="Arial" pitchFamily="1" charset="0"/>
                <a:ea typeface="ＭＳ Ｐゴシック" pitchFamily="1" charset="-128"/>
                <a:cs typeface="Arial" pitchFamily="1" charset="0"/>
              </a:rPr>
              <a:t>ARC Executive Committee</a:t>
            </a:r>
          </a:p>
        </p:txBody>
      </p:sp>
      <p:graphicFrame>
        <p:nvGraphicFramePr>
          <p:cNvPr id="4" name="Content Placeholder 3"/>
          <p:cNvGraphicFramePr>
            <a:graphicFrameLocks noGrp="1"/>
          </p:cNvGraphicFramePr>
          <p:nvPr>
            <p:ph idx="1"/>
          </p:nvPr>
        </p:nvGraphicFramePr>
        <p:xfrm>
          <a:off x="457200" y="1905000"/>
          <a:ext cx="8229600" cy="3591560"/>
        </p:xfrm>
        <a:graphic>
          <a:graphicData uri="http://schemas.openxmlformats.org/drawingml/2006/table">
            <a:tbl>
              <a:tblPr firstRow="1" bandRow="1">
                <a:tableStyleId>{5C22544A-7EE6-4342-B048-85BDC9FD1C3A}</a:tableStyleId>
              </a:tblPr>
              <a:tblGrid>
                <a:gridCol w="1905000"/>
                <a:gridCol w="1981200"/>
                <a:gridCol w="2590800"/>
                <a:gridCol w="1752600"/>
              </a:tblGrid>
              <a:tr h="370840">
                <a:tc>
                  <a:txBody>
                    <a:bodyPr/>
                    <a:lstStyle/>
                    <a:p>
                      <a:r>
                        <a:rPr lang="en-US" sz="1600" dirty="0" smtClean="0"/>
                        <a:t>Name </a:t>
                      </a:r>
                      <a:endParaRPr lang="en-US" sz="1600" dirty="0"/>
                    </a:p>
                  </a:txBody>
                  <a:tcPr/>
                </a:tc>
                <a:tc>
                  <a:txBody>
                    <a:bodyPr/>
                    <a:lstStyle/>
                    <a:p>
                      <a:r>
                        <a:rPr lang="en-US" sz="1600" dirty="0" smtClean="0"/>
                        <a:t>Office </a:t>
                      </a:r>
                      <a:endParaRPr lang="en-US" sz="1600" dirty="0"/>
                    </a:p>
                  </a:txBody>
                  <a:tcPr/>
                </a:tc>
                <a:tc>
                  <a:txBody>
                    <a:bodyPr/>
                    <a:lstStyle/>
                    <a:p>
                      <a:r>
                        <a:rPr lang="en-US" sz="1600" dirty="0" smtClean="0"/>
                        <a:t>Institution</a:t>
                      </a:r>
                      <a:endParaRPr lang="en-US" sz="1600" dirty="0"/>
                    </a:p>
                  </a:txBody>
                  <a:tcPr/>
                </a:tc>
                <a:tc>
                  <a:txBody>
                    <a:bodyPr/>
                    <a:lstStyle/>
                    <a:p>
                      <a:r>
                        <a:rPr lang="en-US" sz="1600" dirty="0" smtClean="0"/>
                        <a:t>Location</a:t>
                      </a:r>
                      <a:endParaRPr lang="en-US" sz="1600" dirty="0"/>
                    </a:p>
                  </a:txBody>
                  <a:tcPr/>
                </a:tc>
              </a:tr>
              <a:tr h="370840">
                <a:tc>
                  <a:txBody>
                    <a:bodyPr/>
                    <a:lstStyle/>
                    <a:p>
                      <a:r>
                        <a:rPr lang="en-US" sz="1600" dirty="0" smtClean="0"/>
                        <a:t>Bill </a:t>
                      </a:r>
                      <a:r>
                        <a:rPr lang="en-US" sz="1600" dirty="0" err="1" smtClean="0"/>
                        <a:t>Maes</a:t>
                      </a:r>
                      <a:r>
                        <a:rPr lang="en-US" sz="1600" dirty="0" smtClean="0"/>
                        <a:t> </a:t>
                      </a:r>
                      <a:endParaRPr lang="en-US" sz="1600" dirty="0"/>
                    </a:p>
                  </a:txBody>
                  <a:tcPr/>
                </a:tc>
                <a:tc>
                  <a:txBody>
                    <a:bodyPr/>
                    <a:lstStyle/>
                    <a:p>
                      <a:r>
                        <a:rPr lang="en-US" sz="1600" dirty="0" smtClean="0"/>
                        <a:t>Chair </a:t>
                      </a:r>
                      <a:endParaRPr lang="en-US" sz="1600" dirty="0"/>
                    </a:p>
                  </a:txBody>
                  <a:tcPr/>
                </a:tc>
                <a:tc>
                  <a:txBody>
                    <a:bodyPr/>
                    <a:lstStyle/>
                    <a:p>
                      <a:r>
                        <a:rPr lang="en-US" sz="1600" dirty="0" smtClean="0"/>
                        <a:t>Dalhousie University </a:t>
                      </a:r>
                      <a:endParaRPr lang="en-US" sz="1600" dirty="0"/>
                    </a:p>
                  </a:txBody>
                  <a:tcPr/>
                </a:tc>
                <a:tc>
                  <a:txBody>
                    <a:bodyPr/>
                    <a:lstStyle/>
                    <a:p>
                      <a:r>
                        <a:rPr lang="en-US" sz="1600" dirty="0" smtClean="0"/>
                        <a:t>Canada</a:t>
                      </a:r>
                      <a:endParaRPr lang="en-US" sz="1600" dirty="0"/>
                    </a:p>
                  </a:txBody>
                  <a:tcPr/>
                </a:tc>
              </a:tr>
              <a:tr h="370840">
                <a:tc>
                  <a:txBody>
                    <a:bodyPr/>
                    <a:lstStyle/>
                    <a:p>
                      <a:r>
                        <a:rPr lang="en-US" sz="1600" dirty="0" smtClean="0"/>
                        <a:t>Barbara </a:t>
                      </a:r>
                      <a:r>
                        <a:rPr lang="en-US" sz="1600" dirty="0" err="1" smtClean="0"/>
                        <a:t>Preece</a:t>
                      </a:r>
                      <a:r>
                        <a:rPr lang="en-US" sz="1600" dirty="0" smtClean="0"/>
                        <a:t> </a:t>
                      </a:r>
                      <a:endParaRPr lang="en-US" sz="1600" dirty="0"/>
                    </a:p>
                  </a:txBody>
                  <a:tcPr/>
                </a:tc>
                <a:tc>
                  <a:txBody>
                    <a:bodyPr/>
                    <a:lstStyle/>
                    <a:p>
                      <a:r>
                        <a:rPr lang="en-US" sz="1600" dirty="0" smtClean="0"/>
                        <a:t>Vice Chair / Chair-Elect </a:t>
                      </a:r>
                      <a:endParaRPr lang="en-US" sz="1600" dirty="0"/>
                    </a:p>
                  </a:txBody>
                  <a:tcPr/>
                </a:tc>
                <a:tc>
                  <a:txBody>
                    <a:bodyPr/>
                    <a:lstStyle/>
                    <a:p>
                      <a:r>
                        <a:rPr lang="en-US" sz="1600" dirty="0" smtClean="0"/>
                        <a:t>California State University San Marcos </a:t>
                      </a:r>
                      <a:endParaRPr lang="en-US" sz="1600" dirty="0"/>
                    </a:p>
                  </a:txBody>
                  <a:tcPr/>
                </a:tc>
                <a:tc>
                  <a:txBody>
                    <a:bodyPr/>
                    <a:lstStyle/>
                    <a:p>
                      <a:r>
                        <a:rPr lang="en-US" sz="1600" dirty="0" smtClean="0"/>
                        <a:t>USA</a:t>
                      </a:r>
                      <a:endParaRPr lang="en-US" sz="1600" dirty="0"/>
                    </a:p>
                  </a:txBody>
                  <a:tcPr/>
                </a:tc>
              </a:tr>
              <a:tr h="370840">
                <a:tc>
                  <a:txBody>
                    <a:bodyPr/>
                    <a:lstStyle/>
                    <a:p>
                      <a:r>
                        <a:rPr lang="en-US" sz="1600" dirty="0" smtClean="0"/>
                        <a:t>Claudia </a:t>
                      </a:r>
                      <a:r>
                        <a:rPr lang="en-US" sz="1600" dirty="0" err="1" smtClean="0"/>
                        <a:t>Timmann</a:t>
                      </a:r>
                      <a:r>
                        <a:rPr lang="en-US" sz="1600" dirty="0" smtClean="0"/>
                        <a:t> </a:t>
                      </a:r>
                      <a:endParaRPr lang="en-US" sz="1600" dirty="0"/>
                    </a:p>
                  </a:txBody>
                  <a:tcPr/>
                </a:tc>
                <a:tc>
                  <a:txBody>
                    <a:bodyPr/>
                    <a:lstStyle/>
                    <a:p>
                      <a:r>
                        <a:rPr lang="en-US" sz="1600" dirty="0" smtClean="0"/>
                        <a:t>Secretary </a:t>
                      </a:r>
                      <a:endParaRPr lang="en-US" sz="1600" dirty="0"/>
                    </a:p>
                  </a:txBody>
                  <a:tcPr/>
                </a:tc>
                <a:tc>
                  <a:txBody>
                    <a:bodyPr/>
                    <a:lstStyle/>
                    <a:p>
                      <a:r>
                        <a:rPr lang="en-US" sz="1600" dirty="0" smtClean="0"/>
                        <a:t>Mohave Community College </a:t>
                      </a:r>
                      <a:endParaRPr lang="en-US" sz="1600" dirty="0"/>
                    </a:p>
                  </a:txBody>
                  <a:tcPr/>
                </a:tc>
                <a:tc>
                  <a:txBody>
                    <a:bodyPr/>
                    <a:lstStyle/>
                    <a:p>
                      <a:r>
                        <a:rPr lang="en-US" sz="1600" dirty="0" smtClean="0"/>
                        <a:t>USA</a:t>
                      </a:r>
                      <a:endParaRPr lang="en-US" sz="1600" dirty="0"/>
                    </a:p>
                  </a:txBody>
                  <a:tcPr/>
                </a:tc>
              </a:tr>
              <a:tr h="370840">
                <a:tc>
                  <a:txBody>
                    <a:bodyPr/>
                    <a:lstStyle/>
                    <a:p>
                      <a:r>
                        <a:rPr lang="en-US" sz="1600" dirty="0" smtClean="0"/>
                        <a:t>Pat </a:t>
                      </a:r>
                      <a:r>
                        <a:rPr lang="en-US" sz="1600" dirty="0" err="1" smtClean="0"/>
                        <a:t>Boze</a:t>
                      </a:r>
                      <a:r>
                        <a:rPr lang="en-US" sz="1600" dirty="0" smtClean="0"/>
                        <a:t> </a:t>
                      </a:r>
                      <a:endParaRPr lang="en-US" sz="1600" dirty="0"/>
                    </a:p>
                  </a:txBody>
                  <a:tcPr/>
                </a:tc>
                <a:tc>
                  <a:txBody>
                    <a:bodyPr/>
                    <a:lstStyle/>
                    <a:p>
                      <a:r>
                        <a:rPr lang="en-US" sz="1600" dirty="0" smtClean="0"/>
                        <a:t>Member-at-Large </a:t>
                      </a:r>
                      <a:endParaRPr lang="en-US" sz="1600" dirty="0"/>
                    </a:p>
                  </a:txBody>
                  <a:tcPr/>
                </a:tc>
                <a:tc>
                  <a:txBody>
                    <a:bodyPr/>
                    <a:lstStyle/>
                    <a:p>
                      <a:r>
                        <a:rPr lang="en-US" sz="1600" dirty="0" smtClean="0"/>
                        <a:t>Illinois Heartland Library System </a:t>
                      </a:r>
                      <a:endParaRPr lang="en-US" sz="1600" dirty="0"/>
                    </a:p>
                  </a:txBody>
                  <a:tcPr/>
                </a:tc>
                <a:tc>
                  <a:txBody>
                    <a:bodyPr/>
                    <a:lstStyle/>
                    <a:p>
                      <a:r>
                        <a:rPr lang="en-US" sz="1600" dirty="0" smtClean="0"/>
                        <a:t>USA</a:t>
                      </a:r>
                      <a:endParaRPr lang="en-US" sz="1600" dirty="0"/>
                    </a:p>
                  </a:txBody>
                  <a:tcPr/>
                </a:tc>
              </a:tr>
              <a:tr h="370840">
                <a:tc>
                  <a:txBody>
                    <a:bodyPr/>
                    <a:lstStyle/>
                    <a:p>
                      <a:r>
                        <a:rPr lang="en-US" sz="1600" dirty="0" smtClean="0"/>
                        <a:t>Joseph </a:t>
                      </a:r>
                      <a:r>
                        <a:rPr lang="en-US" sz="1600" dirty="0" err="1" smtClean="0"/>
                        <a:t>Hafner</a:t>
                      </a:r>
                      <a:r>
                        <a:rPr lang="en-US" sz="1600" dirty="0" smtClean="0"/>
                        <a:t> </a:t>
                      </a:r>
                      <a:endParaRPr lang="en-US" sz="1600" dirty="0"/>
                    </a:p>
                  </a:txBody>
                  <a:tcPr/>
                </a:tc>
                <a:tc>
                  <a:txBody>
                    <a:bodyPr/>
                    <a:lstStyle/>
                    <a:p>
                      <a:r>
                        <a:rPr lang="en-US" sz="1600" dirty="0" smtClean="0"/>
                        <a:t>Member-at-Large </a:t>
                      </a:r>
                      <a:endParaRPr lang="en-US" sz="1600" dirty="0"/>
                    </a:p>
                  </a:txBody>
                  <a:tcPr/>
                </a:tc>
                <a:tc>
                  <a:txBody>
                    <a:bodyPr/>
                    <a:lstStyle/>
                    <a:p>
                      <a:r>
                        <a:rPr lang="en-US" sz="1600" dirty="0" smtClean="0"/>
                        <a:t>McGill University Library </a:t>
                      </a:r>
                      <a:endParaRPr lang="en-US" sz="1600" dirty="0"/>
                    </a:p>
                  </a:txBody>
                  <a:tcPr/>
                </a:tc>
                <a:tc>
                  <a:txBody>
                    <a:bodyPr/>
                    <a:lstStyle/>
                    <a:p>
                      <a:r>
                        <a:rPr lang="en-US" sz="1600" dirty="0" smtClean="0"/>
                        <a:t>Canada</a:t>
                      </a:r>
                      <a:endParaRPr lang="en-US" sz="1600" dirty="0"/>
                    </a:p>
                  </a:txBody>
                  <a:tcPr/>
                </a:tc>
              </a:tr>
              <a:tr h="370840">
                <a:tc>
                  <a:txBody>
                    <a:bodyPr/>
                    <a:lstStyle/>
                    <a:p>
                      <a:r>
                        <a:rPr lang="en-US" sz="1600" dirty="0" smtClean="0"/>
                        <a:t>James </a:t>
                      </a:r>
                      <a:r>
                        <a:rPr lang="en-US" sz="1600" dirty="0" err="1" smtClean="0"/>
                        <a:t>LaRue</a:t>
                      </a:r>
                      <a:r>
                        <a:rPr lang="en-US" sz="1600" dirty="0" smtClean="0"/>
                        <a:t> </a:t>
                      </a:r>
                      <a:endParaRPr lang="en-US" sz="1600" dirty="0"/>
                    </a:p>
                  </a:txBody>
                  <a:tcPr/>
                </a:tc>
                <a:tc>
                  <a:txBody>
                    <a:bodyPr/>
                    <a:lstStyle/>
                    <a:p>
                      <a:r>
                        <a:rPr lang="en-US" sz="1600" dirty="0" smtClean="0"/>
                        <a:t>Member-at-Large </a:t>
                      </a:r>
                      <a:endParaRPr lang="en-US" sz="1600" dirty="0"/>
                    </a:p>
                  </a:txBody>
                  <a:tcPr/>
                </a:tc>
                <a:tc>
                  <a:txBody>
                    <a:bodyPr/>
                    <a:lstStyle/>
                    <a:p>
                      <a:r>
                        <a:rPr lang="en-US" sz="1600" dirty="0" smtClean="0"/>
                        <a:t>Douglas County Libraries </a:t>
                      </a:r>
                      <a:endParaRPr lang="en-US" sz="1600" dirty="0"/>
                    </a:p>
                  </a:txBody>
                  <a:tcPr/>
                </a:tc>
                <a:tc>
                  <a:txBody>
                    <a:bodyPr/>
                    <a:lstStyle/>
                    <a:p>
                      <a:r>
                        <a:rPr lang="en-US" sz="1600" dirty="0" smtClean="0"/>
                        <a:t>USA</a:t>
                      </a:r>
                      <a:endParaRPr lang="en-US" sz="1600" dirty="0"/>
                    </a:p>
                  </a:txBody>
                  <a:tcPr/>
                </a:tc>
              </a:tr>
              <a:tr h="370840">
                <a:tc>
                  <a:txBody>
                    <a:bodyPr/>
                    <a:lstStyle/>
                    <a:p>
                      <a:r>
                        <a:rPr lang="en-US" sz="1600" dirty="0" smtClean="0"/>
                        <a:t>Marilyn </a:t>
                      </a:r>
                      <a:r>
                        <a:rPr lang="en-US" sz="1600" dirty="0" err="1" smtClean="0"/>
                        <a:t>Montalvo</a:t>
                      </a:r>
                      <a:r>
                        <a:rPr lang="en-US" sz="1600" dirty="0" smtClean="0"/>
                        <a:t> </a:t>
                      </a:r>
                      <a:endParaRPr lang="en-US" sz="1600" dirty="0"/>
                    </a:p>
                  </a:txBody>
                  <a:tcPr/>
                </a:tc>
                <a:tc>
                  <a:txBody>
                    <a:bodyPr/>
                    <a:lstStyle/>
                    <a:p>
                      <a:r>
                        <a:rPr lang="en-US" sz="1600" dirty="0" smtClean="0"/>
                        <a:t>Member-at-Large </a:t>
                      </a:r>
                      <a:endParaRPr lang="en-US" sz="1600" dirty="0"/>
                    </a:p>
                  </a:txBody>
                  <a:tcPr/>
                </a:tc>
                <a:tc>
                  <a:txBody>
                    <a:bodyPr/>
                    <a:lstStyle/>
                    <a:p>
                      <a:r>
                        <a:rPr lang="en-US" sz="1600" dirty="0" smtClean="0"/>
                        <a:t>University of Puerto Rico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Puerto Rico </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smtClean="0"/>
              <a:t>Incorporating RDA practices into </a:t>
            </a:r>
            <a:r>
              <a:rPr lang="en-US" i="1" dirty="0" err="1" smtClean="0"/>
              <a:t>WorldCat</a:t>
            </a:r>
            <a:r>
              <a:rPr lang="en-US" dirty="0" smtClean="0"/>
              <a:t> </a:t>
            </a:r>
            <a:r>
              <a:rPr lang="en-US" dirty="0" err="1" smtClean="0"/>
              <a:t>dicussion</a:t>
            </a:r>
            <a:r>
              <a:rPr lang="en-US" dirty="0" smtClean="0"/>
              <a:t> paper laying out potential policies and actions</a:t>
            </a:r>
          </a:p>
          <a:p>
            <a:r>
              <a:rPr lang="en-US" dirty="0" smtClean="0">
                <a:hlinkClick r:id="rId3"/>
              </a:rPr>
              <a:t>http://www.oclc.org/rda/</a:t>
            </a:r>
            <a:endParaRPr lang="en-US" dirty="0" smtClean="0"/>
          </a:p>
          <a:p>
            <a:r>
              <a:rPr lang="en-US" dirty="0" smtClean="0"/>
              <a:t>Comments due April 15, 2012</a:t>
            </a:r>
          </a:p>
          <a:p>
            <a:r>
              <a:rPr lang="en-US" dirty="0" smtClean="0"/>
              <a:t>Send to </a:t>
            </a:r>
            <a:r>
              <a:rPr lang="en-US" dirty="0" smtClean="0">
                <a:hlinkClick r:id="rId4"/>
              </a:rPr>
              <a:t>rdapolicy@oclc.org</a:t>
            </a:r>
            <a:endParaRPr lang="en-US" dirty="0" smtClean="0"/>
          </a:p>
        </p:txBody>
      </p:sp>
      <p:sp>
        <p:nvSpPr>
          <p:cNvPr id="3" name="Title 2"/>
          <p:cNvSpPr>
            <a:spLocks noGrp="1"/>
          </p:cNvSpPr>
          <p:nvPr>
            <p:ph type="title"/>
          </p:nvPr>
        </p:nvSpPr>
        <p:spPr/>
        <p:txBody>
          <a:bodyPr/>
          <a:lstStyle/>
          <a:p>
            <a:r>
              <a:rPr lang="en-US" dirty="0" smtClean="0"/>
              <a:t>Policy review</a:t>
            </a:r>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Library Manifestation Identifier (GLIMIR)</a:t>
            </a:r>
            <a:endParaRPr lang="en-US" dirty="0"/>
          </a:p>
        </p:txBody>
      </p:sp>
      <p:sp>
        <p:nvSpPr>
          <p:cNvPr id="3" name="Content Placeholder 2"/>
          <p:cNvSpPr>
            <a:spLocks noGrp="1"/>
          </p:cNvSpPr>
          <p:nvPr>
            <p:ph idx="1"/>
          </p:nvPr>
        </p:nvSpPr>
        <p:spPr>
          <a:xfrm>
            <a:off x="863178" y="1717236"/>
            <a:ext cx="7702550" cy="4202113"/>
          </a:xfrm>
        </p:spPr>
        <p:txBody>
          <a:bodyPr/>
          <a:lstStyle/>
          <a:p>
            <a:pPr>
              <a:buFont typeface="Arial" pitchFamily="34" charset="0"/>
              <a:buChar char="•"/>
            </a:pPr>
            <a:r>
              <a:rPr lang="en-US" dirty="0" smtClean="0"/>
              <a:t>The GLIMIR manifestation identifier clusters parallel records together (differing languages of cataloging for the same manifestation)</a:t>
            </a:r>
          </a:p>
          <a:p>
            <a:pPr>
              <a:buFont typeface="Arial" pitchFamily="34" charset="0"/>
              <a:buChar char="•"/>
            </a:pPr>
            <a:r>
              <a:rPr lang="en-US" dirty="0" err="1" smtClean="0"/>
              <a:t>WorldCat</a:t>
            </a:r>
            <a:r>
              <a:rPr lang="en-US" dirty="0" smtClean="0"/>
              <a:t> is not yet completely “</a:t>
            </a:r>
            <a:r>
              <a:rPr lang="en-US" dirty="0" err="1" smtClean="0"/>
              <a:t>GLIMIRized</a:t>
            </a:r>
            <a:r>
              <a:rPr lang="en-US" dirty="0" smtClean="0"/>
              <a:t>”, but process is underway</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Connexion</a:t>
            </a:r>
            <a:r>
              <a:rPr lang="en-US" dirty="0" smtClean="0"/>
              <a:t> without GLIMIR option</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20725" y="2562477"/>
            <a:ext cx="7702550" cy="295065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Same search with GLIMIR option</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720725" y="3192317"/>
            <a:ext cx="7702550" cy="16909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GLIMIR cluster</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720725" y="3653126"/>
            <a:ext cx="7702550" cy="76936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Cluster holdings information displays on each bibliographic record</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300162" y="3352006"/>
            <a:ext cx="6543675" cy="1371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 Numeric Search</a:t>
            </a:r>
            <a:endParaRPr lang="en-US" dirty="0"/>
          </a:p>
        </p:txBody>
      </p:sp>
      <p:pic>
        <p:nvPicPr>
          <p:cNvPr id="8" name="Content Placeholder 7"/>
          <p:cNvPicPr>
            <a:picLocks noGrp="1"/>
          </p:cNvPicPr>
          <p:nvPr>
            <p:ph idx="1"/>
          </p:nvPr>
        </p:nvPicPr>
        <p:blipFill>
          <a:blip r:embed="rId3" cstate="print"/>
          <a:srcRect r="56849" b="51102"/>
          <a:stretch>
            <a:fillRect/>
          </a:stretch>
        </p:blipFill>
        <p:spPr bwMode="auto">
          <a:xfrm>
            <a:off x="1576413" y="1717235"/>
            <a:ext cx="5563233" cy="470735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 Title/Author Search</a:t>
            </a:r>
            <a:endParaRPr lang="en-US" dirty="0"/>
          </a:p>
        </p:txBody>
      </p:sp>
      <p:pic>
        <p:nvPicPr>
          <p:cNvPr id="9" name="Content Placeholder 8"/>
          <p:cNvPicPr>
            <a:picLocks noGrp="1"/>
          </p:cNvPicPr>
          <p:nvPr>
            <p:ph idx="1"/>
          </p:nvPr>
        </p:nvPicPr>
        <p:blipFill>
          <a:blip r:embed="rId3" cstate="print"/>
          <a:srcRect t="16032" r="29808" b="21443"/>
          <a:stretch>
            <a:fillRect/>
          </a:stretch>
        </p:blipFill>
        <p:spPr bwMode="auto">
          <a:xfrm>
            <a:off x="1005825" y="1717236"/>
            <a:ext cx="7132350" cy="470735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37" y="148119"/>
            <a:ext cx="6989763" cy="1284287"/>
          </a:xfrm>
        </p:spPr>
        <p:txBody>
          <a:bodyPr/>
          <a:lstStyle/>
          <a:p>
            <a:r>
              <a:rPr lang="en-US" dirty="0" smtClean="0"/>
              <a:t>Macros</a:t>
            </a:r>
            <a:endParaRPr lang="en-US" dirty="0"/>
          </a:p>
        </p:txBody>
      </p:sp>
      <p:sp>
        <p:nvSpPr>
          <p:cNvPr id="3" name="Content Placeholder 2"/>
          <p:cNvSpPr>
            <a:spLocks noGrp="1"/>
          </p:cNvSpPr>
          <p:nvPr>
            <p:ph idx="1"/>
          </p:nvPr>
        </p:nvSpPr>
        <p:spPr/>
        <p:txBody>
          <a:bodyPr/>
          <a:lstStyle/>
          <a:p>
            <a:r>
              <a:rPr lang="en-US" sz="2000" dirty="0" err="1" smtClean="0"/>
              <a:t>GenerateERecord</a:t>
            </a:r>
            <a:endParaRPr lang="en-US" sz="2000" dirty="0" smtClean="0"/>
          </a:p>
          <a:p>
            <a:pPr lvl="1"/>
            <a:r>
              <a:rPr lang="en-US" sz="2000" dirty="0" smtClean="0"/>
              <a:t>Converts print records into provider neutral e-records. Replaces former OCLC macros </a:t>
            </a:r>
            <a:r>
              <a:rPr lang="en-US" sz="2000" dirty="0" err="1" smtClean="0"/>
              <a:t>GenerateESerial</a:t>
            </a:r>
            <a:r>
              <a:rPr lang="en-US" sz="2000" dirty="0" smtClean="0"/>
              <a:t> and </a:t>
            </a:r>
            <a:r>
              <a:rPr lang="en-US" sz="2000" dirty="0" err="1" smtClean="0"/>
              <a:t>GenerateESerialCONSER</a:t>
            </a:r>
            <a:endParaRPr lang="en-US" sz="2000" dirty="0" smtClean="0"/>
          </a:p>
          <a:p>
            <a:r>
              <a:rPr lang="en-US" sz="2000" dirty="0" err="1" smtClean="0"/>
              <a:t>GetClassNumberDeletes</a:t>
            </a:r>
            <a:r>
              <a:rPr lang="en-US" sz="2000" dirty="0" smtClean="0"/>
              <a:t> command</a:t>
            </a:r>
          </a:p>
          <a:p>
            <a:pPr lvl="1"/>
            <a:r>
              <a:rPr lang="en-US" dirty="0" smtClean="0"/>
              <a:t>Sends standard numbers (OCLC control number, ISBN, ISSN, UPC, LCCN) in the displayed bibliographic record to the Classify Web service for matching (in the order listed) and extracting a Dewey classification number</a:t>
            </a:r>
          </a:p>
          <a:p>
            <a:endParaRPr lang="en-US" sz="1400" dirty="0" smtClean="0"/>
          </a:p>
          <a:p>
            <a:pPr lvl="1"/>
            <a:endParaRPr lang="en-US" sz="1400" dirty="0" smtClean="0"/>
          </a:p>
          <a:p>
            <a:pPr lvl="1"/>
            <a:endParaRPr lang="en-US" sz="1400"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&lt;#&gt;</a:t>
            </a:r>
            <a:endParaRPr lang="en-US" dirty="0"/>
          </a:p>
        </p:txBody>
      </p:sp>
      <p:sp>
        <p:nvSpPr>
          <p:cNvPr id="3" name="Footer Placeholder 2"/>
          <p:cNvSpPr>
            <a:spLocks noGrp="1"/>
          </p:cNvSpPr>
          <p:nvPr>
            <p:ph type="ftr" sz="quarter" idx="11"/>
          </p:nvPr>
        </p:nvSpPr>
        <p:spPr/>
        <p:txBody>
          <a:bodyPr/>
          <a:lstStyle/>
          <a:p>
            <a:endParaRPr lang="en-US"/>
          </a:p>
        </p:txBody>
      </p:sp>
      <p:pic>
        <p:nvPicPr>
          <p:cNvPr id="1026" name="Picture 2" descr="KSS PART 2 ARCHIVAL 7-4-2011 4-34-44 PM"/>
          <p:cNvPicPr>
            <a:picLocks noChangeAspect="1" noChangeArrowheads="1"/>
          </p:cNvPicPr>
          <p:nvPr/>
        </p:nvPicPr>
        <p:blipFill>
          <a:blip r:embed="rId2" cstate="print"/>
          <a:srcRect/>
          <a:stretch>
            <a:fillRect/>
          </a:stretch>
        </p:blipFill>
        <p:spPr bwMode="auto">
          <a:xfrm>
            <a:off x="457200" y="1143000"/>
            <a:ext cx="1657074" cy="1371600"/>
          </a:xfrm>
          <a:prstGeom prst="rect">
            <a:avLst/>
          </a:prstGeom>
          <a:noFill/>
          <a:ln w="9525">
            <a:solidFill>
              <a:srgbClr val="000000"/>
            </a:solidFill>
            <a:miter lim="800000"/>
            <a:headEnd/>
            <a:tailEnd/>
          </a:ln>
        </p:spPr>
      </p:pic>
      <p:pic>
        <p:nvPicPr>
          <p:cNvPr id="1027" name="Picture 3" descr="KSS PART 2 AUST NEWS 7-4-2011 8-26-07 PM"/>
          <p:cNvPicPr>
            <a:picLocks noChangeAspect="1" noChangeArrowheads="1"/>
          </p:cNvPicPr>
          <p:nvPr/>
        </p:nvPicPr>
        <p:blipFill>
          <a:blip r:embed="rId3" cstate="print"/>
          <a:srcRect/>
          <a:stretch>
            <a:fillRect/>
          </a:stretch>
        </p:blipFill>
        <p:spPr bwMode="auto">
          <a:xfrm>
            <a:off x="2133627" y="1143034"/>
            <a:ext cx="2778000" cy="1362000"/>
          </a:xfrm>
          <a:prstGeom prst="rect">
            <a:avLst/>
          </a:prstGeom>
          <a:noFill/>
          <a:ln w="9525">
            <a:solidFill>
              <a:srgbClr val="000000"/>
            </a:solidFill>
            <a:miter lim="800000"/>
            <a:headEnd/>
            <a:tailEnd/>
          </a:ln>
        </p:spPr>
      </p:pic>
      <p:pic>
        <p:nvPicPr>
          <p:cNvPr id="1028" name="Picture 4" descr="KSS SITE REV HOOFDPAGINA 7-10-2011 10-04-55 PM"/>
          <p:cNvPicPr>
            <a:picLocks noChangeAspect="1" noChangeArrowheads="1"/>
          </p:cNvPicPr>
          <p:nvPr/>
        </p:nvPicPr>
        <p:blipFill>
          <a:blip r:embed="rId4" cstate="print"/>
          <a:srcRect/>
          <a:stretch>
            <a:fillRect/>
          </a:stretch>
        </p:blipFill>
        <p:spPr bwMode="auto">
          <a:xfrm>
            <a:off x="3581400" y="1143000"/>
            <a:ext cx="1585714" cy="1410857"/>
          </a:xfrm>
          <a:prstGeom prst="rect">
            <a:avLst/>
          </a:prstGeom>
          <a:noFill/>
          <a:ln w="9525">
            <a:solidFill>
              <a:srgbClr val="000000"/>
            </a:solidFill>
            <a:miter lim="800000"/>
            <a:headEnd/>
            <a:tailEnd/>
          </a:ln>
        </p:spPr>
      </p:pic>
      <p:pic>
        <p:nvPicPr>
          <p:cNvPr id="1029" name="Picture 5" descr="KSS SITE REV Brooklyn Revealed 7-10-2011 10-04-55 PM"/>
          <p:cNvPicPr>
            <a:picLocks noChangeAspect="1" noChangeArrowheads="1"/>
          </p:cNvPicPr>
          <p:nvPr/>
        </p:nvPicPr>
        <p:blipFill>
          <a:blip r:embed="rId5" cstate="print"/>
          <a:srcRect/>
          <a:stretch>
            <a:fillRect/>
          </a:stretch>
        </p:blipFill>
        <p:spPr bwMode="auto">
          <a:xfrm>
            <a:off x="5181600" y="1143000"/>
            <a:ext cx="1810286" cy="1382857"/>
          </a:xfrm>
          <a:prstGeom prst="rect">
            <a:avLst/>
          </a:prstGeom>
          <a:noFill/>
        </p:spPr>
      </p:pic>
      <p:pic>
        <p:nvPicPr>
          <p:cNvPr id="1030" name="Picture 6" descr="KSS SITE REV Creative Spaces 7-10-2011 10-04-55 PM"/>
          <p:cNvPicPr>
            <a:picLocks noChangeAspect="1" noChangeArrowheads="1"/>
          </p:cNvPicPr>
          <p:nvPr/>
        </p:nvPicPr>
        <p:blipFill>
          <a:blip r:embed="rId6" cstate="print"/>
          <a:srcRect/>
          <a:stretch>
            <a:fillRect/>
          </a:stretch>
        </p:blipFill>
        <p:spPr bwMode="auto">
          <a:xfrm>
            <a:off x="7010400" y="1143000"/>
            <a:ext cx="1752653" cy="1371600"/>
          </a:xfrm>
          <a:prstGeom prst="rect">
            <a:avLst/>
          </a:prstGeom>
          <a:noFill/>
          <a:ln w="9525">
            <a:solidFill>
              <a:srgbClr val="000000"/>
            </a:solidFill>
            <a:miter lim="800000"/>
            <a:headEnd/>
            <a:tailEnd/>
          </a:ln>
        </p:spPr>
      </p:pic>
      <p:pic>
        <p:nvPicPr>
          <p:cNvPr id="1031" name="Picture 7" descr="KSS SITE REV DIGITAL NZ NEW ZEALAND 7-10-2011 10-04-55 PM"/>
          <p:cNvPicPr>
            <a:picLocks noChangeAspect="1" noChangeArrowheads="1"/>
          </p:cNvPicPr>
          <p:nvPr/>
        </p:nvPicPr>
        <p:blipFill>
          <a:blip r:embed="rId7" cstate="print"/>
          <a:srcRect/>
          <a:stretch>
            <a:fillRect/>
          </a:stretch>
        </p:blipFill>
        <p:spPr bwMode="auto">
          <a:xfrm>
            <a:off x="457200" y="2514600"/>
            <a:ext cx="2118818" cy="1371600"/>
          </a:xfrm>
          <a:prstGeom prst="rect">
            <a:avLst/>
          </a:prstGeom>
          <a:noFill/>
          <a:ln w="9525">
            <a:solidFill>
              <a:srgbClr val="000000"/>
            </a:solidFill>
            <a:miter lim="800000"/>
            <a:headEnd/>
            <a:tailEnd/>
          </a:ln>
        </p:spPr>
      </p:pic>
      <p:pic>
        <p:nvPicPr>
          <p:cNvPr id="1032" name="Picture 8" descr="KSS SITE REV Everglades 7-10-2011 10-04-55 PM"/>
          <p:cNvPicPr>
            <a:picLocks noChangeAspect="1" noChangeArrowheads="1"/>
          </p:cNvPicPr>
          <p:nvPr/>
        </p:nvPicPr>
        <p:blipFill>
          <a:blip r:embed="rId8" cstate="print"/>
          <a:srcRect/>
          <a:stretch>
            <a:fillRect/>
          </a:stretch>
        </p:blipFill>
        <p:spPr bwMode="auto">
          <a:xfrm>
            <a:off x="2514600" y="2590800"/>
            <a:ext cx="2387528" cy="1371600"/>
          </a:xfrm>
          <a:prstGeom prst="rect">
            <a:avLst/>
          </a:prstGeom>
          <a:noFill/>
        </p:spPr>
      </p:pic>
      <p:pic>
        <p:nvPicPr>
          <p:cNvPr id="1033" name="Picture 9" descr="KSS SITE REV Geograph Britain and Ireland7-10-2011 10-04-55 PM"/>
          <p:cNvPicPr>
            <a:picLocks noChangeAspect="1" noChangeArrowheads="1"/>
          </p:cNvPicPr>
          <p:nvPr/>
        </p:nvPicPr>
        <p:blipFill>
          <a:blip r:embed="rId9" cstate="print"/>
          <a:srcRect/>
          <a:stretch>
            <a:fillRect/>
          </a:stretch>
        </p:blipFill>
        <p:spPr bwMode="auto">
          <a:xfrm>
            <a:off x="4114800" y="2514600"/>
            <a:ext cx="2162217" cy="1371600"/>
          </a:xfrm>
          <a:prstGeom prst="rect">
            <a:avLst/>
          </a:prstGeom>
          <a:noFill/>
        </p:spPr>
      </p:pic>
      <p:pic>
        <p:nvPicPr>
          <p:cNvPr id="1034" name="Picture 10" descr="KEW"/>
          <p:cNvPicPr>
            <a:picLocks noChangeAspect="1" noChangeArrowheads="1"/>
          </p:cNvPicPr>
          <p:nvPr/>
        </p:nvPicPr>
        <p:blipFill>
          <a:blip r:embed="rId10" cstate="print"/>
          <a:srcRect/>
          <a:stretch>
            <a:fillRect/>
          </a:stretch>
        </p:blipFill>
        <p:spPr bwMode="auto">
          <a:xfrm>
            <a:off x="5943600" y="2514600"/>
            <a:ext cx="1476503" cy="1371600"/>
          </a:xfrm>
          <a:prstGeom prst="rect">
            <a:avLst/>
          </a:prstGeom>
          <a:noFill/>
          <a:ln w="9525">
            <a:solidFill>
              <a:srgbClr val="000000"/>
            </a:solidFill>
            <a:miter lim="800000"/>
            <a:headEnd/>
            <a:tailEnd/>
          </a:ln>
        </p:spPr>
      </p:pic>
      <p:pic>
        <p:nvPicPr>
          <p:cNvPr id="1035" name="Picture 11" descr="MEMORY MAKER"/>
          <p:cNvPicPr>
            <a:picLocks noChangeAspect="1" noChangeArrowheads="1"/>
          </p:cNvPicPr>
          <p:nvPr/>
        </p:nvPicPr>
        <p:blipFill>
          <a:blip r:embed="rId11" cstate="print"/>
          <a:srcRect/>
          <a:stretch>
            <a:fillRect/>
          </a:stretch>
        </p:blipFill>
        <p:spPr bwMode="auto">
          <a:xfrm>
            <a:off x="457200" y="3886200"/>
            <a:ext cx="2072348" cy="1371600"/>
          </a:xfrm>
          <a:prstGeom prst="rect">
            <a:avLst/>
          </a:prstGeom>
          <a:noFill/>
          <a:ln w="9525">
            <a:solidFill>
              <a:srgbClr val="000000"/>
            </a:solidFill>
            <a:miter lim="800000"/>
            <a:headEnd/>
            <a:tailEnd/>
          </a:ln>
        </p:spPr>
      </p:pic>
      <p:pic>
        <p:nvPicPr>
          <p:cNvPr id="1036" name="Picture 12" descr="MOVING HERE"/>
          <p:cNvPicPr>
            <a:picLocks noChangeAspect="1" noChangeArrowheads="1"/>
          </p:cNvPicPr>
          <p:nvPr/>
        </p:nvPicPr>
        <p:blipFill>
          <a:blip r:embed="rId12" cstate="print"/>
          <a:srcRect/>
          <a:stretch>
            <a:fillRect/>
          </a:stretch>
        </p:blipFill>
        <p:spPr bwMode="auto">
          <a:xfrm>
            <a:off x="2362200" y="3886200"/>
            <a:ext cx="2510348" cy="1371600"/>
          </a:xfrm>
          <a:prstGeom prst="rect">
            <a:avLst/>
          </a:prstGeom>
          <a:noFill/>
        </p:spPr>
      </p:pic>
      <p:pic>
        <p:nvPicPr>
          <p:cNvPr id="1037" name="Picture 13" descr="OPEN CONTEXT"/>
          <p:cNvPicPr>
            <a:picLocks noChangeAspect="1" noChangeArrowheads="1"/>
          </p:cNvPicPr>
          <p:nvPr/>
        </p:nvPicPr>
        <p:blipFill>
          <a:blip r:embed="rId13" cstate="print"/>
          <a:srcRect/>
          <a:stretch>
            <a:fillRect/>
          </a:stretch>
        </p:blipFill>
        <p:spPr bwMode="auto">
          <a:xfrm>
            <a:off x="3886200" y="3886200"/>
            <a:ext cx="1838618" cy="1371600"/>
          </a:xfrm>
          <a:prstGeom prst="rect">
            <a:avLst/>
          </a:prstGeom>
          <a:noFill/>
          <a:ln w="9525">
            <a:solidFill>
              <a:srgbClr val="000000"/>
            </a:solidFill>
            <a:miter lim="800000"/>
            <a:headEnd/>
            <a:tailEnd/>
          </a:ln>
        </p:spPr>
      </p:pic>
      <p:pic>
        <p:nvPicPr>
          <p:cNvPr id="1038" name="Picture 14" descr="PENN TAGS"/>
          <p:cNvPicPr>
            <a:picLocks noChangeAspect="1" noChangeArrowheads="1"/>
          </p:cNvPicPr>
          <p:nvPr/>
        </p:nvPicPr>
        <p:blipFill>
          <a:blip r:embed="rId14" cstate="print"/>
          <a:srcRect/>
          <a:stretch>
            <a:fillRect/>
          </a:stretch>
        </p:blipFill>
        <p:spPr bwMode="auto">
          <a:xfrm>
            <a:off x="381000" y="5257800"/>
            <a:ext cx="2925399" cy="1371600"/>
          </a:xfrm>
          <a:prstGeom prst="rect">
            <a:avLst/>
          </a:prstGeom>
          <a:noFill/>
          <a:ln w="9525">
            <a:solidFill>
              <a:srgbClr val="000000"/>
            </a:solidFill>
            <a:miter lim="800000"/>
            <a:headEnd/>
            <a:tailEnd/>
          </a:ln>
        </p:spPr>
      </p:pic>
      <p:pic>
        <p:nvPicPr>
          <p:cNvPr id="1039" name="Picture 15" descr="NATL LIB AUS"/>
          <p:cNvPicPr>
            <a:picLocks noChangeAspect="1" noChangeArrowheads="1"/>
          </p:cNvPicPr>
          <p:nvPr/>
        </p:nvPicPr>
        <p:blipFill>
          <a:blip r:embed="rId15" cstate="print"/>
          <a:srcRect/>
          <a:stretch>
            <a:fillRect/>
          </a:stretch>
        </p:blipFill>
        <p:spPr bwMode="auto">
          <a:xfrm>
            <a:off x="1752600" y="5257800"/>
            <a:ext cx="2093468" cy="1371600"/>
          </a:xfrm>
          <a:prstGeom prst="rect">
            <a:avLst/>
          </a:prstGeom>
          <a:noFill/>
        </p:spPr>
      </p:pic>
      <p:pic>
        <p:nvPicPr>
          <p:cNvPr id="1040" name="Picture 16" descr="PLATEAU PPL WEB PORTAL"/>
          <p:cNvPicPr>
            <a:picLocks noChangeAspect="1" noChangeArrowheads="1"/>
          </p:cNvPicPr>
          <p:nvPr/>
        </p:nvPicPr>
        <p:blipFill>
          <a:blip r:embed="rId16" cstate="print"/>
          <a:srcRect/>
          <a:stretch>
            <a:fillRect/>
          </a:stretch>
        </p:blipFill>
        <p:spPr bwMode="auto">
          <a:xfrm>
            <a:off x="3810000" y="5257800"/>
            <a:ext cx="1357200" cy="1371600"/>
          </a:xfrm>
          <a:prstGeom prst="rect">
            <a:avLst/>
          </a:prstGeom>
          <a:noFill/>
          <a:ln w="9525">
            <a:solidFill>
              <a:srgbClr val="000000"/>
            </a:solidFill>
            <a:miter lim="800000"/>
            <a:headEnd/>
            <a:tailEnd/>
          </a:ln>
        </p:spPr>
      </p:pic>
      <p:pic>
        <p:nvPicPr>
          <p:cNvPr id="1041" name="Picture 17" descr="PWR HOUSE MUS COLL"/>
          <p:cNvPicPr>
            <a:picLocks noChangeAspect="1" noChangeArrowheads="1"/>
          </p:cNvPicPr>
          <p:nvPr/>
        </p:nvPicPr>
        <p:blipFill>
          <a:blip r:embed="rId17" cstate="print"/>
          <a:srcRect/>
          <a:stretch>
            <a:fillRect/>
          </a:stretch>
        </p:blipFill>
        <p:spPr bwMode="auto">
          <a:xfrm>
            <a:off x="5715000" y="3886200"/>
            <a:ext cx="1651208" cy="1371600"/>
          </a:xfrm>
          <a:prstGeom prst="rect">
            <a:avLst/>
          </a:prstGeom>
          <a:noFill/>
          <a:ln w="9525">
            <a:solidFill>
              <a:srgbClr val="000000"/>
            </a:solidFill>
            <a:miter lim="800000"/>
            <a:headEnd/>
            <a:tailEnd/>
          </a:ln>
        </p:spPr>
      </p:pic>
      <p:pic>
        <p:nvPicPr>
          <p:cNvPr id="1042" name="Picture 18" descr="STEVE"/>
          <p:cNvPicPr>
            <a:picLocks noChangeAspect="1" noChangeArrowheads="1"/>
          </p:cNvPicPr>
          <p:nvPr/>
        </p:nvPicPr>
        <p:blipFill>
          <a:blip r:embed="rId18" cstate="print"/>
          <a:srcRect/>
          <a:stretch>
            <a:fillRect/>
          </a:stretch>
        </p:blipFill>
        <p:spPr bwMode="auto">
          <a:xfrm>
            <a:off x="5105400" y="5257800"/>
            <a:ext cx="2062358" cy="1371600"/>
          </a:xfrm>
          <a:prstGeom prst="rect">
            <a:avLst/>
          </a:prstGeom>
          <a:noFill/>
          <a:ln w="9525">
            <a:solidFill>
              <a:srgbClr val="000000"/>
            </a:solidFill>
            <a:miter lim="800000"/>
            <a:headEnd/>
            <a:tailEnd/>
          </a:ln>
        </p:spPr>
      </p:pic>
      <p:pic>
        <p:nvPicPr>
          <p:cNvPr id="1043" name="Picture 19" descr="TROVE"/>
          <p:cNvPicPr>
            <a:picLocks noChangeAspect="1" noChangeArrowheads="1"/>
          </p:cNvPicPr>
          <p:nvPr/>
        </p:nvPicPr>
        <p:blipFill>
          <a:blip r:embed="rId19" cstate="print"/>
          <a:srcRect/>
          <a:stretch>
            <a:fillRect/>
          </a:stretch>
        </p:blipFill>
        <p:spPr bwMode="auto">
          <a:xfrm>
            <a:off x="6934200" y="5257800"/>
            <a:ext cx="2359958" cy="1371600"/>
          </a:xfrm>
          <a:prstGeom prst="rect">
            <a:avLst/>
          </a:prstGeom>
          <a:noFill/>
          <a:ln w="9525">
            <a:solidFill>
              <a:srgbClr val="000000"/>
            </a:solidFill>
            <a:miter lim="800000"/>
            <a:headEnd/>
            <a:tailEnd/>
          </a:ln>
        </p:spPr>
      </p:pic>
      <p:pic>
        <p:nvPicPr>
          <p:cNvPr id="1044" name="Picture 20" descr="WAISDA"/>
          <p:cNvPicPr>
            <a:picLocks noChangeAspect="1" noChangeArrowheads="1"/>
          </p:cNvPicPr>
          <p:nvPr/>
        </p:nvPicPr>
        <p:blipFill>
          <a:blip r:embed="rId20" cstate="print"/>
          <a:srcRect/>
          <a:stretch>
            <a:fillRect/>
          </a:stretch>
        </p:blipFill>
        <p:spPr bwMode="auto">
          <a:xfrm>
            <a:off x="7391400" y="3886200"/>
            <a:ext cx="2648408" cy="1371600"/>
          </a:xfrm>
          <a:prstGeom prst="rect">
            <a:avLst/>
          </a:prstGeom>
          <a:noFill/>
        </p:spPr>
      </p:pic>
      <p:pic>
        <p:nvPicPr>
          <p:cNvPr id="1045" name="Picture 21" descr="WEDDING FASHION V AND A"/>
          <p:cNvPicPr>
            <a:picLocks noChangeAspect="1" noChangeArrowheads="1"/>
          </p:cNvPicPr>
          <p:nvPr/>
        </p:nvPicPr>
        <p:blipFill>
          <a:blip r:embed="rId21" cstate="print"/>
          <a:srcRect/>
          <a:stretch>
            <a:fillRect/>
          </a:stretch>
        </p:blipFill>
        <p:spPr bwMode="auto">
          <a:xfrm>
            <a:off x="7391400" y="2514600"/>
            <a:ext cx="1528358" cy="1371600"/>
          </a:xfrm>
          <a:prstGeom prst="rect">
            <a:avLst/>
          </a:prstGeom>
          <a:noFill/>
          <a:ln w="9525">
            <a:solidFill>
              <a:srgbClr val="000000"/>
            </a:solidFill>
            <a:miter lim="800000"/>
            <a:headEnd/>
            <a:tailEnd/>
          </a:ln>
        </p:spPr>
      </p:pic>
      <p:sp>
        <p:nvSpPr>
          <p:cNvPr id="26" name="Title 1"/>
          <p:cNvSpPr txBox="1">
            <a:spLocks/>
          </p:cNvSpPr>
          <p:nvPr/>
        </p:nvSpPr>
        <p:spPr>
          <a:xfrm>
            <a:off x="435237" y="290766"/>
            <a:ext cx="8416173" cy="570588"/>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olidFill>
                <a:effectLst/>
                <a:uLnTx/>
                <a:uFillTx/>
                <a:latin typeface="+mj-lt"/>
                <a:ea typeface="+mj-ea"/>
                <a:cs typeface="Georgia"/>
              </a:rPr>
              <a:t>Social</a:t>
            </a:r>
            <a:r>
              <a:rPr kumimoji="0" lang="en-US" sz="2800" b="0" i="0" u="none" strike="noStrike" kern="1200" cap="none" spc="0" normalizeH="0" noProof="0" dirty="0" smtClean="0">
                <a:ln>
                  <a:noFill/>
                </a:ln>
                <a:solidFill>
                  <a:schemeClr val="accent1"/>
                </a:solidFill>
                <a:effectLst/>
                <a:uLnTx/>
                <a:uFillTx/>
                <a:latin typeface="+mj-lt"/>
                <a:ea typeface="+mj-ea"/>
                <a:cs typeface="Georgia"/>
              </a:rPr>
              <a:t> Metadata for Libraries, Archives, &amp; Museums</a:t>
            </a:r>
            <a:endParaRPr kumimoji="0" lang="en-US" sz="2800" b="0" i="0" u="none" strike="noStrike" kern="1200" cap="none" spc="0" normalizeH="0" baseline="0" noProof="0" dirty="0">
              <a:ln>
                <a:noFill/>
              </a:ln>
              <a:solidFill>
                <a:schemeClr val="accent1"/>
              </a:solidFill>
              <a:effectLst/>
              <a:uLnTx/>
              <a:uFillTx/>
              <a:latin typeface="+mj-lt"/>
              <a:ea typeface="+mj-ea"/>
              <a:cs typeface="Georgia"/>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2011-2012 OCLC Asia Pacific Regional Council Executive Committee</a:t>
            </a:r>
            <a:endParaRPr lang="en-US" dirty="0"/>
          </a:p>
        </p:txBody>
      </p:sp>
      <p:pic>
        <p:nvPicPr>
          <p:cNvPr id="5" name="Content Placeholder 4" descr="Hsueh-hua Chen GC 2011-12.jpg"/>
          <p:cNvPicPr>
            <a:picLocks noGrp="1" noChangeAspect="1"/>
          </p:cNvPicPr>
          <p:nvPr>
            <p:ph sz="half" idx="4294967295"/>
          </p:nvPr>
        </p:nvPicPr>
        <p:blipFill>
          <a:blip r:embed="rId3" cstate="print"/>
          <a:srcRect l="7152" t="9409" b="4768"/>
          <a:stretch>
            <a:fillRect/>
          </a:stretch>
        </p:blipFill>
        <p:spPr>
          <a:xfrm>
            <a:off x="457200" y="2819400"/>
            <a:ext cx="990600" cy="1373188"/>
          </a:xfrm>
          <a:prstGeom prst="roundRect">
            <a:avLst>
              <a:gd name="adj" fmla="val 4227"/>
            </a:avLst>
          </a:prstGeom>
          <a:effectLst>
            <a:outerShdw blurRad="127000" algn="ctr" rotWithShape="0">
              <a:prstClr val="black">
                <a:alpha val="65000"/>
              </a:prstClr>
            </a:outerShdw>
          </a:effectLst>
        </p:spPr>
      </p:pic>
      <p:pic>
        <p:nvPicPr>
          <p:cNvPr id="8" name="Content Placeholder 7" descr="Elliott, Alison GC 2011-2012.jpg"/>
          <p:cNvPicPr>
            <a:picLocks noGrp="1" noChangeAspect="1"/>
          </p:cNvPicPr>
          <p:nvPr>
            <p:ph sz="half" idx="4294967295"/>
          </p:nvPr>
        </p:nvPicPr>
        <p:blipFill>
          <a:blip r:embed="rId4" cstate="print"/>
          <a:srcRect b="7692"/>
          <a:stretch>
            <a:fillRect/>
          </a:stretch>
        </p:blipFill>
        <p:spPr>
          <a:xfrm>
            <a:off x="457200" y="4419600"/>
            <a:ext cx="990600" cy="1371600"/>
          </a:xfrm>
          <a:prstGeom prst="roundRect">
            <a:avLst>
              <a:gd name="adj" fmla="val 4227"/>
            </a:avLst>
          </a:prstGeom>
          <a:effectLst>
            <a:outerShdw blurRad="127000" algn="ctr" rotWithShape="0">
              <a:prstClr val="black">
                <a:alpha val="65000"/>
              </a:prstClr>
            </a:outerShdw>
          </a:effectLst>
        </p:spPr>
      </p:pic>
      <p:sp>
        <p:nvSpPr>
          <p:cNvPr id="23557" name="TextBox 5"/>
          <p:cNvSpPr txBox="1">
            <a:spLocks noChangeArrowheads="1"/>
          </p:cNvSpPr>
          <p:nvPr/>
        </p:nvSpPr>
        <p:spPr bwMode="auto">
          <a:xfrm>
            <a:off x="1447800" y="2819400"/>
            <a:ext cx="1633538" cy="1371600"/>
          </a:xfrm>
          <a:prstGeom prst="rect">
            <a:avLst/>
          </a:prstGeom>
          <a:noFill/>
          <a:ln w="9525">
            <a:noFill/>
            <a:miter lim="800000"/>
            <a:headEnd/>
            <a:tailEnd/>
          </a:ln>
        </p:spPr>
        <p:txBody>
          <a:bodyPr lIns="182880" tIns="0" rIns="0" bIns="0" anchor="ctr">
            <a:prstTxWarp prst="textNoShape">
              <a:avLst/>
            </a:prstTxWarp>
          </a:bodyPr>
          <a:lstStyle/>
          <a:p>
            <a:r>
              <a:rPr lang="en-US" dirty="0" err="1"/>
              <a:t>Hsueh-hua</a:t>
            </a:r>
            <a:r>
              <a:rPr lang="en-US" dirty="0"/>
              <a:t> Chen</a:t>
            </a:r>
          </a:p>
          <a:p>
            <a:r>
              <a:rPr lang="en-US" sz="1400" dirty="0">
                <a:solidFill>
                  <a:srgbClr val="195A88"/>
                </a:solidFill>
              </a:rPr>
              <a:t>National Taiwan University</a:t>
            </a:r>
          </a:p>
        </p:txBody>
      </p:sp>
      <p:pic>
        <p:nvPicPr>
          <p:cNvPr id="10" name="Picture 9" descr="Nakamoto, Makoto GC 2011-12.jpg"/>
          <p:cNvPicPr>
            <a:picLocks noChangeAspect="1"/>
          </p:cNvPicPr>
          <p:nvPr/>
        </p:nvPicPr>
        <p:blipFill>
          <a:blip r:embed="rId5" cstate="print"/>
          <a:srcRect b="7692"/>
          <a:stretch>
            <a:fillRect/>
          </a:stretch>
        </p:blipFill>
        <p:spPr>
          <a:xfrm>
            <a:off x="3276600" y="1219200"/>
            <a:ext cx="990600" cy="1371600"/>
          </a:xfrm>
          <a:prstGeom prst="roundRect">
            <a:avLst>
              <a:gd name="adj" fmla="val 4227"/>
            </a:avLst>
          </a:prstGeom>
          <a:effectLst>
            <a:outerShdw blurRad="127000" algn="ctr" rotWithShape="0">
              <a:prstClr val="black">
                <a:alpha val="65000"/>
              </a:prstClr>
            </a:outerShdw>
          </a:effectLst>
        </p:spPr>
      </p:pic>
      <p:pic>
        <p:nvPicPr>
          <p:cNvPr id="12" name="Picture 11" descr="Wells,Andrew GC 2011-12.jpg"/>
          <p:cNvPicPr>
            <a:picLocks noChangeAspect="1"/>
          </p:cNvPicPr>
          <p:nvPr/>
        </p:nvPicPr>
        <p:blipFill>
          <a:blip r:embed="rId6" cstate="print"/>
          <a:srcRect b="7692"/>
          <a:stretch>
            <a:fillRect/>
          </a:stretch>
        </p:blipFill>
        <p:spPr>
          <a:xfrm>
            <a:off x="6062662" y="2819400"/>
            <a:ext cx="990600" cy="1371600"/>
          </a:xfrm>
          <a:prstGeom prst="roundRect">
            <a:avLst>
              <a:gd name="adj" fmla="val 4227"/>
            </a:avLst>
          </a:prstGeom>
          <a:effectLst>
            <a:outerShdw blurRad="127000" algn="ctr" rotWithShape="0">
              <a:prstClr val="black">
                <a:alpha val="65000"/>
              </a:prstClr>
            </a:outerShdw>
          </a:effectLst>
        </p:spPr>
      </p:pic>
      <p:pic>
        <p:nvPicPr>
          <p:cNvPr id="15" name="Picture 14" descr="ChewLeng_Beh_OCLC_Asia_Pacific.jpg"/>
          <p:cNvPicPr>
            <a:picLocks noChangeAspect="1"/>
          </p:cNvPicPr>
          <p:nvPr/>
        </p:nvPicPr>
        <p:blipFill>
          <a:blip r:embed="rId7" cstate="print"/>
          <a:srcRect b="7693"/>
          <a:stretch>
            <a:fillRect/>
          </a:stretch>
        </p:blipFill>
        <p:spPr>
          <a:xfrm>
            <a:off x="457200" y="1219200"/>
            <a:ext cx="990600" cy="1371600"/>
          </a:xfrm>
          <a:prstGeom prst="roundRect">
            <a:avLst>
              <a:gd name="adj" fmla="val 4227"/>
            </a:avLst>
          </a:prstGeom>
          <a:effectLst>
            <a:outerShdw blurRad="127000" algn="ctr" rotWithShape="0">
              <a:prstClr val="black">
                <a:alpha val="65000"/>
              </a:prstClr>
            </a:outerShdw>
          </a:effectLst>
        </p:spPr>
      </p:pic>
      <p:pic>
        <p:nvPicPr>
          <p:cNvPr id="20482" name="Picture 2" descr="http://t0.gstatic.com/images?q=tbn:ANd9GcQDTqlzAusuh7eGXYQYmusDDBfuDIsXoMnDjAwN1VKQyFSuap8TyQ"/>
          <p:cNvPicPr>
            <a:picLocks noChangeAspect="1" noChangeArrowheads="1"/>
          </p:cNvPicPr>
          <p:nvPr/>
        </p:nvPicPr>
        <p:blipFill>
          <a:blip r:embed="rId8" cstate="print"/>
          <a:srcRect l="18660" r="33016"/>
          <a:stretch>
            <a:fillRect/>
          </a:stretch>
        </p:blipFill>
        <p:spPr bwMode="auto">
          <a:xfrm>
            <a:off x="3276600" y="2819400"/>
            <a:ext cx="990600" cy="1371600"/>
          </a:xfrm>
          <a:prstGeom prst="roundRect">
            <a:avLst>
              <a:gd name="adj" fmla="val 4227"/>
            </a:avLst>
          </a:prstGeom>
          <a:effectLst>
            <a:outerShdw blurRad="127000" algn="ctr" rotWithShape="0">
              <a:prstClr val="black">
                <a:alpha val="65000"/>
              </a:prstClr>
            </a:outerShdw>
          </a:effectLst>
        </p:spPr>
      </p:pic>
      <p:pic>
        <p:nvPicPr>
          <p:cNvPr id="18" name="Picture 17" descr="Tunupopo_Avalogo GC 2011.jpg"/>
          <p:cNvPicPr>
            <a:picLocks noChangeAspect="1"/>
          </p:cNvPicPr>
          <p:nvPr/>
        </p:nvPicPr>
        <p:blipFill>
          <a:blip r:embed="rId9" cstate="print"/>
          <a:srcRect b="7692"/>
          <a:stretch>
            <a:fillRect/>
          </a:stretch>
        </p:blipFill>
        <p:spPr>
          <a:xfrm>
            <a:off x="6062662" y="1219200"/>
            <a:ext cx="990600" cy="1371600"/>
          </a:xfrm>
          <a:prstGeom prst="roundRect">
            <a:avLst>
              <a:gd name="adj" fmla="val 4227"/>
            </a:avLst>
          </a:prstGeom>
          <a:effectLst>
            <a:outerShdw blurRad="127000" algn="ctr" rotWithShape="0">
              <a:prstClr val="black">
                <a:alpha val="65000"/>
              </a:prstClr>
            </a:outerShdw>
          </a:effectLst>
        </p:spPr>
      </p:pic>
      <p:sp>
        <p:nvSpPr>
          <p:cNvPr id="23563" name="TextBox 18"/>
          <p:cNvSpPr txBox="1">
            <a:spLocks noChangeArrowheads="1"/>
          </p:cNvSpPr>
          <p:nvPr/>
        </p:nvSpPr>
        <p:spPr bwMode="auto">
          <a:xfrm>
            <a:off x="7053262" y="2819400"/>
            <a:ext cx="1633538" cy="1371600"/>
          </a:xfrm>
          <a:prstGeom prst="rect">
            <a:avLst/>
          </a:prstGeom>
          <a:noFill/>
          <a:ln w="9525">
            <a:noFill/>
            <a:miter lim="800000"/>
            <a:headEnd/>
            <a:tailEnd/>
          </a:ln>
        </p:spPr>
        <p:txBody>
          <a:bodyPr lIns="182880" tIns="0" rIns="0" bIns="0" anchor="ctr">
            <a:prstTxWarp prst="textNoShape">
              <a:avLst/>
            </a:prstTxWarp>
          </a:bodyPr>
          <a:lstStyle/>
          <a:p>
            <a:r>
              <a:rPr lang="en-US" dirty="0"/>
              <a:t>Andrew Wells</a:t>
            </a:r>
          </a:p>
          <a:p>
            <a:r>
              <a:rPr lang="en-US" sz="1400" dirty="0">
                <a:solidFill>
                  <a:srgbClr val="195A88"/>
                </a:solidFill>
              </a:rPr>
              <a:t>University of </a:t>
            </a:r>
          </a:p>
          <a:p>
            <a:r>
              <a:rPr lang="en-US" sz="1400" dirty="0">
                <a:solidFill>
                  <a:srgbClr val="195A88"/>
                </a:solidFill>
              </a:rPr>
              <a:t>New South Wales</a:t>
            </a:r>
          </a:p>
        </p:txBody>
      </p:sp>
      <p:sp>
        <p:nvSpPr>
          <p:cNvPr id="23564" name="TextBox 19"/>
          <p:cNvSpPr txBox="1">
            <a:spLocks noChangeArrowheads="1"/>
          </p:cNvSpPr>
          <p:nvPr/>
        </p:nvSpPr>
        <p:spPr bwMode="auto">
          <a:xfrm>
            <a:off x="7053262" y="1219200"/>
            <a:ext cx="1633538" cy="1371600"/>
          </a:xfrm>
          <a:prstGeom prst="rect">
            <a:avLst/>
          </a:prstGeom>
          <a:noFill/>
          <a:ln w="9525">
            <a:noFill/>
            <a:miter lim="800000"/>
            <a:headEnd/>
            <a:tailEnd/>
          </a:ln>
        </p:spPr>
        <p:txBody>
          <a:bodyPr lIns="182880" tIns="0" rIns="0" bIns="0" anchor="ctr">
            <a:prstTxWarp prst="textNoShape">
              <a:avLst/>
            </a:prstTxWarp>
          </a:bodyPr>
          <a:lstStyle/>
          <a:p>
            <a:r>
              <a:rPr lang="en-US" dirty="0" err="1"/>
              <a:t>Avaologo</a:t>
            </a:r>
            <a:r>
              <a:rPr lang="en-US" dirty="0"/>
              <a:t> A. </a:t>
            </a:r>
            <a:r>
              <a:rPr lang="en-US" dirty="0" err="1"/>
              <a:t>Togi</a:t>
            </a:r>
            <a:r>
              <a:rPr lang="en-US" dirty="0"/>
              <a:t>  </a:t>
            </a:r>
            <a:r>
              <a:rPr lang="en-US" dirty="0" err="1"/>
              <a:t>Tunupopo</a:t>
            </a:r>
            <a:endParaRPr lang="en-US" dirty="0"/>
          </a:p>
          <a:p>
            <a:r>
              <a:rPr lang="en-US" sz="1400" dirty="0">
                <a:solidFill>
                  <a:srgbClr val="195A88"/>
                </a:solidFill>
              </a:rPr>
              <a:t>National University of Samoa</a:t>
            </a:r>
          </a:p>
        </p:txBody>
      </p:sp>
      <p:sp>
        <p:nvSpPr>
          <p:cNvPr id="23565" name="TextBox 20"/>
          <p:cNvSpPr txBox="1">
            <a:spLocks noChangeArrowheads="1"/>
          </p:cNvSpPr>
          <p:nvPr/>
        </p:nvSpPr>
        <p:spPr bwMode="auto">
          <a:xfrm>
            <a:off x="4267200" y="2819400"/>
            <a:ext cx="1633538" cy="1371600"/>
          </a:xfrm>
          <a:prstGeom prst="rect">
            <a:avLst/>
          </a:prstGeom>
          <a:noFill/>
          <a:ln w="9525">
            <a:noFill/>
            <a:miter lim="800000"/>
            <a:headEnd/>
            <a:tailEnd/>
          </a:ln>
        </p:spPr>
        <p:txBody>
          <a:bodyPr lIns="182880" tIns="0" rIns="0" bIns="0" anchor="ctr">
            <a:prstTxWarp prst="textNoShape">
              <a:avLst/>
            </a:prstTxWarp>
          </a:bodyPr>
          <a:lstStyle/>
          <a:p>
            <a:r>
              <a:rPr lang="en-US" dirty="0"/>
              <a:t>Peter </a:t>
            </a:r>
            <a:r>
              <a:rPr lang="en-US" dirty="0" err="1"/>
              <a:t>Sidorko</a:t>
            </a:r>
            <a:endParaRPr lang="en-US" dirty="0"/>
          </a:p>
          <a:p>
            <a:r>
              <a:rPr lang="en-US" sz="1400" dirty="0">
                <a:solidFill>
                  <a:srgbClr val="195A88"/>
                </a:solidFill>
              </a:rPr>
              <a:t>University of Hong Kong</a:t>
            </a:r>
          </a:p>
        </p:txBody>
      </p:sp>
      <p:sp>
        <p:nvSpPr>
          <p:cNvPr id="23566" name="TextBox 21"/>
          <p:cNvSpPr txBox="1">
            <a:spLocks noChangeArrowheads="1"/>
          </p:cNvSpPr>
          <p:nvPr/>
        </p:nvSpPr>
        <p:spPr bwMode="auto">
          <a:xfrm>
            <a:off x="4267200" y="1219200"/>
            <a:ext cx="1633538" cy="1371600"/>
          </a:xfrm>
          <a:prstGeom prst="rect">
            <a:avLst/>
          </a:prstGeom>
          <a:noFill/>
          <a:ln w="9525">
            <a:noFill/>
            <a:miter lim="800000"/>
            <a:headEnd/>
            <a:tailEnd/>
          </a:ln>
        </p:spPr>
        <p:txBody>
          <a:bodyPr lIns="182880" tIns="0" rIns="0" bIns="0" anchor="ctr">
            <a:prstTxWarp prst="textNoShape">
              <a:avLst/>
            </a:prstTxWarp>
          </a:bodyPr>
          <a:lstStyle/>
          <a:p>
            <a:r>
              <a:rPr lang="en-US" dirty="0"/>
              <a:t>Makoto </a:t>
            </a:r>
            <a:r>
              <a:rPr lang="en-US" dirty="0" err="1"/>
              <a:t>Nakamoto</a:t>
            </a:r>
            <a:endParaRPr lang="en-US" dirty="0"/>
          </a:p>
          <a:p>
            <a:r>
              <a:rPr lang="en-US" sz="1400" dirty="0" err="1">
                <a:solidFill>
                  <a:srgbClr val="195A88"/>
                </a:solidFill>
              </a:rPr>
              <a:t>Waseda</a:t>
            </a:r>
            <a:r>
              <a:rPr lang="en-US" sz="1400" dirty="0">
                <a:solidFill>
                  <a:srgbClr val="195A88"/>
                </a:solidFill>
              </a:rPr>
              <a:t> University</a:t>
            </a:r>
          </a:p>
        </p:txBody>
      </p:sp>
      <p:sp>
        <p:nvSpPr>
          <p:cNvPr id="23567" name="TextBox 22"/>
          <p:cNvSpPr txBox="1">
            <a:spLocks noChangeArrowheads="1"/>
          </p:cNvSpPr>
          <p:nvPr/>
        </p:nvSpPr>
        <p:spPr bwMode="auto">
          <a:xfrm>
            <a:off x="1447800" y="4419600"/>
            <a:ext cx="1633538" cy="1371600"/>
          </a:xfrm>
          <a:prstGeom prst="rect">
            <a:avLst/>
          </a:prstGeom>
          <a:noFill/>
          <a:ln w="9525">
            <a:noFill/>
            <a:miter lim="800000"/>
            <a:headEnd/>
            <a:tailEnd/>
          </a:ln>
        </p:spPr>
        <p:txBody>
          <a:bodyPr lIns="182880" tIns="0" rIns="0" bIns="0" anchor="ctr">
            <a:prstTxWarp prst="textNoShape">
              <a:avLst/>
            </a:prstTxWarp>
          </a:bodyPr>
          <a:lstStyle/>
          <a:p>
            <a:r>
              <a:rPr lang="en-US" dirty="0"/>
              <a:t>Alison Elliot</a:t>
            </a:r>
          </a:p>
          <a:p>
            <a:r>
              <a:rPr lang="en-US" sz="1400" dirty="0">
                <a:solidFill>
                  <a:srgbClr val="195A88"/>
                </a:solidFill>
              </a:rPr>
              <a:t>National Library</a:t>
            </a:r>
          </a:p>
          <a:p>
            <a:r>
              <a:rPr lang="en-US" sz="1400" dirty="0">
                <a:solidFill>
                  <a:srgbClr val="195A88"/>
                </a:solidFill>
              </a:rPr>
              <a:t>of New Zealand</a:t>
            </a:r>
          </a:p>
        </p:txBody>
      </p:sp>
      <p:sp>
        <p:nvSpPr>
          <p:cNvPr id="23568" name="TextBox 23"/>
          <p:cNvSpPr txBox="1">
            <a:spLocks noChangeArrowheads="1"/>
          </p:cNvSpPr>
          <p:nvPr/>
        </p:nvSpPr>
        <p:spPr bwMode="auto">
          <a:xfrm>
            <a:off x="1447800" y="1219200"/>
            <a:ext cx="1633538" cy="1371600"/>
          </a:xfrm>
          <a:prstGeom prst="rect">
            <a:avLst/>
          </a:prstGeom>
          <a:noFill/>
          <a:ln w="9525">
            <a:noFill/>
            <a:miter lim="800000"/>
            <a:headEnd/>
            <a:tailEnd/>
          </a:ln>
        </p:spPr>
        <p:txBody>
          <a:bodyPr lIns="182880" tIns="0" rIns="0" bIns="0" anchor="ctr">
            <a:prstTxWarp prst="textNoShape">
              <a:avLst/>
            </a:prstTxWarp>
          </a:bodyPr>
          <a:lstStyle/>
          <a:p>
            <a:r>
              <a:rPr lang="en-US" dirty="0"/>
              <a:t>ChewLeng Beh</a:t>
            </a:r>
          </a:p>
          <a:p>
            <a:r>
              <a:rPr lang="en-US" sz="1400" dirty="0">
                <a:solidFill>
                  <a:schemeClr val="accent1">
                    <a:lumMod val="75000"/>
                  </a:schemeClr>
                </a:solidFill>
              </a:rPr>
              <a:t>Singapore National</a:t>
            </a:r>
          </a:p>
          <a:p>
            <a:r>
              <a:rPr lang="en-US" sz="1400" dirty="0">
                <a:solidFill>
                  <a:schemeClr val="accent1">
                    <a:lumMod val="75000"/>
                  </a:schemeClr>
                </a:solidFill>
              </a:rPr>
              <a:t>Library Board</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Metadata for LAMs</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rebuchet MS" pitchFamily="34" charset="0"/>
              </a:rPr>
              <a:t>User-generated content that helps us understand and evaluate the resources described by libraries, archives and museums. </a:t>
            </a:r>
          </a:p>
          <a:p>
            <a:r>
              <a:rPr lang="en-US" dirty="0" smtClean="0">
                <a:latin typeface="Trebuchet MS" pitchFamily="34" charset="0"/>
              </a:rPr>
              <a:t>Includes: annotations, audio, comments, images, links, lists, ratings, recommendations, reviews, tagging, text editing, video.</a:t>
            </a:r>
          </a:p>
          <a:p>
            <a:r>
              <a:rPr lang="en-US" dirty="0" smtClean="0">
                <a:latin typeface="Trebuchet MS" pitchFamily="34" charset="0"/>
              </a:rPr>
              <a:t>OCLC Research Library Partnership eager to take advantage of users’ expertise to enrich their descriptive metadata and expand reach into user communities.</a:t>
            </a:r>
          </a:p>
          <a:p>
            <a:r>
              <a:rPr lang="en-US" dirty="0" smtClean="0">
                <a:latin typeface="Trebuchet MS" pitchFamily="34" charset="0"/>
              </a:rPr>
              <a:t>Social Metadata Working Group: 21 OCLC RLP staff from five countries conducted research 2009-2010.</a:t>
            </a:r>
            <a:endParaRPr 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Metadata Working Group</a:t>
            </a:r>
            <a:endParaRPr lang="en-US" dirty="0"/>
          </a:p>
        </p:txBody>
      </p:sp>
      <p:sp>
        <p:nvSpPr>
          <p:cNvPr id="3" name="Content Placeholder 2"/>
          <p:cNvSpPr>
            <a:spLocks noGrp="1"/>
          </p:cNvSpPr>
          <p:nvPr>
            <p:ph idx="1"/>
          </p:nvPr>
        </p:nvSpPr>
        <p:spPr/>
        <p:txBody>
          <a:bodyPr/>
          <a:lstStyle/>
          <a:p>
            <a:r>
              <a:rPr lang="en-US" dirty="0" smtClean="0">
                <a:latin typeface="Trebuchet MS" pitchFamily="34" charset="0"/>
              </a:rPr>
              <a:t>Reviewed 76 sites relevant to LAMs that supported social media features.</a:t>
            </a:r>
          </a:p>
          <a:p>
            <a:r>
              <a:rPr lang="en-US" dirty="0" smtClean="0">
                <a:latin typeface="Trebuchet MS" pitchFamily="34" charset="0"/>
              </a:rPr>
              <a:t>Looked at </a:t>
            </a:r>
            <a:r>
              <a:rPr lang="en-US" dirty="0" err="1" smtClean="0">
                <a:latin typeface="Trebuchet MS" pitchFamily="34" charset="0"/>
              </a:rPr>
              <a:t>LAMs’</a:t>
            </a:r>
            <a:r>
              <a:rPr lang="en-US" dirty="0" smtClean="0">
                <a:latin typeface="Trebuchet MS" pitchFamily="34" charset="0"/>
              </a:rPr>
              <a:t> use of third-party sites (blogs, </a:t>
            </a:r>
            <a:r>
              <a:rPr lang="en-US" dirty="0" err="1" smtClean="0">
                <a:latin typeface="Trebuchet MS" pitchFamily="34" charset="0"/>
              </a:rPr>
              <a:t>Facebook</a:t>
            </a:r>
            <a:r>
              <a:rPr lang="en-US" dirty="0" smtClean="0">
                <a:latin typeface="Trebuchet MS" pitchFamily="34" charset="0"/>
              </a:rPr>
              <a:t>, </a:t>
            </a:r>
            <a:r>
              <a:rPr lang="en-US" dirty="0" err="1" smtClean="0">
                <a:latin typeface="Trebuchet MS" pitchFamily="34" charset="0"/>
              </a:rPr>
              <a:t>Flickr</a:t>
            </a:r>
            <a:r>
              <a:rPr lang="en-US" dirty="0" smtClean="0">
                <a:latin typeface="Trebuchet MS" pitchFamily="34" charset="0"/>
              </a:rPr>
              <a:t>, Twitter, Wikipedia, YouTube)</a:t>
            </a:r>
          </a:p>
          <a:p>
            <a:r>
              <a:rPr lang="en-US" dirty="0" smtClean="0">
                <a:latin typeface="Trebuchet MS" pitchFamily="34" charset="0"/>
              </a:rPr>
              <a:t>Conducted survey of site managers (40% of respondents outside the U.S.).</a:t>
            </a:r>
          </a:p>
          <a:p>
            <a:r>
              <a:rPr lang="en-US" dirty="0" smtClean="0">
                <a:latin typeface="Trebuchet MS" pitchFamily="34" charset="0"/>
              </a:rPr>
              <a:t>Interviewed managers, read literature, synthesized results, made recommendations.</a:t>
            </a:r>
          </a:p>
          <a:p>
            <a:endParaRPr lang="en-US"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Three reports and executive summary (</a:t>
            </a:r>
            <a:r>
              <a:rPr lang="en-US" i="1" dirty="0" smtClean="0"/>
              <a:t>Social Metadata for Libraries, Archives and Museums) </a:t>
            </a:r>
            <a:endParaRPr lang="en-US" dirty="0" smtClean="0"/>
          </a:p>
          <a:p>
            <a:r>
              <a:rPr lang="en-US" dirty="0" smtClean="0"/>
              <a:t>18 recommendations</a:t>
            </a:r>
          </a:p>
          <a:p>
            <a:r>
              <a:rPr lang="en-US" dirty="0" smtClean="0"/>
              <a:t>All reports, presentations on OCLC Research website, </a:t>
            </a:r>
            <a:r>
              <a:rPr lang="en-US" i="1" dirty="0" smtClean="0"/>
              <a:t>Sharing and aggregating social metadata</a:t>
            </a:r>
          </a:p>
          <a:p>
            <a:r>
              <a:rPr lang="en-US" dirty="0" smtClean="0">
                <a:hlinkClick r:id="rId2"/>
              </a:rPr>
              <a:t>www.oclc.org/research/activities/aggregating</a:t>
            </a:r>
            <a:r>
              <a:rPr lang="en-US" dirty="0" smtClean="0"/>
              <a:t>	</a:t>
            </a:r>
            <a:endParaRPr lang="en-US" i="1" dirty="0" smtClean="0"/>
          </a:p>
          <a:p>
            <a:r>
              <a:rPr lang="en-US" dirty="0" smtClean="0"/>
              <a:t>For more information, contact:</a:t>
            </a:r>
          </a:p>
          <a:p>
            <a:pPr>
              <a:buNone/>
            </a:pPr>
            <a:r>
              <a:rPr lang="en-US" dirty="0" smtClean="0"/>
              <a:t>    Karen Smith-Yoshimura, </a:t>
            </a:r>
            <a:r>
              <a:rPr lang="en-US" dirty="0" smtClean="0">
                <a:hlinkClick r:id="rId3"/>
              </a:rPr>
              <a:t>smithyok@oclc.org</a:t>
            </a:r>
            <a:endParaRPr lang="en-US"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Questions?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bwMode="auto">
          <a:noFill/>
          <a:ln>
            <a:miter lim="800000"/>
            <a:headEnd/>
            <a:tailEnd/>
          </a:ln>
        </p:spPr>
        <p:txBody>
          <a:bodyPr vert="horz" wrap="square" lIns="91440" tIns="45720" rIns="91440" bIns="45720" numCol="1" anchorCtr="0" compatLnSpc="1">
            <a:prstTxWarp prst="textNoShape">
              <a:avLst/>
            </a:prstTxWarp>
          </a:bodyPr>
          <a:lstStyle/>
          <a:p>
            <a:r>
              <a:rPr>
                <a:latin typeface="Arial" pitchFamily="1" charset="0"/>
                <a:ea typeface="ＭＳ Ｐゴシック" pitchFamily="1" charset="-128"/>
                <a:cs typeface="Arial" pitchFamily="1" charset="0"/>
              </a:rPr>
              <a:t>WorldCat today</a:t>
            </a:r>
          </a:p>
        </p:txBody>
      </p:sp>
      <p:sp>
        <p:nvSpPr>
          <p:cNvPr id="7" name="Content Placeholder 2"/>
          <p:cNvSpPr txBox="1">
            <a:spLocks/>
          </p:cNvSpPr>
          <p:nvPr/>
        </p:nvSpPr>
        <p:spPr bwMode="auto">
          <a:xfrm>
            <a:off x="3924300" y="1943100"/>
            <a:ext cx="4000500" cy="4000500"/>
          </a:xfrm>
          <a:prstGeom prst="rect">
            <a:avLst/>
          </a:prstGeom>
          <a:noFill/>
          <a:ln w="9525">
            <a:noFill/>
            <a:miter lim="800000"/>
            <a:headEnd/>
            <a:tailEnd/>
          </a:ln>
        </p:spPr>
        <p:txBody>
          <a:bodyPr lIns="0" tIns="0" rIns="0" bIns="0" anchor="ctr">
            <a:prstTxWarp prst="textNoShape">
              <a:avLst/>
            </a:prstTxWarp>
          </a:bodyPr>
          <a:lstStyle/>
          <a:p>
            <a:pPr algn="r">
              <a:spcBef>
                <a:spcPts val="1800"/>
              </a:spcBef>
              <a:buClr>
                <a:srgbClr val="FF7600"/>
              </a:buClr>
            </a:pPr>
            <a:r>
              <a:rPr lang="en-US" sz="4800" dirty="0">
                <a:solidFill>
                  <a:srgbClr val="FFAB65"/>
                </a:solidFill>
                <a:latin typeface="+mj-lt"/>
              </a:rPr>
              <a:t>	</a:t>
            </a:r>
            <a:r>
              <a:rPr lang="en-US" sz="4800" dirty="0">
                <a:solidFill>
                  <a:schemeClr val="accent1"/>
                </a:solidFill>
                <a:latin typeface="+mj-lt"/>
              </a:rPr>
              <a:t>258+ million</a:t>
            </a:r>
            <a:r>
              <a:rPr lang="en-US" sz="4800" dirty="0">
                <a:solidFill>
                  <a:srgbClr val="FFAB65"/>
                </a:solidFill>
                <a:latin typeface="+mj-lt"/>
              </a:rPr>
              <a:t/>
            </a:r>
            <a:br>
              <a:rPr lang="en-US" sz="4800" dirty="0">
                <a:solidFill>
                  <a:srgbClr val="FFAB65"/>
                </a:solidFill>
                <a:latin typeface="+mj-lt"/>
              </a:rPr>
            </a:br>
            <a:r>
              <a:rPr lang="en-US" sz="2800" dirty="0">
                <a:latin typeface="+mj-lt"/>
              </a:rPr>
              <a:t>records</a:t>
            </a:r>
            <a:r>
              <a:rPr lang="en-US" sz="3200" dirty="0">
                <a:latin typeface="+mj-lt"/>
              </a:rPr>
              <a:t/>
            </a:r>
            <a:br>
              <a:rPr lang="en-US" sz="3200" dirty="0">
                <a:latin typeface="+mj-lt"/>
              </a:rPr>
            </a:br>
            <a:endParaRPr lang="en-US" sz="2800" dirty="0">
              <a:latin typeface="+mj-lt"/>
            </a:endParaRPr>
          </a:p>
          <a:p>
            <a:pPr algn="r">
              <a:spcBef>
                <a:spcPts val="1800"/>
              </a:spcBef>
              <a:buClr>
                <a:srgbClr val="FF7600"/>
              </a:buClr>
            </a:pPr>
            <a:r>
              <a:rPr lang="en-US" sz="4800" dirty="0">
                <a:solidFill>
                  <a:srgbClr val="FFAB65"/>
                </a:solidFill>
                <a:latin typeface="+mj-lt"/>
              </a:rPr>
              <a:t>    </a:t>
            </a:r>
            <a:r>
              <a:rPr lang="en-US" sz="4800" dirty="0">
                <a:solidFill>
                  <a:srgbClr val="2178B5"/>
                </a:solidFill>
                <a:latin typeface="+mj-lt"/>
              </a:rPr>
              <a:t>1.8+ billion</a:t>
            </a:r>
            <a:r>
              <a:rPr lang="en-US" sz="4800" dirty="0">
                <a:solidFill>
                  <a:srgbClr val="FFAB65"/>
                </a:solidFill>
                <a:latin typeface="+mj-lt"/>
              </a:rPr>
              <a:t/>
            </a:r>
            <a:br>
              <a:rPr lang="en-US" sz="4800" dirty="0">
                <a:solidFill>
                  <a:srgbClr val="FFAB65"/>
                </a:solidFill>
                <a:latin typeface="+mj-lt"/>
              </a:rPr>
            </a:br>
            <a:r>
              <a:rPr lang="en-US" sz="2800" dirty="0">
                <a:latin typeface="+mj-lt"/>
              </a:rPr>
              <a:t>holdings</a:t>
            </a:r>
            <a:r>
              <a:rPr lang="en-US" sz="3200" dirty="0">
                <a:latin typeface="+mj-lt"/>
              </a:rPr>
              <a:t/>
            </a:r>
            <a:br>
              <a:rPr lang="en-US" sz="3200" dirty="0">
                <a:latin typeface="+mj-lt"/>
              </a:rPr>
            </a:br>
            <a:endParaRPr lang="en-US" sz="2800" dirty="0">
              <a:latin typeface="+mj-lt"/>
            </a:endParaRPr>
          </a:p>
        </p:txBody>
      </p:sp>
      <p:pic>
        <p:nvPicPr>
          <p:cNvPr id="8" name="Picture 7" descr="WCatLogo_H_2dot0_SYMBOL_ONLY.png"/>
          <p:cNvPicPr>
            <a:picLocks noChangeAspect="1"/>
          </p:cNvPicPr>
          <p:nvPr/>
        </p:nvPicPr>
        <p:blipFill>
          <a:blip r:embed="rId3" cstate="print"/>
          <a:srcRect/>
          <a:stretch>
            <a:fillRect/>
          </a:stretch>
        </p:blipFill>
        <p:spPr bwMode="auto">
          <a:xfrm>
            <a:off x="1066800" y="2260600"/>
            <a:ext cx="2844800" cy="2844800"/>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9" name="Rectangle 8"/>
          <p:cNvSpPr/>
          <p:nvPr/>
        </p:nvSpPr>
        <p:spPr>
          <a:xfrm>
            <a:off x="142875" y="5572125"/>
            <a:ext cx="8858250" cy="677863"/>
          </a:xfrm>
          <a:prstGeom prst="rect">
            <a:avLst/>
          </a:prstGeom>
        </p:spPr>
        <p:txBody>
          <a:bodyPr>
            <a:prstTxWarp prst="textNoShape">
              <a:avLst/>
            </a:prstTxWarp>
            <a:spAutoFit/>
          </a:bodyPr>
          <a:lstStyle/>
          <a:p>
            <a:pPr marL="12700" indent="-238125" algn="ctr">
              <a:buClr>
                <a:srgbClr val="FF7600"/>
              </a:buClr>
            </a:pPr>
            <a:r>
              <a:rPr lang="en-US" sz="1900">
                <a:solidFill>
                  <a:srgbClr val="595959"/>
                </a:solidFill>
              </a:rPr>
              <a:t> 20 February 2012</a:t>
            </a:r>
            <a:r>
              <a:rPr lang="en-US" sz="2000">
                <a:solidFill>
                  <a:srgbClr val="595959"/>
                </a:solidFill>
              </a:rPr>
              <a:t/>
            </a:r>
            <a:br>
              <a:rPr lang="en-US" sz="2000">
                <a:solidFill>
                  <a:srgbClr val="595959"/>
                </a:solidFill>
              </a:rPr>
            </a:br>
            <a:endParaRPr lang="en-US" sz="1900">
              <a:solidFill>
                <a:srgbClr val="595959"/>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normAutofit/>
          </a:bodyPr>
          <a:lstStyle/>
          <a:p>
            <a:r>
              <a:rPr lang="en-US" dirty="0" err="1" smtClean="0"/>
              <a:t>WorldCat</a:t>
            </a:r>
            <a:r>
              <a:rPr lang="en-US" dirty="0" smtClean="0"/>
              <a:t> growth since 1998</a:t>
            </a:r>
          </a:p>
        </p:txBody>
      </p:sp>
      <p:sp>
        <p:nvSpPr>
          <p:cNvPr id="7" name="TextBox 6"/>
          <p:cNvSpPr txBox="1"/>
          <p:nvPr/>
        </p:nvSpPr>
        <p:spPr>
          <a:xfrm>
            <a:off x="142875" y="1049310"/>
            <a:ext cx="8858250" cy="350865"/>
          </a:xfrm>
          <a:prstGeom prst="rect">
            <a:avLst/>
          </a:prstGeom>
          <a:noFill/>
          <a:effectLst/>
        </p:spPr>
        <p:txBody>
          <a:bodyPr>
            <a:spAutoFit/>
          </a:bodyPr>
          <a:lstStyle/>
          <a:p>
            <a:pPr algn="ctr">
              <a:spcBef>
                <a:spcPct val="0"/>
              </a:spcBef>
              <a:defRPr/>
            </a:pPr>
            <a:r>
              <a:rPr lang="en-US" sz="1400" b="1" kern="1200" dirty="0">
                <a:solidFill>
                  <a:srgbClr val="195A88"/>
                </a:solidFill>
                <a:ea typeface="+mn-ea"/>
                <a:cs typeface="+mn-cs"/>
              </a:rPr>
              <a:t>Millions of </a:t>
            </a:r>
            <a:r>
              <a:rPr lang="en-US" sz="1400" b="1" kern="1200" dirty="0" smtClean="0">
                <a:solidFill>
                  <a:srgbClr val="195A88"/>
                </a:solidFill>
                <a:ea typeface="+mn-ea"/>
                <a:cs typeface="+mn-cs"/>
              </a:rPr>
              <a:t>records (as of 30 June 2011)</a:t>
            </a:r>
            <a:endParaRPr lang="en-US" sz="1400" b="1" kern="1200" dirty="0">
              <a:solidFill>
                <a:srgbClr val="195A88"/>
              </a:solidFill>
              <a:ea typeface="+mn-ea"/>
              <a:cs typeface="+mn-cs"/>
            </a:endParaRPr>
          </a:p>
        </p:txBody>
      </p:sp>
      <p:graphicFrame>
        <p:nvGraphicFramePr>
          <p:cNvPr id="8" name="Chart 7"/>
          <p:cNvGraphicFramePr>
            <a:graphicFrameLocks/>
          </p:cNvGraphicFramePr>
          <p:nvPr/>
        </p:nvGraphicFramePr>
        <p:xfrm>
          <a:off x="304800" y="1247775"/>
          <a:ext cx="8458200" cy="4848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3583912" y="1083025"/>
            <a:ext cx="5258363" cy="4998557"/>
            <a:chOff x="3517" y="951"/>
            <a:chExt cx="2149" cy="3479"/>
          </a:xfrm>
        </p:grpSpPr>
        <p:graphicFrame>
          <p:nvGraphicFramePr>
            <p:cNvPr id="32" name="Object 25"/>
            <p:cNvGraphicFramePr>
              <a:graphicFrameLocks noChangeAspect="1"/>
            </p:cNvGraphicFramePr>
            <p:nvPr/>
          </p:nvGraphicFramePr>
          <p:xfrm>
            <a:off x="3517" y="951"/>
            <a:ext cx="2149" cy="3312"/>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 Box 26"/>
            <p:cNvSpPr txBox="1">
              <a:spLocks noChangeArrowheads="1"/>
            </p:cNvSpPr>
            <p:nvPr/>
          </p:nvSpPr>
          <p:spPr bwMode="auto">
            <a:xfrm>
              <a:off x="3890" y="3980"/>
              <a:ext cx="1410" cy="450"/>
            </a:xfrm>
            <a:prstGeom prst="rect">
              <a:avLst/>
            </a:prstGeom>
            <a:noFill/>
            <a:ln w="9525">
              <a:noFill/>
              <a:miter lim="800000"/>
              <a:headEnd/>
              <a:tailEnd/>
            </a:ln>
          </p:spPr>
          <p:txBody>
            <a:bodyPr wrap="square">
              <a:spAutoFit/>
            </a:bodyPr>
            <a:lstStyle/>
            <a:p>
              <a:pPr algn="ctr">
                <a:lnSpc>
                  <a:spcPct val="100000"/>
                </a:lnSpc>
                <a:spcBef>
                  <a:spcPct val="0"/>
                </a:spcBef>
              </a:pPr>
              <a:r>
                <a:rPr lang="en-US" sz="1800" b="0" dirty="0" smtClean="0">
                  <a:latin typeface="+mn-lt"/>
                </a:rPr>
                <a:t>  30 June 2011</a:t>
              </a:r>
              <a:br>
                <a:rPr lang="en-US" sz="1800" b="0" dirty="0" smtClean="0">
                  <a:latin typeface="+mn-lt"/>
                </a:rPr>
              </a:br>
              <a:endParaRPr lang="en-US" sz="1800" b="0" dirty="0">
                <a:latin typeface="+mn-lt"/>
              </a:endParaRPr>
            </a:p>
          </p:txBody>
        </p:sp>
        <p:sp>
          <p:nvSpPr>
            <p:cNvPr id="71" name="Text Box 27"/>
            <p:cNvSpPr txBox="1">
              <a:spLocks noChangeArrowheads="1"/>
            </p:cNvSpPr>
            <p:nvPr/>
          </p:nvSpPr>
          <p:spPr bwMode="auto">
            <a:xfrm>
              <a:off x="3983" y="2584"/>
              <a:ext cx="498" cy="364"/>
            </a:xfrm>
            <a:prstGeom prst="rect">
              <a:avLst/>
            </a:prstGeom>
            <a:noFill/>
            <a:ln w="9525">
              <a:noFill/>
              <a:miter lim="800000"/>
              <a:headEnd/>
              <a:tailEnd/>
            </a:ln>
          </p:spPr>
          <p:txBody>
            <a:bodyPr wrap="square">
              <a:spAutoFit/>
            </a:bodyPr>
            <a:lstStyle/>
            <a:p>
              <a:pPr algn="ctr">
                <a:lnSpc>
                  <a:spcPct val="100000"/>
                </a:lnSpc>
                <a:spcBef>
                  <a:spcPct val="0"/>
                </a:spcBef>
              </a:pPr>
              <a:r>
                <a:rPr lang="en-US" sz="2800" b="0" dirty="0" smtClean="0">
                  <a:solidFill>
                    <a:schemeClr val="bg1"/>
                  </a:solidFill>
                  <a:latin typeface="Arial"/>
                  <a:cs typeface="Arial"/>
                </a:rPr>
                <a:t>58.5%</a:t>
              </a:r>
              <a:endParaRPr lang="en-US" sz="2800" b="0" baseline="30000" dirty="0">
                <a:solidFill>
                  <a:schemeClr val="bg1"/>
                </a:solidFill>
                <a:latin typeface="Arial"/>
                <a:cs typeface="Arial"/>
              </a:endParaRPr>
            </a:p>
          </p:txBody>
        </p:sp>
      </p:grpSp>
      <p:sp>
        <p:nvSpPr>
          <p:cNvPr id="73" name="Rectangle 3"/>
          <p:cNvSpPr txBox="1">
            <a:spLocks noChangeArrowheads="1"/>
          </p:cNvSpPr>
          <p:nvPr/>
        </p:nvSpPr>
        <p:spPr>
          <a:xfrm>
            <a:off x="428625" y="1719072"/>
            <a:ext cx="1714500" cy="4853178"/>
          </a:xfrm>
          <a:prstGeom prst="rect">
            <a:avLst/>
          </a:prstGeom>
        </p:spPr>
        <p:txBody>
          <a:bodyPr lIns="0" tIns="0" rIns="0" bIns="0"/>
          <a:lstStyle/>
          <a:p>
            <a:pPr lvl="0">
              <a:lnSpc>
                <a:spcPts val="2600"/>
              </a:lnSpc>
              <a:spcBef>
                <a:spcPts val="0"/>
              </a:spcBef>
              <a:buClr>
                <a:srgbClr val="FF7600"/>
              </a:buClr>
              <a:defRPr/>
            </a:pPr>
            <a:r>
              <a:rPr kumimoji="0" lang="en-US" sz="2000" b="1" i="0" u="none" strike="noStrike" kern="0" cap="none" spc="0" normalizeH="0" baseline="0" noProof="0" dirty="0" smtClean="0">
                <a:ln>
                  <a:noFill/>
                </a:ln>
                <a:effectLst/>
                <a:uLnTx/>
                <a:uFillTx/>
                <a:latin typeface="Arial"/>
                <a:ea typeface="+mn-ea"/>
                <a:cs typeface="Arial"/>
              </a:rPr>
              <a:t>Total Records</a:t>
            </a:r>
          </a:p>
          <a:p>
            <a:pPr marL="0" marR="0" lvl="0" indent="0" algn="l" defTabSz="914400" rtl="0" eaLnBrk="1" fontAlgn="base" latinLnBrk="0" hangingPunct="1">
              <a:lnSpc>
                <a:spcPts val="2600"/>
              </a:lnSpc>
              <a:spcBef>
                <a:spcPts val="0"/>
              </a:spcBef>
              <a:spcAft>
                <a:spcPct val="0"/>
              </a:spcAft>
              <a:buClr>
                <a:srgbClr val="FF7600"/>
              </a:buClr>
              <a:buSzTx/>
              <a:buFontTx/>
              <a:buNone/>
              <a:tabLst/>
              <a:defRPr/>
            </a:pPr>
            <a:r>
              <a:rPr kumimoji="0" lang="en-US" sz="2000" b="0" i="0" u="none" strike="noStrike" kern="0" cap="none" spc="0" normalizeH="0" baseline="0" noProof="0" dirty="0" smtClean="0">
                <a:ln>
                  <a:noFill/>
                </a:ln>
                <a:solidFill>
                  <a:schemeClr val="tx1"/>
                </a:solidFill>
                <a:effectLst/>
                <a:uLnTx/>
                <a:uFillTx/>
                <a:latin typeface="Arial"/>
                <a:ea typeface="+mn-ea"/>
                <a:cs typeface="Arial"/>
              </a:rPr>
              <a:t>English</a:t>
            </a:r>
          </a:p>
          <a:p>
            <a:pPr marL="0" marR="0" lvl="0" indent="0" algn="l" defTabSz="914400" rtl="0" eaLnBrk="1" fontAlgn="base" latinLnBrk="0" hangingPunct="1">
              <a:lnSpc>
                <a:spcPts val="2600"/>
              </a:lnSpc>
              <a:spcBef>
                <a:spcPts val="0"/>
              </a:spcBef>
              <a:spcAft>
                <a:spcPct val="0"/>
              </a:spcAft>
              <a:buClr>
                <a:srgbClr val="FF7600"/>
              </a:buClr>
              <a:buSzTx/>
              <a:buFontTx/>
              <a:buNone/>
              <a:tabLst/>
              <a:defRPr/>
            </a:pPr>
            <a:r>
              <a:rPr kumimoji="0" lang="en-US" sz="2000" b="0" i="0" u="none" strike="noStrike" kern="0" cap="none" spc="0" normalizeH="0" baseline="0" noProof="0" dirty="0" smtClean="0">
                <a:ln>
                  <a:noFill/>
                </a:ln>
                <a:solidFill>
                  <a:schemeClr val="tx1"/>
                </a:solidFill>
                <a:effectLst/>
                <a:uLnTx/>
                <a:uFillTx/>
                <a:latin typeface="Arial"/>
                <a:ea typeface="+mn-ea"/>
                <a:cs typeface="Arial"/>
              </a:rPr>
              <a:t>German</a:t>
            </a:r>
          </a:p>
          <a:p>
            <a:pPr marL="0" marR="0" lvl="0" indent="0" algn="l" defTabSz="914400" rtl="0" eaLnBrk="1" fontAlgn="base" latinLnBrk="0" hangingPunct="1">
              <a:lnSpc>
                <a:spcPts val="2600"/>
              </a:lnSpc>
              <a:spcBef>
                <a:spcPts val="0"/>
              </a:spcBef>
              <a:spcAft>
                <a:spcPct val="0"/>
              </a:spcAft>
              <a:buClr>
                <a:srgbClr val="FF7600"/>
              </a:buClr>
              <a:buSzTx/>
              <a:buFontTx/>
              <a:buNone/>
              <a:tabLst/>
              <a:defRPr/>
            </a:pPr>
            <a:r>
              <a:rPr lang="en-US" sz="2000" b="0" kern="0" dirty="0" smtClean="0">
                <a:latin typeface="Arial"/>
                <a:cs typeface="Arial"/>
              </a:rPr>
              <a:t>French</a:t>
            </a:r>
            <a:endParaRPr kumimoji="0" lang="en-US" sz="2000" b="0" i="0" u="none" strike="noStrike" kern="0" cap="none" spc="0" normalizeH="0" baseline="0" noProof="0" dirty="0" smtClean="0">
              <a:ln>
                <a:noFill/>
              </a:ln>
              <a:solidFill>
                <a:schemeClr val="tx1"/>
              </a:solidFill>
              <a:effectLst/>
              <a:uLnTx/>
              <a:uFillTx/>
              <a:latin typeface="Arial"/>
              <a:ea typeface="+mn-ea"/>
              <a:cs typeface="Arial"/>
            </a:endParaRPr>
          </a:p>
          <a:p>
            <a:pPr marL="0" marR="0" lvl="0" indent="0" algn="l" defTabSz="914400" rtl="0" eaLnBrk="1" fontAlgn="base" latinLnBrk="0" hangingPunct="1">
              <a:lnSpc>
                <a:spcPts val="2600"/>
              </a:lnSpc>
              <a:spcBef>
                <a:spcPts val="0"/>
              </a:spcBef>
              <a:spcAft>
                <a:spcPct val="0"/>
              </a:spcAft>
              <a:buClr>
                <a:srgbClr val="FF7600"/>
              </a:buClr>
              <a:buSzTx/>
              <a:buFontTx/>
              <a:buNone/>
              <a:tabLst/>
              <a:defRPr/>
            </a:pPr>
            <a:r>
              <a:rPr kumimoji="0" lang="en-US" sz="2000" b="0" i="0" u="none" strike="noStrike" kern="0" cap="none" spc="0" normalizeH="0" baseline="0" noProof="0" dirty="0" smtClean="0">
                <a:ln>
                  <a:noFill/>
                </a:ln>
                <a:solidFill>
                  <a:schemeClr val="tx1"/>
                </a:solidFill>
                <a:effectLst/>
                <a:uLnTx/>
                <a:uFillTx/>
                <a:latin typeface="Arial"/>
                <a:ea typeface="+mn-ea"/>
                <a:cs typeface="Arial"/>
              </a:rPr>
              <a:t>Spanish</a:t>
            </a:r>
          </a:p>
          <a:p>
            <a:pPr marL="0" marR="0" lvl="0" indent="0" algn="l" defTabSz="914400" rtl="0" eaLnBrk="1" fontAlgn="base" latinLnBrk="0" hangingPunct="1">
              <a:lnSpc>
                <a:spcPts val="2600"/>
              </a:lnSpc>
              <a:spcBef>
                <a:spcPts val="0"/>
              </a:spcBef>
              <a:spcAft>
                <a:spcPct val="0"/>
              </a:spcAft>
              <a:buClr>
                <a:srgbClr val="FF7600"/>
              </a:buClr>
              <a:buSzTx/>
              <a:buFontTx/>
              <a:buNone/>
              <a:tabLst/>
              <a:defRPr/>
            </a:pPr>
            <a:r>
              <a:rPr lang="en-US" sz="2000" b="0" kern="0" noProof="0" dirty="0" smtClean="0">
                <a:latin typeface="Arial"/>
                <a:cs typeface="Arial"/>
              </a:rPr>
              <a:t>Japanese</a:t>
            </a:r>
            <a:endParaRPr kumimoji="0" lang="en-US" sz="2000" b="0" i="0" u="none" strike="noStrike" kern="0" cap="none" spc="0" normalizeH="0" baseline="0" noProof="0" dirty="0" smtClean="0">
              <a:ln>
                <a:noFill/>
              </a:ln>
              <a:solidFill>
                <a:schemeClr val="tx1"/>
              </a:solidFill>
              <a:effectLst/>
              <a:uLnTx/>
              <a:uFillTx/>
              <a:latin typeface="Arial"/>
              <a:ea typeface="+mn-ea"/>
              <a:cs typeface="Arial"/>
            </a:endParaRPr>
          </a:p>
          <a:p>
            <a:pPr marL="0" marR="0" lvl="0" indent="0" algn="l" defTabSz="914400" rtl="0" eaLnBrk="1" fontAlgn="base" latinLnBrk="0" hangingPunct="1">
              <a:lnSpc>
                <a:spcPts val="2600"/>
              </a:lnSpc>
              <a:spcBef>
                <a:spcPts val="0"/>
              </a:spcBef>
              <a:spcAft>
                <a:spcPct val="0"/>
              </a:spcAft>
              <a:buClr>
                <a:srgbClr val="FF7600"/>
              </a:buClr>
              <a:buSzTx/>
              <a:buFontTx/>
              <a:buNone/>
              <a:tabLst/>
              <a:defRPr/>
            </a:pPr>
            <a:r>
              <a:rPr lang="en-US" sz="2000" b="0" kern="0" dirty="0" smtClean="0">
                <a:latin typeface="Arial"/>
                <a:cs typeface="Arial"/>
              </a:rPr>
              <a:t>Chinese </a:t>
            </a:r>
            <a:endParaRPr kumimoji="0" lang="en-US" sz="2000" b="0" i="0" u="none" strike="noStrike" kern="0" cap="none" spc="0" normalizeH="0" baseline="0" noProof="0" dirty="0" smtClean="0">
              <a:ln>
                <a:noFill/>
              </a:ln>
              <a:solidFill>
                <a:schemeClr val="tx1"/>
              </a:solidFill>
              <a:effectLst/>
              <a:uLnTx/>
              <a:uFillTx/>
              <a:latin typeface="Arial"/>
              <a:ea typeface="+mn-ea"/>
              <a:cs typeface="Arial"/>
            </a:endParaRPr>
          </a:p>
          <a:p>
            <a:pPr marL="0" marR="0" lvl="0" indent="0" algn="l" defTabSz="914400" rtl="0" eaLnBrk="1" fontAlgn="base" latinLnBrk="0" hangingPunct="1">
              <a:lnSpc>
                <a:spcPts val="2600"/>
              </a:lnSpc>
              <a:spcBef>
                <a:spcPts val="0"/>
              </a:spcBef>
              <a:spcAft>
                <a:spcPct val="0"/>
              </a:spcAft>
              <a:buClr>
                <a:srgbClr val="FF7600"/>
              </a:buClr>
              <a:buSzTx/>
              <a:buFontTx/>
              <a:buNone/>
              <a:tabLst/>
              <a:defRPr/>
            </a:pPr>
            <a:r>
              <a:rPr lang="en-US" sz="2000" b="0" kern="0" noProof="0" dirty="0" smtClean="0">
                <a:latin typeface="Arial"/>
                <a:cs typeface="Arial"/>
              </a:rPr>
              <a:t>Italian </a:t>
            </a:r>
            <a:endParaRPr kumimoji="0" lang="en-US" sz="2000" b="0" i="0" u="none" strike="noStrike" kern="0" cap="none" spc="0" normalizeH="0" baseline="0" noProof="0" dirty="0" smtClean="0">
              <a:ln>
                <a:noFill/>
              </a:ln>
              <a:solidFill>
                <a:schemeClr val="tx1"/>
              </a:solidFill>
              <a:effectLst/>
              <a:uLnTx/>
              <a:uFillTx/>
              <a:latin typeface="Arial"/>
              <a:ea typeface="+mn-ea"/>
              <a:cs typeface="Arial"/>
            </a:endParaRPr>
          </a:p>
          <a:p>
            <a:pPr marL="0" marR="0" lvl="0" indent="0" algn="l" defTabSz="914400" rtl="0" eaLnBrk="1" fontAlgn="base" latinLnBrk="0" hangingPunct="1">
              <a:lnSpc>
                <a:spcPts val="2600"/>
              </a:lnSpc>
              <a:spcBef>
                <a:spcPts val="0"/>
              </a:spcBef>
              <a:spcAft>
                <a:spcPct val="0"/>
              </a:spcAft>
              <a:buClr>
                <a:srgbClr val="FF7600"/>
              </a:buClr>
              <a:buSzTx/>
              <a:buFontTx/>
              <a:buNone/>
              <a:tabLst/>
              <a:defRPr/>
            </a:pPr>
            <a:r>
              <a:rPr lang="en-US" sz="2000" b="0" kern="0" noProof="0" dirty="0" smtClean="0">
                <a:latin typeface="Arial"/>
                <a:cs typeface="Arial"/>
              </a:rPr>
              <a:t>Dutch</a:t>
            </a:r>
            <a:endParaRPr kumimoji="0" lang="en-US" sz="2000" b="0" i="0" u="none" strike="noStrike" kern="0" cap="none" spc="0" normalizeH="0" baseline="0" noProof="0" dirty="0" smtClean="0">
              <a:ln>
                <a:noFill/>
              </a:ln>
              <a:solidFill>
                <a:schemeClr val="tx1"/>
              </a:solidFill>
              <a:effectLst/>
              <a:uLnTx/>
              <a:uFillTx/>
              <a:latin typeface="Arial"/>
              <a:ea typeface="+mn-ea"/>
              <a:cs typeface="Arial"/>
            </a:endParaRPr>
          </a:p>
          <a:p>
            <a:pPr marL="0" marR="0" lvl="0" indent="0" algn="l" defTabSz="914400" rtl="0" eaLnBrk="1" fontAlgn="base" latinLnBrk="0" hangingPunct="1">
              <a:lnSpc>
                <a:spcPts val="2600"/>
              </a:lnSpc>
              <a:spcBef>
                <a:spcPts val="0"/>
              </a:spcBef>
              <a:spcAft>
                <a:spcPct val="0"/>
              </a:spcAft>
              <a:buClr>
                <a:srgbClr val="FF7600"/>
              </a:buClr>
              <a:buSzTx/>
              <a:buFontTx/>
              <a:buNone/>
              <a:tabLst/>
              <a:defRPr/>
            </a:pPr>
            <a:r>
              <a:rPr lang="en-US" sz="2000" b="0" kern="0" dirty="0" smtClean="0">
                <a:latin typeface="Arial"/>
                <a:cs typeface="Arial"/>
              </a:rPr>
              <a:t>Russian </a:t>
            </a:r>
            <a:endParaRPr kumimoji="0" lang="en-US" sz="2000" b="0" i="0" u="none" strike="noStrike" kern="0" cap="none" spc="0" normalizeH="0" baseline="0" noProof="0" dirty="0" smtClean="0">
              <a:ln>
                <a:noFill/>
              </a:ln>
              <a:solidFill>
                <a:schemeClr val="tx1"/>
              </a:solidFill>
              <a:effectLst/>
              <a:uLnTx/>
              <a:uFillTx/>
              <a:latin typeface="Arial"/>
              <a:ea typeface="+mn-ea"/>
              <a:cs typeface="Arial"/>
            </a:endParaRPr>
          </a:p>
          <a:p>
            <a:pPr marL="0" marR="0" lvl="0" indent="0" algn="l" defTabSz="914400" rtl="0" eaLnBrk="1" fontAlgn="base" latinLnBrk="0" hangingPunct="1">
              <a:lnSpc>
                <a:spcPts val="2600"/>
              </a:lnSpc>
              <a:spcBef>
                <a:spcPts val="0"/>
              </a:spcBef>
              <a:spcAft>
                <a:spcPct val="0"/>
              </a:spcAft>
              <a:buClr>
                <a:srgbClr val="FF7600"/>
              </a:buClr>
              <a:buSzTx/>
              <a:buFontTx/>
              <a:buNone/>
              <a:tabLst/>
              <a:defRPr/>
            </a:pPr>
            <a:r>
              <a:rPr lang="en-US" sz="2000" b="0" kern="0" noProof="0" dirty="0" smtClean="0">
                <a:latin typeface="Arial"/>
                <a:cs typeface="Arial"/>
              </a:rPr>
              <a:t>Latin </a:t>
            </a:r>
            <a:endParaRPr kumimoji="0" lang="en-US" sz="2000" b="0" i="0" u="none" strike="noStrike" kern="0" cap="none" spc="0" normalizeH="0" baseline="0" noProof="0" dirty="0" smtClean="0">
              <a:ln>
                <a:noFill/>
              </a:ln>
              <a:solidFill>
                <a:schemeClr val="tx1"/>
              </a:solidFill>
              <a:effectLst/>
              <a:uLnTx/>
              <a:uFillTx/>
              <a:latin typeface="Arial"/>
              <a:ea typeface="+mn-ea"/>
              <a:cs typeface="Arial"/>
            </a:endParaRPr>
          </a:p>
          <a:p>
            <a:pPr marL="0" marR="0" lvl="0" indent="0" algn="l" defTabSz="914400" rtl="0" eaLnBrk="1" fontAlgn="base" latinLnBrk="0" hangingPunct="1">
              <a:lnSpc>
                <a:spcPts val="2600"/>
              </a:lnSpc>
              <a:spcBef>
                <a:spcPts val="0"/>
              </a:spcBef>
              <a:spcAft>
                <a:spcPct val="0"/>
              </a:spcAft>
              <a:buClr>
                <a:srgbClr val="FF7600"/>
              </a:buClr>
              <a:buSzTx/>
              <a:buFontTx/>
              <a:buNone/>
              <a:tabLst/>
              <a:defRPr/>
            </a:pPr>
            <a:endParaRPr kumimoji="0" lang="en-US" sz="2000" b="1" i="0" u="none" strike="noStrike" kern="0" cap="none" spc="0" normalizeH="0" baseline="0" noProof="0" dirty="0" smtClean="0">
              <a:ln>
                <a:noFill/>
              </a:ln>
              <a:solidFill>
                <a:schemeClr val="tx1"/>
              </a:solidFill>
              <a:effectLst/>
              <a:uLnTx/>
              <a:uFillTx/>
              <a:latin typeface="Arial"/>
              <a:ea typeface="+mn-ea"/>
              <a:cs typeface="Arial"/>
            </a:endParaRPr>
          </a:p>
          <a:p>
            <a:pPr marL="0" marR="0" lvl="0" indent="0" algn="l" defTabSz="914400" rtl="0" eaLnBrk="1" fontAlgn="base" latinLnBrk="0" hangingPunct="1">
              <a:lnSpc>
                <a:spcPts val="2600"/>
              </a:lnSpc>
              <a:spcBef>
                <a:spcPts val="0"/>
              </a:spcBef>
              <a:spcAft>
                <a:spcPct val="0"/>
              </a:spcAft>
              <a:buClr>
                <a:srgbClr val="FF7600"/>
              </a:buClr>
              <a:buSzTx/>
              <a:buFontTx/>
              <a:buNone/>
              <a:tabLst/>
              <a:defRPr/>
            </a:pPr>
            <a:endParaRPr kumimoji="0" lang="en-US" sz="2000" b="1" i="0" u="none" strike="noStrike" kern="0" cap="none" spc="0" normalizeH="0" baseline="0" noProof="0" dirty="0" smtClean="0">
              <a:ln>
                <a:noFill/>
              </a:ln>
              <a:solidFill>
                <a:schemeClr val="tx1"/>
              </a:solidFill>
              <a:effectLst/>
              <a:uLnTx/>
              <a:uFillTx/>
              <a:latin typeface="Arial"/>
              <a:ea typeface="+mn-ea"/>
              <a:cs typeface="Arial"/>
            </a:endParaRPr>
          </a:p>
        </p:txBody>
      </p:sp>
      <p:sp>
        <p:nvSpPr>
          <p:cNvPr id="74" name="Rectangle 5"/>
          <p:cNvSpPr>
            <a:spLocks noChangeArrowheads="1"/>
          </p:cNvSpPr>
          <p:nvPr/>
        </p:nvSpPr>
        <p:spPr bwMode="auto">
          <a:xfrm>
            <a:off x="1871460" y="1717237"/>
            <a:ext cx="1405140" cy="3997764"/>
          </a:xfrm>
          <a:prstGeom prst="rect">
            <a:avLst/>
          </a:prstGeom>
          <a:noFill/>
          <a:ln w="9525">
            <a:noFill/>
            <a:miter lim="800000"/>
            <a:headEnd/>
            <a:tailEnd/>
          </a:ln>
        </p:spPr>
        <p:txBody>
          <a:bodyPr lIns="0" tIns="0" rIns="0" bIns="0"/>
          <a:lstStyle/>
          <a:p>
            <a:pPr algn="r" defTabSz="800100">
              <a:lnSpc>
                <a:spcPts val="2600"/>
              </a:lnSpc>
              <a:spcBef>
                <a:spcPts val="0"/>
              </a:spcBef>
              <a:buClr>
                <a:srgbClr val="FF7600"/>
              </a:buClr>
              <a:tabLst>
                <a:tab pos="1143000" algn="r"/>
              </a:tabLst>
            </a:pPr>
            <a:r>
              <a:rPr lang="en-US" sz="2000" dirty="0" smtClean="0">
                <a:latin typeface="Arial"/>
                <a:cs typeface="Arial"/>
              </a:rPr>
              <a:t>235.5 </a:t>
            </a:r>
            <a:r>
              <a:rPr lang="en-US" sz="2000" dirty="0" err="1" smtClean="0">
                <a:latin typeface="Arial"/>
                <a:cs typeface="Arial"/>
              </a:rPr>
              <a:t>m</a:t>
            </a:r>
            <a:r>
              <a:rPr lang="en-US" sz="2000" dirty="0" smtClean="0">
                <a:latin typeface="Arial"/>
                <a:cs typeface="Arial"/>
              </a:rPr>
              <a:t> </a:t>
            </a:r>
            <a:endParaRPr lang="en-US" sz="2000" dirty="0">
              <a:latin typeface="Arial"/>
              <a:cs typeface="Arial"/>
            </a:endParaRPr>
          </a:p>
          <a:p>
            <a:pPr algn="r" defTabSz="800100">
              <a:lnSpc>
                <a:spcPts val="2600"/>
              </a:lnSpc>
              <a:spcBef>
                <a:spcPts val="0"/>
              </a:spcBef>
              <a:buClr>
                <a:srgbClr val="FF7600"/>
              </a:buClr>
              <a:tabLst>
                <a:tab pos="1143000" algn="r"/>
              </a:tabLst>
            </a:pPr>
            <a:r>
              <a:rPr lang="en-US" sz="2000" dirty="0">
                <a:latin typeface="Arial"/>
                <a:cs typeface="Arial"/>
              </a:rPr>
              <a:t>	</a:t>
            </a:r>
            <a:r>
              <a:rPr lang="en-US" sz="2000" b="0" dirty="0" smtClean="0">
                <a:latin typeface="Arial"/>
                <a:cs typeface="Arial"/>
              </a:rPr>
              <a:t>97.7 </a:t>
            </a:r>
            <a:r>
              <a:rPr lang="en-US" sz="2000" b="0" dirty="0" err="1" smtClean="0">
                <a:latin typeface="Arial"/>
                <a:cs typeface="Arial"/>
              </a:rPr>
              <a:t>m</a:t>
            </a:r>
            <a:endParaRPr lang="en-US" sz="2000" b="0" dirty="0">
              <a:latin typeface="Arial"/>
              <a:cs typeface="Arial"/>
            </a:endParaRPr>
          </a:p>
          <a:p>
            <a:pPr algn="r" defTabSz="800100">
              <a:lnSpc>
                <a:spcPts val="2600"/>
              </a:lnSpc>
              <a:spcBef>
                <a:spcPts val="0"/>
              </a:spcBef>
              <a:buClr>
                <a:srgbClr val="FF7600"/>
              </a:buClr>
              <a:tabLst>
                <a:tab pos="1143000" algn="r"/>
              </a:tabLst>
            </a:pPr>
            <a:r>
              <a:rPr lang="en-US" sz="2000" b="0" dirty="0">
                <a:latin typeface="Arial"/>
                <a:cs typeface="Arial"/>
              </a:rPr>
              <a:t>	</a:t>
            </a:r>
            <a:r>
              <a:rPr lang="en-US" sz="2000" b="0" dirty="0" smtClean="0">
                <a:latin typeface="Arial"/>
                <a:cs typeface="Arial"/>
              </a:rPr>
              <a:t>33.0 </a:t>
            </a:r>
            <a:r>
              <a:rPr lang="en-US" sz="2000" b="0" dirty="0" err="1" smtClean="0">
                <a:latin typeface="Arial"/>
                <a:cs typeface="Arial"/>
              </a:rPr>
              <a:t>m</a:t>
            </a:r>
            <a:endParaRPr lang="en-US" sz="2000" b="0" dirty="0">
              <a:latin typeface="Arial"/>
              <a:cs typeface="Arial"/>
            </a:endParaRPr>
          </a:p>
          <a:p>
            <a:pPr algn="r" defTabSz="800100">
              <a:lnSpc>
                <a:spcPts val="2600"/>
              </a:lnSpc>
              <a:spcBef>
                <a:spcPts val="0"/>
              </a:spcBef>
              <a:buClr>
                <a:srgbClr val="FF7600"/>
              </a:buClr>
              <a:tabLst>
                <a:tab pos="1143000" algn="r"/>
              </a:tabLst>
            </a:pPr>
            <a:r>
              <a:rPr lang="en-US" sz="2000" b="0" dirty="0">
                <a:latin typeface="Arial"/>
                <a:cs typeface="Arial"/>
              </a:rPr>
              <a:t>	</a:t>
            </a:r>
            <a:r>
              <a:rPr lang="en-US" sz="2000" b="0" dirty="0" smtClean="0">
                <a:latin typeface="Arial"/>
                <a:cs typeface="Arial"/>
              </a:rPr>
              <a:t>    21.3 </a:t>
            </a:r>
            <a:r>
              <a:rPr lang="en-US" sz="2000" b="0" dirty="0" err="1" smtClean="0">
                <a:latin typeface="Arial"/>
                <a:cs typeface="Arial"/>
              </a:rPr>
              <a:t>m</a:t>
            </a:r>
            <a:endParaRPr lang="en-US" sz="2000" b="0" dirty="0">
              <a:latin typeface="Arial"/>
              <a:cs typeface="Arial"/>
            </a:endParaRPr>
          </a:p>
          <a:p>
            <a:pPr algn="r" defTabSz="800100">
              <a:lnSpc>
                <a:spcPts val="2600"/>
              </a:lnSpc>
              <a:spcBef>
                <a:spcPts val="0"/>
              </a:spcBef>
              <a:buClr>
                <a:srgbClr val="FF7600"/>
              </a:buClr>
              <a:tabLst>
                <a:tab pos="1143000" algn="r"/>
              </a:tabLst>
            </a:pPr>
            <a:r>
              <a:rPr lang="en-US" sz="2000" b="0" dirty="0">
                <a:latin typeface="Arial"/>
                <a:cs typeface="Arial"/>
              </a:rPr>
              <a:t>	</a:t>
            </a:r>
            <a:r>
              <a:rPr lang="en-US" sz="2000" b="0" dirty="0" smtClean="0">
                <a:latin typeface="Arial"/>
                <a:cs typeface="Arial"/>
              </a:rPr>
              <a:t>9.7 </a:t>
            </a:r>
            <a:r>
              <a:rPr lang="en-US" sz="2000" b="0" dirty="0" err="1" smtClean="0">
                <a:latin typeface="Arial"/>
                <a:cs typeface="Arial"/>
              </a:rPr>
              <a:t>m</a:t>
            </a:r>
            <a:endParaRPr lang="en-US" sz="2000" b="0" dirty="0">
              <a:latin typeface="Arial"/>
              <a:cs typeface="Arial"/>
            </a:endParaRPr>
          </a:p>
          <a:p>
            <a:pPr algn="r" defTabSz="800100">
              <a:lnSpc>
                <a:spcPts val="2600"/>
              </a:lnSpc>
              <a:spcBef>
                <a:spcPts val="0"/>
              </a:spcBef>
              <a:buClr>
                <a:srgbClr val="FF7600"/>
              </a:buClr>
              <a:tabLst>
                <a:tab pos="1143000" algn="r"/>
              </a:tabLst>
            </a:pPr>
            <a:r>
              <a:rPr lang="en-US" sz="2000" b="0" dirty="0">
                <a:latin typeface="Arial"/>
                <a:cs typeface="Arial"/>
              </a:rPr>
              <a:t>	</a:t>
            </a:r>
            <a:r>
              <a:rPr lang="en-US" sz="2000" b="0" dirty="0" smtClean="0">
                <a:latin typeface="Arial"/>
                <a:cs typeface="Arial"/>
              </a:rPr>
              <a:t>7.5 </a:t>
            </a:r>
            <a:r>
              <a:rPr lang="en-US" sz="2000" b="0" dirty="0">
                <a:latin typeface="Arial"/>
                <a:cs typeface="Arial"/>
              </a:rPr>
              <a:t>m</a:t>
            </a:r>
          </a:p>
          <a:p>
            <a:pPr algn="r" defTabSz="800100">
              <a:lnSpc>
                <a:spcPts val="2600"/>
              </a:lnSpc>
              <a:spcBef>
                <a:spcPts val="0"/>
              </a:spcBef>
              <a:buClr>
                <a:srgbClr val="FF7600"/>
              </a:buClr>
              <a:tabLst>
                <a:tab pos="1143000" algn="r"/>
              </a:tabLst>
            </a:pPr>
            <a:r>
              <a:rPr lang="en-US" sz="2000" b="0" dirty="0">
                <a:latin typeface="Arial"/>
                <a:cs typeface="Arial"/>
              </a:rPr>
              <a:t>	</a:t>
            </a:r>
            <a:r>
              <a:rPr lang="en-US" sz="2000" b="0" dirty="0" smtClean="0">
                <a:latin typeface="Arial"/>
                <a:cs typeface="Arial"/>
              </a:rPr>
              <a:t>5.9 </a:t>
            </a:r>
            <a:r>
              <a:rPr lang="en-US" sz="2000" b="0" dirty="0">
                <a:latin typeface="Arial"/>
                <a:cs typeface="Arial"/>
              </a:rPr>
              <a:t>m</a:t>
            </a:r>
          </a:p>
          <a:p>
            <a:pPr algn="r" defTabSz="800100">
              <a:lnSpc>
                <a:spcPts val="2600"/>
              </a:lnSpc>
              <a:spcBef>
                <a:spcPts val="0"/>
              </a:spcBef>
              <a:buClr>
                <a:srgbClr val="FF7600"/>
              </a:buClr>
              <a:tabLst>
                <a:tab pos="1143000" algn="r"/>
              </a:tabLst>
            </a:pPr>
            <a:r>
              <a:rPr lang="en-US" sz="2000" b="0" dirty="0">
                <a:latin typeface="Arial"/>
                <a:cs typeface="Arial"/>
              </a:rPr>
              <a:t>	</a:t>
            </a:r>
            <a:r>
              <a:rPr lang="en-US" sz="2000" b="0" dirty="0" smtClean="0">
                <a:latin typeface="Arial"/>
                <a:cs typeface="Arial"/>
              </a:rPr>
              <a:t>3.9 </a:t>
            </a:r>
            <a:r>
              <a:rPr lang="en-US" sz="2000" b="0" dirty="0">
                <a:latin typeface="Arial"/>
                <a:cs typeface="Arial"/>
              </a:rPr>
              <a:t>m</a:t>
            </a:r>
          </a:p>
          <a:p>
            <a:pPr algn="r" defTabSz="800100">
              <a:lnSpc>
                <a:spcPts val="2600"/>
              </a:lnSpc>
              <a:spcBef>
                <a:spcPts val="0"/>
              </a:spcBef>
              <a:buClr>
                <a:srgbClr val="FF7600"/>
              </a:buClr>
              <a:tabLst>
                <a:tab pos="1143000" algn="r"/>
              </a:tabLst>
            </a:pPr>
            <a:r>
              <a:rPr lang="en-US" sz="2000" b="0" dirty="0">
                <a:latin typeface="Arial"/>
                <a:cs typeface="Arial"/>
              </a:rPr>
              <a:t>	</a:t>
            </a:r>
            <a:r>
              <a:rPr lang="en-US" sz="2000" b="0" dirty="0" smtClean="0">
                <a:latin typeface="Arial"/>
                <a:cs typeface="Arial"/>
              </a:rPr>
              <a:t>3.5 m</a:t>
            </a:r>
          </a:p>
          <a:p>
            <a:pPr algn="r" defTabSz="800100">
              <a:lnSpc>
                <a:spcPts val="2600"/>
              </a:lnSpc>
              <a:spcBef>
                <a:spcPts val="0"/>
              </a:spcBef>
              <a:buClr>
                <a:srgbClr val="FF7600"/>
              </a:buClr>
              <a:tabLst>
                <a:tab pos="1143000" algn="r"/>
              </a:tabLst>
            </a:pPr>
            <a:r>
              <a:rPr lang="en-US" sz="2000" b="0" dirty="0" smtClean="0">
                <a:latin typeface="Arial"/>
                <a:cs typeface="Arial"/>
              </a:rPr>
              <a:t>	3.2 m</a:t>
            </a:r>
          </a:p>
          <a:p>
            <a:pPr algn="r" defTabSz="800100">
              <a:lnSpc>
                <a:spcPts val="2600"/>
              </a:lnSpc>
              <a:spcBef>
                <a:spcPts val="0"/>
              </a:spcBef>
              <a:buClr>
                <a:srgbClr val="FF7600"/>
              </a:buClr>
              <a:tabLst>
                <a:tab pos="1143000" algn="r"/>
              </a:tabLst>
            </a:pPr>
            <a:r>
              <a:rPr lang="en-US" sz="2000" b="0" dirty="0" smtClean="0">
                <a:latin typeface="Arial"/>
                <a:cs typeface="Arial"/>
              </a:rPr>
              <a:t>	3.2 m</a:t>
            </a:r>
          </a:p>
          <a:p>
            <a:pPr algn="r" defTabSz="800100">
              <a:lnSpc>
                <a:spcPts val="2600"/>
              </a:lnSpc>
              <a:spcBef>
                <a:spcPts val="0"/>
              </a:spcBef>
              <a:buClr>
                <a:srgbClr val="FF7600"/>
              </a:buClr>
              <a:tabLst>
                <a:tab pos="1143000" algn="r"/>
              </a:tabLst>
            </a:pPr>
            <a:r>
              <a:rPr lang="en-US" sz="2000" dirty="0" smtClean="0">
                <a:latin typeface="Arial"/>
                <a:cs typeface="Arial"/>
              </a:rPr>
              <a:t>	</a:t>
            </a:r>
            <a:endParaRPr lang="en-US" sz="2000" dirty="0">
              <a:latin typeface="Arial"/>
              <a:cs typeface="Arial"/>
            </a:endParaRPr>
          </a:p>
        </p:txBody>
      </p:sp>
      <p:sp>
        <p:nvSpPr>
          <p:cNvPr id="75" name="Rectangle 7"/>
          <p:cNvSpPr>
            <a:spLocks noChangeArrowheads="1"/>
          </p:cNvSpPr>
          <p:nvPr/>
        </p:nvSpPr>
        <p:spPr bwMode="auto">
          <a:xfrm>
            <a:off x="3722688" y="1717675"/>
            <a:ext cx="1774825" cy="4849813"/>
          </a:xfrm>
          <a:prstGeom prst="rect">
            <a:avLst/>
          </a:prstGeom>
          <a:noFill/>
          <a:ln w="9525">
            <a:noFill/>
            <a:miter lim="800000"/>
            <a:headEnd/>
            <a:tailEnd/>
          </a:ln>
        </p:spPr>
        <p:txBody>
          <a:bodyPr lIns="0" tIns="0" rIns="0" bIns="0"/>
          <a:lstStyle/>
          <a:p>
            <a:pPr algn="ctr" defTabSz="800100">
              <a:lnSpc>
                <a:spcPts val="2600"/>
              </a:lnSpc>
              <a:spcBef>
                <a:spcPts val="0"/>
              </a:spcBef>
              <a:buClr>
                <a:srgbClr val="FF7600"/>
              </a:buClr>
              <a:tabLst>
                <a:tab pos="1143000" algn="r"/>
              </a:tabLst>
            </a:pPr>
            <a:endParaRPr lang="en-US" sz="1600" dirty="0"/>
          </a:p>
        </p:txBody>
      </p:sp>
      <p:grpSp>
        <p:nvGrpSpPr>
          <p:cNvPr id="3" name="Group 35"/>
          <p:cNvGrpSpPr/>
          <p:nvPr/>
        </p:nvGrpSpPr>
        <p:grpSpPr>
          <a:xfrm>
            <a:off x="436564" y="2057400"/>
            <a:ext cx="2851613" cy="3314700"/>
            <a:chOff x="436563" y="2428875"/>
            <a:chExt cx="4992687" cy="3314700"/>
          </a:xfrm>
        </p:grpSpPr>
        <p:sp>
          <p:nvSpPr>
            <p:cNvPr id="77" name="Line 8"/>
            <p:cNvSpPr>
              <a:spLocks noChangeShapeType="1"/>
            </p:cNvSpPr>
            <p:nvPr/>
          </p:nvSpPr>
          <p:spPr bwMode="auto">
            <a:xfrm>
              <a:off x="436563" y="2428875"/>
              <a:ext cx="4992687" cy="0"/>
            </a:xfrm>
            <a:prstGeom prst="line">
              <a:avLst/>
            </a:prstGeom>
            <a:noFill/>
            <a:ln w="6350">
              <a:solidFill>
                <a:schemeClr val="tx1"/>
              </a:solidFill>
              <a:round/>
              <a:headEnd/>
              <a:tailEnd/>
            </a:ln>
          </p:spPr>
          <p:txBody>
            <a:bodyPr/>
            <a:lstStyle/>
            <a:p>
              <a:endParaRPr lang="en-US"/>
            </a:p>
          </p:txBody>
        </p:sp>
        <p:sp>
          <p:nvSpPr>
            <p:cNvPr id="78" name="Line 9"/>
            <p:cNvSpPr>
              <a:spLocks noChangeShapeType="1"/>
            </p:cNvSpPr>
            <p:nvPr/>
          </p:nvSpPr>
          <p:spPr bwMode="auto">
            <a:xfrm>
              <a:off x="436563" y="2760345"/>
              <a:ext cx="4992687" cy="0"/>
            </a:xfrm>
            <a:prstGeom prst="line">
              <a:avLst/>
            </a:prstGeom>
            <a:noFill/>
            <a:ln w="6350">
              <a:solidFill>
                <a:schemeClr val="tx1"/>
              </a:solidFill>
              <a:round/>
              <a:headEnd/>
              <a:tailEnd/>
            </a:ln>
          </p:spPr>
          <p:txBody>
            <a:bodyPr/>
            <a:lstStyle/>
            <a:p>
              <a:endParaRPr lang="en-US"/>
            </a:p>
          </p:txBody>
        </p:sp>
        <p:sp>
          <p:nvSpPr>
            <p:cNvPr id="79" name="Line 10"/>
            <p:cNvSpPr>
              <a:spLocks noChangeShapeType="1"/>
            </p:cNvSpPr>
            <p:nvPr/>
          </p:nvSpPr>
          <p:spPr bwMode="auto">
            <a:xfrm>
              <a:off x="436563" y="3091815"/>
              <a:ext cx="4992687" cy="0"/>
            </a:xfrm>
            <a:prstGeom prst="line">
              <a:avLst/>
            </a:prstGeom>
            <a:noFill/>
            <a:ln w="6350">
              <a:solidFill>
                <a:schemeClr val="tx1"/>
              </a:solidFill>
              <a:round/>
              <a:headEnd/>
              <a:tailEnd/>
            </a:ln>
          </p:spPr>
          <p:txBody>
            <a:bodyPr/>
            <a:lstStyle/>
            <a:p>
              <a:endParaRPr lang="en-US"/>
            </a:p>
          </p:txBody>
        </p:sp>
        <p:sp>
          <p:nvSpPr>
            <p:cNvPr id="80" name="Line 11"/>
            <p:cNvSpPr>
              <a:spLocks noChangeShapeType="1"/>
            </p:cNvSpPr>
            <p:nvPr/>
          </p:nvSpPr>
          <p:spPr bwMode="auto">
            <a:xfrm>
              <a:off x="436563" y="3423285"/>
              <a:ext cx="4992687" cy="0"/>
            </a:xfrm>
            <a:prstGeom prst="line">
              <a:avLst/>
            </a:prstGeom>
            <a:noFill/>
            <a:ln w="6350">
              <a:solidFill>
                <a:schemeClr val="tx1"/>
              </a:solidFill>
              <a:round/>
              <a:headEnd/>
              <a:tailEnd/>
            </a:ln>
          </p:spPr>
          <p:txBody>
            <a:bodyPr/>
            <a:lstStyle/>
            <a:p>
              <a:endParaRPr lang="en-US"/>
            </a:p>
          </p:txBody>
        </p:sp>
        <p:sp>
          <p:nvSpPr>
            <p:cNvPr id="81" name="Line 12"/>
            <p:cNvSpPr>
              <a:spLocks noChangeShapeType="1"/>
            </p:cNvSpPr>
            <p:nvPr/>
          </p:nvSpPr>
          <p:spPr bwMode="auto">
            <a:xfrm>
              <a:off x="436563" y="3754755"/>
              <a:ext cx="4992687" cy="0"/>
            </a:xfrm>
            <a:prstGeom prst="line">
              <a:avLst/>
            </a:prstGeom>
            <a:noFill/>
            <a:ln w="6350">
              <a:solidFill>
                <a:schemeClr val="tx1"/>
              </a:solidFill>
              <a:round/>
              <a:headEnd/>
              <a:tailEnd/>
            </a:ln>
          </p:spPr>
          <p:txBody>
            <a:bodyPr/>
            <a:lstStyle/>
            <a:p>
              <a:endParaRPr lang="en-US"/>
            </a:p>
          </p:txBody>
        </p:sp>
        <p:sp>
          <p:nvSpPr>
            <p:cNvPr id="82" name="Line 13"/>
            <p:cNvSpPr>
              <a:spLocks noChangeShapeType="1"/>
            </p:cNvSpPr>
            <p:nvPr/>
          </p:nvSpPr>
          <p:spPr bwMode="auto">
            <a:xfrm>
              <a:off x="436563" y="4086225"/>
              <a:ext cx="4992687" cy="0"/>
            </a:xfrm>
            <a:prstGeom prst="line">
              <a:avLst/>
            </a:prstGeom>
            <a:noFill/>
            <a:ln w="6350">
              <a:solidFill>
                <a:schemeClr val="tx1"/>
              </a:solidFill>
              <a:round/>
              <a:headEnd/>
              <a:tailEnd/>
            </a:ln>
          </p:spPr>
          <p:txBody>
            <a:bodyPr/>
            <a:lstStyle/>
            <a:p>
              <a:endParaRPr lang="en-US"/>
            </a:p>
          </p:txBody>
        </p:sp>
        <p:sp>
          <p:nvSpPr>
            <p:cNvPr id="83" name="Line 14"/>
            <p:cNvSpPr>
              <a:spLocks noChangeShapeType="1"/>
            </p:cNvSpPr>
            <p:nvPr/>
          </p:nvSpPr>
          <p:spPr bwMode="auto">
            <a:xfrm>
              <a:off x="436563" y="4417695"/>
              <a:ext cx="4992687" cy="0"/>
            </a:xfrm>
            <a:prstGeom prst="line">
              <a:avLst/>
            </a:prstGeom>
            <a:noFill/>
            <a:ln w="6350">
              <a:solidFill>
                <a:schemeClr val="tx1"/>
              </a:solidFill>
              <a:round/>
              <a:headEnd/>
              <a:tailEnd/>
            </a:ln>
          </p:spPr>
          <p:txBody>
            <a:bodyPr/>
            <a:lstStyle/>
            <a:p>
              <a:endParaRPr lang="en-US"/>
            </a:p>
          </p:txBody>
        </p:sp>
        <p:sp>
          <p:nvSpPr>
            <p:cNvPr id="84" name="Line 15"/>
            <p:cNvSpPr>
              <a:spLocks noChangeShapeType="1"/>
            </p:cNvSpPr>
            <p:nvPr/>
          </p:nvSpPr>
          <p:spPr bwMode="auto">
            <a:xfrm>
              <a:off x="436563" y="4749165"/>
              <a:ext cx="4992687" cy="0"/>
            </a:xfrm>
            <a:prstGeom prst="line">
              <a:avLst/>
            </a:prstGeom>
            <a:noFill/>
            <a:ln w="6350">
              <a:solidFill>
                <a:schemeClr val="tx1"/>
              </a:solidFill>
              <a:round/>
              <a:headEnd/>
              <a:tailEnd/>
            </a:ln>
          </p:spPr>
          <p:txBody>
            <a:bodyPr/>
            <a:lstStyle/>
            <a:p>
              <a:endParaRPr lang="en-US"/>
            </a:p>
          </p:txBody>
        </p:sp>
        <p:sp>
          <p:nvSpPr>
            <p:cNvPr id="85" name="Line 16"/>
            <p:cNvSpPr>
              <a:spLocks noChangeShapeType="1"/>
            </p:cNvSpPr>
            <p:nvPr/>
          </p:nvSpPr>
          <p:spPr bwMode="auto">
            <a:xfrm>
              <a:off x="436563" y="5080635"/>
              <a:ext cx="4992687" cy="0"/>
            </a:xfrm>
            <a:prstGeom prst="line">
              <a:avLst/>
            </a:prstGeom>
            <a:noFill/>
            <a:ln w="6350">
              <a:solidFill>
                <a:schemeClr val="tx1"/>
              </a:solidFill>
              <a:round/>
              <a:headEnd/>
              <a:tailEnd/>
            </a:ln>
          </p:spPr>
          <p:txBody>
            <a:bodyPr/>
            <a:lstStyle/>
            <a:p>
              <a:endParaRPr lang="en-US"/>
            </a:p>
          </p:txBody>
        </p:sp>
        <p:sp>
          <p:nvSpPr>
            <p:cNvPr id="86" name="Line 17"/>
            <p:cNvSpPr>
              <a:spLocks noChangeShapeType="1"/>
            </p:cNvSpPr>
            <p:nvPr/>
          </p:nvSpPr>
          <p:spPr bwMode="auto">
            <a:xfrm>
              <a:off x="436563" y="5412105"/>
              <a:ext cx="4992687" cy="0"/>
            </a:xfrm>
            <a:prstGeom prst="line">
              <a:avLst/>
            </a:prstGeom>
            <a:noFill/>
            <a:ln w="6350">
              <a:solidFill>
                <a:schemeClr val="tx1"/>
              </a:solidFill>
              <a:round/>
              <a:headEnd/>
              <a:tailEnd/>
            </a:ln>
          </p:spPr>
          <p:txBody>
            <a:bodyPr/>
            <a:lstStyle/>
            <a:p>
              <a:endParaRPr lang="en-US"/>
            </a:p>
          </p:txBody>
        </p:sp>
        <p:sp>
          <p:nvSpPr>
            <p:cNvPr id="87" name="Line 18"/>
            <p:cNvSpPr>
              <a:spLocks noChangeShapeType="1"/>
            </p:cNvSpPr>
            <p:nvPr/>
          </p:nvSpPr>
          <p:spPr bwMode="auto">
            <a:xfrm>
              <a:off x="436563" y="5743575"/>
              <a:ext cx="4992687" cy="0"/>
            </a:xfrm>
            <a:prstGeom prst="line">
              <a:avLst/>
            </a:prstGeom>
            <a:noFill/>
            <a:ln w="6350">
              <a:solidFill>
                <a:schemeClr val="tx1"/>
              </a:solidFill>
              <a:round/>
              <a:headEnd/>
              <a:tailEnd/>
            </a:ln>
          </p:spPr>
          <p:txBody>
            <a:bodyPr/>
            <a:lstStyle/>
            <a:p>
              <a:endParaRPr lang="en-US"/>
            </a:p>
          </p:txBody>
        </p:sp>
      </p:grpSp>
      <p:sp>
        <p:nvSpPr>
          <p:cNvPr id="50178" name="Rectangle 2"/>
          <p:cNvSpPr>
            <a:spLocks noGrp="1" noChangeArrowheads="1"/>
          </p:cNvSpPr>
          <p:nvPr>
            <p:ph type="title"/>
          </p:nvPr>
        </p:nvSpPr>
        <p:spPr/>
        <p:txBody>
          <a:bodyPr/>
          <a:lstStyle/>
          <a:p>
            <a:r>
              <a:rPr lang="en-US" smtClean="0"/>
              <a:t>Multilingual WorldCat</a:t>
            </a:r>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33868</TotalTime>
  <Words>4246</Words>
  <Application>Microsoft Office PowerPoint</Application>
  <PresentationFormat>On-screen Show (4:3)</PresentationFormat>
  <Paragraphs>942</Paragraphs>
  <Slides>63</Slides>
  <Notes>49</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OCLC Redesign 2011-01</vt:lpstr>
      <vt:lpstr>OCLC CJK User Group</vt:lpstr>
      <vt:lpstr>The OCLC cooperative: a nonprofit, membership organization</vt:lpstr>
      <vt:lpstr>OCLC Global Council 2011-2012</vt:lpstr>
      <vt:lpstr>Americas Regional Council Meeting</vt:lpstr>
      <vt:lpstr>ARC Executive Committee</vt:lpstr>
      <vt:lpstr>2011-2012 OCLC Asia Pacific Regional Council Executive Committee</vt:lpstr>
      <vt:lpstr>WorldCat today</vt:lpstr>
      <vt:lpstr>WorldCat growth since 1998</vt:lpstr>
      <vt:lpstr>Multilingual WorldCat</vt:lpstr>
      <vt:lpstr>Non-Latin scripts in WorldCat</vt:lpstr>
      <vt:lpstr>Source of WorldCat records</vt:lpstr>
      <vt:lpstr>Recent batchload projects added to WorldCat</vt:lpstr>
      <vt:lpstr>National Diet Library</vt:lpstr>
      <vt:lpstr>CALIS</vt:lpstr>
      <vt:lpstr>Slide 15</vt:lpstr>
      <vt:lpstr>Slide 16</vt:lpstr>
      <vt:lpstr>Help libraries operate at Webscale</vt:lpstr>
      <vt:lpstr>“Operating at Webscale is a strategy bigger than any one service or organization.”</vt:lpstr>
      <vt:lpstr>Fred Kilgour’s  Strategic Plan—1967</vt:lpstr>
      <vt:lpstr>Slide 20</vt:lpstr>
      <vt:lpstr>Challenges…</vt:lpstr>
      <vt:lpstr>Challenges…</vt:lpstr>
      <vt:lpstr>Challenges…</vt:lpstr>
      <vt:lpstr>Challenges…</vt:lpstr>
      <vt:lpstr>Challenges…</vt:lpstr>
      <vt:lpstr>Challenges…</vt:lpstr>
      <vt:lpstr>Challenges…</vt:lpstr>
      <vt:lpstr>Challenges…</vt:lpstr>
      <vt:lpstr>Challenges / Opportunities…</vt:lpstr>
      <vt:lpstr>Challenges / Opportunities…</vt:lpstr>
      <vt:lpstr>Strategic Response…</vt:lpstr>
      <vt:lpstr>Strategic Response…</vt:lpstr>
      <vt:lpstr>Strategic Response…</vt:lpstr>
      <vt:lpstr>Strategic Response…</vt:lpstr>
      <vt:lpstr>Slide 35</vt:lpstr>
      <vt:lpstr>Slide 36</vt:lpstr>
      <vt:lpstr>Slide 37</vt:lpstr>
      <vt:lpstr>Slide 38</vt:lpstr>
      <vt:lpstr>Slide 39</vt:lpstr>
      <vt:lpstr>Slide 40</vt:lpstr>
      <vt:lpstr>Slide 41</vt:lpstr>
      <vt:lpstr>Slide 42</vt:lpstr>
      <vt:lpstr>Applications/Apps…</vt:lpstr>
      <vt:lpstr>WMS: What is included? </vt:lpstr>
      <vt:lpstr>Slide 45</vt:lpstr>
      <vt:lpstr>Cataloging news</vt:lpstr>
      <vt:lpstr>RDA recent changes</vt:lpstr>
      <vt:lpstr>What’s coming …</vt:lpstr>
      <vt:lpstr>MARC format changes</vt:lpstr>
      <vt:lpstr>Policy review</vt:lpstr>
      <vt:lpstr>Global Library Manifestation Identifier (GLIMIR)</vt:lpstr>
      <vt:lpstr>Connexion without GLIMIR option</vt:lpstr>
      <vt:lpstr>Same search with GLIMIR option</vt:lpstr>
      <vt:lpstr>GLIMIR cluster</vt:lpstr>
      <vt:lpstr>Cluster holdings information displays on each bibliographic record</vt:lpstr>
      <vt:lpstr>Classify Numeric Search</vt:lpstr>
      <vt:lpstr>Classify Title/Author Search</vt:lpstr>
      <vt:lpstr>Macros</vt:lpstr>
      <vt:lpstr>Slide 59</vt:lpstr>
      <vt:lpstr>Social Metadata for LAMs</vt:lpstr>
      <vt:lpstr>Social Metadata Working Group</vt:lpstr>
      <vt:lpstr>Results</vt:lpstr>
      <vt:lpstr>Questions?</vt:lpstr>
    </vt:vector>
  </TitlesOfParts>
  <Company>OCLC &lt;http://www.oclc.org&gt;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OCLC - The world's libraries. Connected.</dc:title>
  <dc:creator>Authorized OCLC User</dc:creator>
  <cp:keywords>Theme color: blue; Background color: dark;</cp:keywords>
  <dc:description>Use this "dark" template when projecting presentations in large, dimly-lit rooms.</dc:description>
  <cp:lastModifiedBy>David Whitehair</cp:lastModifiedBy>
  <cp:revision>2692</cp:revision>
  <cp:lastPrinted>2012-01-16T22:13:34Z</cp:lastPrinted>
  <dcterms:created xsi:type="dcterms:W3CDTF">2012-01-18T14:24:40Z</dcterms:created>
  <dcterms:modified xsi:type="dcterms:W3CDTF">2012-03-13T17:58:28Z</dcterms:modified>
  <cp:category>OCLC PowerPoint Template</cp:category>
</cp:coreProperties>
</file>